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  <p:sldMasterId id="2147484202" r:id="rId2"/>
    <p:sldMasterId id="2147484219" r:id="rId3"/>
    <p:sldMasterId id="2147484236" r:id="rId4"/>
    <p:sldMasterId id="2147484253" r:id="rId5"/>
    <p:sldMasterId id="2147484270" r:id="rId6"/>
  </p:sldMasterIdLst>
  <p:notesMasterIdLst>
    <p:notesMasterId r:id="rId85"/>
  </p:notesMasterIdLst>
  <p:handoutMasterIdLst>
    <p:handoutMasterId r:id="rId86"/>
  </p:handoutMasterIdLst>
  <p:sldIdLst>
    <p:sldId id="260" r:id="rId7"/>
    <p:sldId id="599" r:id="rId8"/>
    <p:sldId id="600" r:id="rId9"/>
    <p:sldId id="601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257" r:id="rId22"/>
    <p:sldId id="393" r:id="rId23"/>
    <p:sldId id="394" r:id="rId24"/>
    <p:sldId id="395" r:id="rId25"/>
    <p:sldId id="396" r:id="rId26"/>
    <p:sldId id="553" r:id="rId27"/>
    <p:sldId id="398" r:id="rId28"/>
    <p:sldId id="399" r:id="rId29"/>
    <p:sldId id="554" r:id="rId30"/>
    <p:sldId id="476" r:id="rId31"/>
    <p:sldId id="400" r:id="rId32"/>
    <p:sldId id="401" r:id="rId33"/>
    <p:sldId id="490" r:id="rId34"/>
    <p:sldId id="357" r:id="rId35"/>
    <p:sldId id="304" r:id="rId36"/>
    <p:sldId id="362" r:id="rId37"/>
    <p:sldId id="359" r:id="rId38"/>
    <p:sldId id="360" r:id="rId39"/>
    <p:sldId id="361" r:id="rId40"/>
    <p:sldId id="491" r:id="rId41"/>
    <p:sldId id="492" r:id="rId42"/>
    <p:sldId id="519" r:id="rId43"/>
    <p:sldId id="573" r:id="rId44"/>
    <p:sldId id="574" r:id="rId45"/>
    <p:sldId id="575" r:id="rId46"/>
    <p:sldId id="576" r:id="rId47"/>
    <p:sldId id="578" r:id="rId48"/>
    <p:sldId id="577" r:id="rId49"/>
    <p:sldId id="579" r:id="rId50"/>
    <p:sldId id="493" r:id="rId51"/>
    <p:sldId id="591" r:id="rId52"/>
    <p:sldId id="592" r:id="rId53"/>
    <p:sldId id="593" r:id="rId54"/>
    <p:sldId id="497" r:id="rId55"/>
    <p:sldId id="498" r:id="rId56"/>
    <p:sldId id="558" r:id="rId57"/>
    <p:sldId id="561" r:id="rId58"/>
    <p:sldId id="563" r:id="rId59"/>
    <p:sldId id="565" r:id="rId60"/>
    <p:sldId id="568" r:id="rId61"/>
    <p:sldId id="499" r:id="rId62"/>
    <p:sldId id="569" r:id="rId63"/>
    <p:sldId id="570" r:id="rId64"/>
    <p:sldId id="571" r:id="rId65"/>
    <p:sldId id="572" r:id="rId66"/>
    <p:sldId id="566" r:id="rId67"/>
    <p:sldId id="500" r:id="rId68"/>
    <p:sldId id="502" r:id="rId69"/>
    <p:sldId id="594" r:id="rId70"/>
    <p:sldId id="504" r:id="rId71"/>
    <p:sldId id="595" r:id="rId72"/>
    <p:sldId id="508" r:id="rId73"/>
    <p:sldId id="596" r:id="rId74"/>
    <p:sldId id="510" r:id="rId75"/>
    <p:sldId id="511" r:id="rId76"/>
    <p:sldId id="512" r:id="rId77"/>
    <p:sldId id="513" r:id="rId78"/>
    <p:sldId id="598" r:id="rId79"/>
    <p:sldId id="292" r:id="rId80"/>
    <p:sldId id="404" r:id="rId81"/>
    <p:sldId id="555" r:id="rId82"/>
    <p:sldId id="556" r:id="rId83"/>
    <p:sldId id="557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257"/>
            <p14:sldId id="393"/>
            <p14:sldId id="394"/>
            <p14:sldId id="395"/>
            <p14:sldId id="396"/>
            <p14:sldId id="553"/>
            <p14:sldId id="398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519"/>
            <p14:sldId id="573"/>
            <p14:sldId id="574"/>
            <p14:sldId id="575"/>
            <p14:sldId id="576"/>
            <p14:sldId id="578"/>
            <p14:sldId id="577"/>
            <p14:sldId id="579"/>
            <p14:sldId id="493"/>
            <p14:sldId id="591"/>
            <p14:sldId id="592"/>
            <p14:sldId id="593"/>
            <p14:sldId id="497"/>
            <p14:sldId id="498"/>
            <p14:sldId id="558"/>
            <p14:sldId id="561"/>
            <p14:sldId id="563"/>
            <p14:sldId id="565"/>
            <p14:sldId id="568"/>
            <p14:sldId id="499"/>
            <p14:sldId id="569"/>
            <p14:sldId id="570"/>
            <p14:sldId id="571"/>
            <p14:sldId id="572"/>
            <p14:sldId id="566"/>
            <p14:sldId id="500"/>
            <p14:sldId id="502"/>
            <p14:sldId id="594"/>
            <p14:sldId id="504"/>
            <p14:sldId id="595"/>
            <p14:sldId id="508"/>
            <p14:sldId id="596"/>
            <p14:sldId id="510"/>
            <p14:sldId id="511"/>
            <p14:sldId id="512"/>
            <p14:sldId id="513"/>
            <p14:sldId id="598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E16C"/>
    <a:srgbClr val="CC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8" autoAdjust="0"/>
    <p:restoredTop sz="99008" autoAdjust="0"/>
  </p:normalViewPr>
  <p:slideViewPr>
    <p:cSldViewPr>
      <p:cViewPr varScale="1">
        <p:scale>
          <a:sx n="79" d="100"/>
          <a:sy n="79" d="100"/>
        </p:scale>
        <p:origin x="-756" y="-84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bleStyles" Target="tableStyle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 (факт) - 31,1 тыс.руб.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 (факт) -29,5 тыс.руб.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29.5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 год (факт)- 31,5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31.5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 год (факт) -33,6 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33.6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125567360"/>
        <c:axId val="125568896"/>
        <c:axId val="0"/>
      </c:bar3DChart>
      <c:catAx>
        <c:axId val="125567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568896"/>
        <c:crosses val="autoZero"/>
        <c:auto val="1"/>
        <c:lblAlgn val="ctr"/>
        <c:lblOffset val="100"/>
        <c:noMultiLvlLbl val="0"/>
      </c:catAx>
      <c:valAx>
        <c:axId val="125568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567360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7368011028991892"/>
          <c:y val="6.3156945825672897E-2"/>
          <c:w val="0.31896682057222414"/>
          <c:h val="0.84250887601158031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26,0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2016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26</c:v>
                </c:pt>
                <c:pt idx="1">
                  <c:v>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437210680294782E-2"/>
                  <c:y val="-1.36812787751226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215,0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552008941076822E-2"/>
                  <c:y val="1.0945023020098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2016 год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">
                  <c:v>215</c:v>
                </c:pt>
                <c:pt idx="1">
                  <c:v>110.5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508,1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71492436263014E-3"/>
                  <c:y val="1.3681278775122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2016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508.1</c:v>
                </c:pt>
                <c:pt idx="1">
                  <c:v>480.7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3.00988133052698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865180222140561E-2"/>
                  <c:y val="-2.15412272947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2016 год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81.3</c:v>
                </c:pt>
                <c:pt idx="1">
                  <c:v>52.7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483968"/>
        <c:axId val="138506240"/>
        <c:axId val="0"/>
      </c:bar3DChart>
      <c:catAx>
        <c:axId val="138483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38506240"/>
        <c:crosses val="autoZero"/>
        <c:auto val="1"/>
        <c:lblAlgn val="ctr"/>
        <c:lblOffset val="100"/>
        <c:noMultiLvlLbl val="0"/>
      </c:catAx>
      <c:valAx>
        <c:axId val="138506240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3848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615291162219099E-2"/>
          <c:y val="3.8598365351964897E-2"/>
          <c:w val="0.85619152708805657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58337353685939597"/>
                  <c:y val="0.1823344644844506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2017</a:t>
                    </a:r>
                    <a:r>
                      <a:rPr lang="ru-RU" sz="1400" b="1" baseline="0" dirty="0" smtClean="0"/>
                      <a:t> год (факт)</a:t>
                    </a:r>
                    <a:r>
                      <a:rPr lang="ru-RU" sz="1400" b="1" dirty="0" smtClean="0"/>
                      <a:t> </a:t>
                    </a:r>
                  </a:p>
                  <a:p>
                    <a:r>
                      <a:rPr lang="ru-RU" sz="1400" b="1" dirty="0" smtClean="0"/>
                      <a:t>815,7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867078859488299"/>
                  <c:y val="-0.1705148670167124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2014 год (факт)</a:t>
                    </a:r>
                  </a:p>
                  <a:p>
                    <a:r>
                      <a:rPr lang="ru-RU" sz="1400" b="1" baseline="0" dirty="0" smtClean="0"/>
                      <a:t>674,4  млн</a:t>
                    </a:r>
                    <a:r>
                      <a:rPr lang="ru-RU" sz="14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388903726402496"/>
                  <c:y val="-0.1643143263979228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2015 год (факт)</a:t>
                    </a:r>
                  </a:p>
                  <a:p>
                    <a:r>
                      <a:rPr lang="ru-RU" sz="1400" b="1" baseline="0" dirty="0" smtClean="0"/>
                      <a:t>654,3 </a:t>
                    </a:r>
                    <a:r>
                      <a:rPr lang="ru-RU" sz="14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679244638916277"/>
                  <c:y val="-9.9208649900632676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2016 год (факт)</a:t>
                    </a:r>
                  </a:p>
                  <a:p>
                    <a:r>
                      <a:rPr lang="ru-RU" sz="1400" b="1" dirty="0" smtClean="0"/>
                      <a:t>636,5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674.4</c:v>
                </c:pt>
                <c:pt idx="1">
                  <c:v>654.29999999999995</c:v>
                </c:pt>
                <c:pt idx="2">
                  <c:v>636.5</c:v>
                </c:pt>
                <c:pt idx="3">
                  <c:v>815.7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38704768"/>
        <c:axId val="138706304"/>
        <c:axId val="138494848"/>
      </c:bar3DChart>
      <c:catAx>
        <c:axId val="13870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8706304"/>
        <c:crosses val="autoZero"/>
        <c:auto val="1"/>
        <c:lblAlgn val="ctr"/>
        <c:lblOffset val="100"/>
        <c:noMultiLvlLbl val="0"/>
      </c:catAx>
      <c:valAx>
        <c:axId val="13870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704768"/>
        <c:crosses val="autoZero"/>
        <c:crossBetween val="between"/>
      </c:valAx>
      <c:serAx>
        <c:axId val="138494848"/>
        <c:scaling>
          <c:orientation val="minMax"/>
        </c:scaling>
        <c:delete val="1"/>
        <c:axPos val="b"/>
        <c:majorTickMark val="out"/>
        <c:minorTickMark val="none"/>
        <c:tickLblPos val="nextTo"/>
        <c:crossAx val="1387063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72520139557628E-2"/>
          <c:y val="3.9928275923435771E-2"/>
          <c:w val="0.86444784436949362"/>
          <c:h val="0.765643394588379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Лист1!$A$2:$A$5</c:f>
              <c:strCache>
                <c:ptCount val="4"/>
                <c:pt idx="0">
                  <c:v>2014 год (факт)-   17,8 тыс.руб.</c:v>
                </c:pt>
                <c:pt idx="1">
                  <c:v>2015 год (факт)- 17,5 тыс.руб.</c:v>
                </c:pt>
                <c:pt idx="2">
                  <c:v>2016 год (факт)-  17,0 тыс. руб.    </c:v>
                </c:pt>
                <c:pt idx="3">
                  <c:v>2017 год (факт)-  21,9 тыс. руб. 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17.8</c:v>
                </c:pt>
                <c:pt idx="1">
                  <c:v>17.5</c:v>
                </c:pt>
                <c:pt idx="2" formatCode="General">
                  <c:v>17</c:v>
                </c:pt>
                <c:pt idx="3">
                  <c:v>21.9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139099136"/>
        <c:axId val="139113216"/>
        <c:axId val="138496192"/>
      </c:bar3DChart>
      <c:catAx>
        <c:axId val="13909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baseline="0"/>
            </a:pPr>
            <a:endParaRPr lang="ru-RU"/>
          </a:p>
        </c:txPr>
        <c:crossAx val="139113216"/>
        <c:crosses val="autoZero"/>
        <c:auto val="0"/>
        <c:lblAlgn val="ctr"/>
        <c:lblOffset val="100"/>
        <c:noMultiLvlLbl val="0"/>
      </c:catAx>
      <c:valAx>
        <c:axId val="13911321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39099136"/>
        <c:crosses val="autoZero"/>
        <c:crossBetween val="between"/>
      </c:valAx>
      <c:serAx>
        <c:axId val="138496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391132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528272021090574"/>
          <c:y val="1.3092642650117127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>
          <a:solidFill>
            <a:schemeClr val="tx1"/>
          </a:solidFill>
        </a:ln>
      </c:spPr>
    </c:sideWall>
    <c:backWall>
      <c:thickness val="0"/>
      <c:spPr>
        <a:noFill/>
        <a:ln>
          <a:solidFill>
            <a:schemeClr val="tx1"/>
          </a:solidFill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16371167092545272"/>
          <c:y val="0.24511391499135754"/>
          <c:w val="0.83628838324504529"/>
          <c:h val="0.739811082875461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 (факт)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7.7531771489535049E-3"/>
                  <c:y val="0.285305852092383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013,6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1013.6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7.4923708240455548E-3"/>
                  <c:y val="0.199130827938949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235,0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1235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1.2499891659004003E-2"/>
                  <c:y val="0.23464393548396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080,7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1080.7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7.747169148266426E-3"/>
                  <c:y val="0.200764964230416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Лист1!$E$2</c:f>
              <c:numCache>
                <c:formatCode>0.0</c:formatCode>
                <c:ptCount val="1"/>
                <c:pt idx="0">
                  <c:v>1151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620753722399639E-2"/>
                  <c:y val="0.37470098259124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Лист1!$F$2</c:f>
              <c:numCache>
                <c:formatCode>0.0</c:formatCode>
                <c:ptCount val="1"/>
                <c:pt idx="0">
                  <c:v>1270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4"/>
        <c:shape val="cylinder"/>
        <c:axId val="137458432"/>
        <c:axId val="137459968"/>
        <c:axId val="0"/>
      </c:bar3DChart>
      <c:catAx>
        <c:axId val="1374584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7459968"/>
        <c:crossesAt val="100"/>
        <c:auto val="1"/>
        <c:lblAlgn val="ctr"/>
        <c:lblOffset val="100"/>
        <c:noMultiLvlLbl val="0"/>
      </c:catAx>
      <c:valAx>
        <c:axId val="137459968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137458432"/>
        <c:crosses val="max"/>
        <c:crossBetween val="between"/>
        <c:majorUnit val="100"/>
        <c:minorUnit val="100"/>
      </c:valAx>
      <c:spPr>
        <a:noFill/>
        <a:ln w="25176">
          <a:noFill/>
        </a:ln>
      </c:spPr>
    </c:plotArea>
    <c:legend>
      <c:legendPos val="l"/>
      <c:layout>
        <c:manualLayout>
          <c:xMode val="edge"/>
          <c:yMode val="edge"/>
          <c:x val="3.2049911120986554E-2"/>
          <c:y val="0.23246431921001026"/>
          <c:w val="0.23328333888827169"/>
          <c:h val="0.73905499518141393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2014 год (факт)- 32,6 тыс.руб.</c:v>
                </c:pt>
                <c:pt idx="1">
                  <c:v>2015 год (факт)- 28,7 тыс.руб.</c:v>
                </c:pt>
                <c:pt idx="2">
                  <c:v>2016 год (факт)- 30,8 тыс.руб.</c:v>
                </c:pt>
                <c:pt idx="3">
                  <c:v>2017 год (план)- 35,8 тыс.руб.</c:v>
                </c:pt>
                <c:pt idx="4">
                  <c:v>2017 год (факт)- 34,1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32.6</c:v>
                </c:pt>
                <c:pt idx="1">
                  <c:v>28.7</c:v>
                </c:pt>
                <c:pt idx="2">
                  <c:v>30.8</c:v>
                </c:pt>
                <c:pt idx="3">
                  <c:v>35.799999999999997</c:v>
                </c:pt>
                <c:pt idx="4">
                  <c:v>34.1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37484928"/>
        <c:axId val="139002240"/>
        <c:axId val="107136320"/>
      </c:bar3DChart>
      <c:catAx>
        <c:axId val="137484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39002240"/>
        <c:crosses val="autoZero"/>
        <c:auto val="1"/>
        <c:lblAlgn val="ctr"/>
        <c:lblOffset val="100"/>
        <c:noMultiLvlLbl val="0"/>
      </c:catAx>
      <c:valAx>
        <c:axId val="1390022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7484928"/>
        <c:crosses val="autoZero"/>
        <c:crossBetween val="between"/>
      </c:valAx>
      <c:serAx>
        <c:axId val="107136320"/>
        <c:scaling>
          <c:orientation val="minMax"/>
        </c:scaling>
        <c:delete val="1"/>
        <c:axPos val="b"/>
        <c:majorTickMark val="out"/>
        <c:minorTickMark val="none"/>
        <c:tickLblPos val="none"/>
        <c:crossAx val="13900224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66.400000000000006</c:v>
                </c:pt>
                <c:pt idx="1">
                  <c:v>60.4</c:v>
                </c:pt>
                <c:pt idx="2">
                  <c:v>62.7</c:v>
                </c:pt>
                <c:pt idx="3">
                  <c:v>68.7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10.7</c:v>
                </c:pt>
                <c:pt idx="1">
                  <c:v>7.5</c:v>
                </c:pt>
                <c:pt idx="2">
                  <c:v>13.5</c:v>
                </c:pt>
                <c:pt idx="3">
                  <c:v>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94.1</c:v>
                </c:pt>
                <c:pt idx="1">
                  <c:v>67.8</c:v>
                </c:pt>
                <c:pt idx="2">
                  <c:v>56</c:v>
                </c:pt>
                <c:pt idx="3">
                  <c:v>73.7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43.5</c:v>
                </c:pt>
                <c:pt idx="1">
                  <c:v>51.5</c:v>
                </c:pt>
                <c:pt idx="2">
                  <c:v>79</c:v>
                </c:pt>
                <c:pt idx="3">
                  <c:v>96.9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824.9</c:v>
                </c:pt>
                <c:pt idx="1">
                  <c:v>660</c:v>
                </c:pt>
                <c:pt idx="2">
                  <c:v>701.8</c:v>
                </c:pt>
                <c:pt idx="3">
                  <c:v>738.4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76.3</c:v>
                </c:pt>
                <c:pt idx="1">
                  <c:v>82.3</c:v>
                </c:pt>
                <c:pt idx="2">
                  <c:v>85.8</c:v>
                </c:pt>
                <c:pt idx="3">
                  <c:v>103.6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111.4</c:v>
                </c:pt>
                <c:pt idx="1">
                  <c:v>124.6</c:v>
                </c:pt>
                <c:pt idx="2">
                  <c:v>129.5</c:v>
                </c:pt>
                <c:pt idx="3">
                  <c:v>138.6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12.9</c:v>
                </c:pt>
                <c:pt idx="1">
                  <c:v>26.6</c:v>
                </c:pt>
                <c:pt idx="2">
                  <c:v>22.7</c:v>
                </c:pt>
                <c:pt idx="3">
                  <c:v>29.1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572352"/>
        <c:axId val="139573888"/>
        <c:axId val="0"/>
      </c:bar3DChart>
      <c:catAx>
        <c:axId val="13957235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39573888"/>
        <c:crosses val="autoZero"/>
        <c:auto val="1"/>
        <c:lblAlgn val="ctr"/>
        <c:lblOffset val="100"/>
        <c:noMultiLvlLbl val="0"/>
      </c:catAx>
      <c:valAx>
        <c:axId val="1395738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9572352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32392321261597E-2"/>
          <c:y val="3.3317714845216111E-2"/>
          <c:w val="0.70290031297712785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1"/>
              <c:layout>
                <c:manualLayout>
                  <c:x val="9.5129067173355866E-3"/>
                  <c:y val="3.0573135777331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 - 94,1</c:v>
                </c:pt>
                <c:pt idx="1">
                  <c:v>2015 год - 67,7</c:v>
                </c:pt>
                <c:pt idx="2">
                  <c:v>2016 год - 56,0</c:v>
                </c:pt>
                <c:pt idx="3">
                  <c:v>2017 год - 73,7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78.599999999999994</c:v>
                </c:pt>
                <c:pt idx="1">
                  <c:v>53.8</c:v>
                </c:pt>
                <c:pt idx="2">
                  <c:v>51.3</c:v>
                </c:pt>
                <c:pt idx="3">
                  <c:v>67.8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2014 год - 94,1</c:v>
                </c:pt>
                <c:pt idx="1">
                  <c:v>2015 год - 67,7</c:v>
                </c:pt>
                <c:pt idx="2">
                  <c:v>2016 год - 56,0</c:v>
                </c:pt>
                <c:pt idx="3">
                  <c:v>2017 год - 73,7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15.5</c:v>
                </c:pt>
                <c:pt idx="1">
                  <c:v>14</c:v>
                </c:pt>
                <c:pt idx="2">
                  <c:v>4.7</c:v>
                </c:pt>
                <c:pt idx="3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900800"/>
        <c:axId val="139902336"/>
      </c:barChart>
      <c:catAx>
        <c:axId val="139900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39902336"/>
        <c:crosses val="autoZero"/>
        <c:auto val="1"/>
        <c:lblAlgn val="ctr"/>
        <c:lblOffset val="100"/>
        <c:noMultiLvlLbl val="0"/>
      </c:catAx>
      <c:valAx>
        <c:axId val="13990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900800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6718841939372995"/>
          <c:y val="4.8322405862863842E-2"/>
          <c:w val="0.2328115383318955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 - 43,5 </c:v>
                </c:pt>
                <c:pt idx="1">
                  <c:v>2015 год - 51,5</c:v>
                </c:pt>
                <c:pt idx="2">
                  <c:v>2016 год - 79,0</c:v>
                </c:pt>
                <c:pt idx="3">
                  <c:v>2017 год - 96,9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3.5</c:v>
                </c:pt>
                <c:pt idx="1">
                  <c:v>7.7</c:v>
                </c:pt>
                <c:pt idx="2">
                  <c:v>20.6</c:v>
                </c:pt>
                <c:pt idx="3">
                  <c:v>30.6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310320017351E-3"/>
                  <c:y val="-5.008672282027143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7188301828897314E-3"/>
                  <c:y val="-5.8016397300884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 - 43,5 </c:v>
                </c:pt>
                <c:pt idx="1">
                  <c:v>2015 год - 51,5</c:v>
                </c:pt>
                <c:pt idx="2">
                  <c:v>2016 год - 79,0</c:v>
                </c:pt>
                <c:pt idx="3">
                  <c:v>2017 год - 96,9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22.9</c:v>
                </c:pt>
                <c:pt idx="1">
                  <c:v>27.6</c:v>
                </c:pt>
                <c:pt idx="2">
                  <c:v>32.700000000000003</c:v>
                </c:pt>
                <c:pt idx="3">
                  <c:v>28.1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 - 43,5 </c:v>
                </c:pt>
                <c:pt idx="1">
                  <c:v>2015 год - 51,5</c:v>
                </c:pt>
                <c:pt idx="2">
                  <c:v>2016 год - 79,0</c:v>
                </c:pt>
                <c:pt idx="3">
                  <c:v>2017 год - 96,9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16.399999999999999</c:v>
                </c:pt>
                <c:pt idx="1">
                  <c:v>14.8</c:v>
                </c:pt>
                <c:pt idx="2">
                  <c:v>24.4</c:v>
                </c:pt>
                <c:pt idx="3">
                  <c:v>32.6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7127726548901975E-4"/>
                  <c:y val="-1.138086265268771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617534559652103E-3"/>
                  <c:y val="3.065266140019529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487205125356446E-3"/>
                  <c:y val="-1.3924256953905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94646891086178E-3"/>
                  <c:y val="-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 - 43,5 </c:v>
                </c:pt>
                <c:pt idx="1">
                  <c:v>2015 год - 51,5</c:v>
                </c:pt>
                <c:pt idx="2">
                  <c:v>2016 год - 79,0</c:v>
                </c:pt>
                <c:pt idx="3">
                  <c:v>2017 год - 96,9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0.7</c:v>
                </c:pt>
                <c:pt idx="1">
                  <c:v>1.4</c:v>
                </c:pt>
                <c:pt idx="2">
                  <c:v>1.3</c:v>
                </c:pt>
                <c:pt idx="3">
                  <c:v>5.6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219520"/>
        <c:axId val="140221056"/>
        <c:axId val="0"/>
      </c:bar3DChart>
      <c:catAx>
        <c:axId val="140219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40221056"/>
        <c:crosses val="autoZero"/>
        <c:auto val="1"/>
        <c:lblAlgn val="ctr"/>
        <c:lblOffset val="100"/>
        <c:noMultiLvlLbl val="0"/>
      </c:catAx>
      <c:valAx>
        <c:axId val="140221056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021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170433443903064"/>
          <c:y val="8.9793385530262726E-2"/>
          <c:w val="0.22829566556096942"/>
          <c:h val="0.870339699097761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22857579316585"/>
          <c:y val="4.6979519422396143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194,</a:t>
                    </a:r>
                    <a:r>
                      <a:rPr lang="ru-RU" sz="1600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241,</a:t>
                    </a:r>
                    <a:r>
                      <a:rPr lang="ru-RU" sz="1600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293855304592678E-3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год-824,9</c:v>
                </c:pt>
                <c:pt idx="1">
                  <c:v>2015 год-660,0</c:v>
                </c:pt>
                <c:pt idx="2">
                  <c:v>2016 год - 701,7</c:v>
                </c:pt>
                <c:pt idx="3">
                  <c:v>2017 год - 738,4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470.6</c:v>
                </c:pt>
                <c:pt idx="1">
                  <c:v>275.60000000000002</c:v>
                </c:pt>
                <c:pt idx="2">
                  <c:v>288.89999999999998</c:v>
                </c:pt>
                <c:pt idx="3">
                  <c:v>302.39999999999998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2.0127723903693242E-2"/>
                  <c:y val="2.8306182714952111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306,7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2069383163775453E-3"/>
                  <c:y val="-2.627880166949896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2</a:t>
                    </a:r>
                    <a:r>
                      <a:rPr lang="ru-RU" sz="1600" b="1" dirty="0" smtClean="0"/>
                      <a:t>95</a:t>
                    </a:r>
                    <a:r>
                      <a:rPr lang="en-US" sz="1600" b="1" dirty="0" smtClean="0"/>
                      <a:t>,</a:t>
                    </a:r>
                    <a:r>
                      <a:rPr lang="ru-RU" sz="1600" b="1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172532417033028E-2"/>
                  <c:y val="-4.35479734076186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год-824,9</c:v>
                </c:pt>
                <c:pt idx="1">
                  <c:v>2015 год-660,0</c:v>
                </c:pt>
                <c:pt idx="2">
                  <c:v>2016 год - 701,7</c:v>
                </c:pt>
                <c:pt idx="3">
                  <c:v>2017 год - 738,4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304</c:v>
                </c:pt>
                <c:pt idx="1">
                  <c:v>333.4</c:v>
                </c:pt>
                <c:pt idx="2">
                  <c:v>351.7</c:v>
                </c:pt>
                <c:pt idx="3">
                  <c:v>308.5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1</a:t>
                    </a:r>
                    <a:r>
                      <a:rPr lang="ru-RU" sz="1600" b="1" dirty="0" smtClean="0"/>
                      <a:t>8</a:t>
                    </a:r>
                    <a:r>
                      <a:rPr lang="en-US" sz="1600" b="1" dirty="0" smtClean="0"/>
                      <a:t>,4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3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29</a:t>
                    </a:r>
                    <a:r>
                      <a:rPr lang="en-US" sz="1600" dirty="0" smtClean="0"/>
                      <a:t>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74664252991498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год-824,9</c:v>
                </c:pt>
                <c:pt idx="1">
                  <c:v>2015 год-660,0</c:v>
                </c:pt>
                <c:pt idx="2">
                  <c:v>2016 год - 701,7</c:v>
                </c:pt>
                <c:pt idx="3">
                  <c:v>2017 год - 738,4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3">
                  <c:v>73.5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19,8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79412278187578E-2"/>
                  <c:y val="2.7790122085200411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/>
                      <a:t>31,0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227282869597123E-2"/>
                  <c:y val="-8.7095946815237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год-824,9</c:v>
                </c:pt>
                <c:pt idx="1">
                  <c:v>2015 год-660,0</c:v>
                </c:pt>
                <c:pt idx="2">
                  <c:v>2016 год - 701,7</c:v>
                </c:pt>
                <c:pt idx="3">
                  <c:v>2017 год - 738,4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31.7</c:v>
                </c:pt>
                <c:pt idx="1">
                  <c:v>31</c:v>
                </c:pt>
                <c:pt idx="2">
                  <c:v>36.799999999999997</c:v>
                </c:pt>
                <c:pt idx="3">
                  <c:v>32.799999999999997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 smtClean="0"/>
                      <a:t>20</a:t>
                    </a:r>
                    <a:r>
                      <a:rPr lang="ru-RU" b="1" dirty="0" smtClean="0"/>
                      <a:t>,0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59146275998E-2"/>
                  <c:y val="-2.83061827149521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год-824,9</c:v>
                </c:pt>
                <c:pt idx="1">
                  <c:v>2015 год-660,0</c:v>
                </c:pt>
                <c:pt idx="2">
                  <c:v>2016 год - 701,7</c:v>
                </c:pt>
                <c:pt idx="3">
                  <c:v>2017 год - 738,4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18.600000000000001</c:v>
                </c:pt>
                <c:pt idx="1">
                  <c:v>20</c:v>
                </c:pt>
                <c:pt idx="2">
                  <c:v>24.3</c:v>
                </c:pt>
                <c:pt idx="3">
                  <c:v>21.2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9853184"/>
        <c:axId val="140031104"/>
        <c:axId val="0"/>
      </c:bar3DChart>
      <c:catAx>
        <c:axId val="139853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0031104"/>
        <c:crosses val="autoZero"/>
        <c:auto val="1"/>
        <c:lblAlgn val="ctr"/>
        <c:lblOffset val="100"/>
        <c:noMultiLvlLbl val="0"/>
      </c:catAx>
      <c:valAx>
        <c:axId val="140031104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3985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8.1391818533572899E-3"/>
                  <c:y val="-0.13761931116021398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422282581628861E-2"/>
                  <c:y val="-0.10540101168457278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420550973263506E-3"/>
                  <c:y val="-4.790277074838049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62,</a:t>
                    </a:r>
                    <a:r>
                      <a:rPr lang="ru-RU" sz="1800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2014год-76,3</c:v>
                </c:pt>
                <c:pt idx="1">
                  <c:v>2015 год-82,3</c:v>
                </c:pt>
                <c:pt idx="2">
                  <c:v>2016 год - 85,8</c:v>
                </c:pt>
                <c:pt idx="3">
                  <c:v>2017 год - 103,6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62.4</c:v>
                </c:pt>
                <c:pt idx="1">
                  <c:v>70.2</c:v>
                </c:pt>
                <c:pt idx="2">
                  <c:v>73.7</c:v>
                </c:pt>
                <c:pt idx="3">
                  <c:v>91.4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2.2834028977623176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83090384593284E-2"/>
                  <c:y val="-1.5001762492782009E-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753047554103184E-2"/>
                  <c:y val="-6.5321960111427947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13,9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2014год-76,3</c:v>
                </c:pt>
                <c:pt idx="1">
                  <c:v>2015 год-82,3</c:v>
                </c:pt>
                <c:pt idx="2">
                  <c:v>2016 год - 85,8</c:v>
                </c:pt>
                <c:pt idx="3">
                  <c:v>2017 год - 103,6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13.9</c:v>
                </c:pt>
                <c:pt idx="1">
                  <c:v>12.1</c:v>
                </c:pt>
                <c:pt idx="2">
                  <c:v>12.1</c:v>
                </c:pt>
                <c:pt idx="3">
                  <c:v>12.2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300672"/>
        <c:axId val="140302208"/>
        <c:axId val="0"/>
      </c:bar3DChart>
      <c:catAx>
        <c:axId val="140300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40302208"/>
        <c:crosses val="autoZero"/>
        <c:auto val="1"/>
        <c:lblAlgn val="ctr"/>
        <c:lblOffset val="100"/>
        <c:noMultiLvlLbl val="0"/>
      </c:catAx>
      <c:valAx>
        <c:axId val="140302208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0300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44483035582572"/>
          <c:y val="0.49180475146108593"/>
          <c:w val="0.16412463733537805"/>
          <c:h val="0.4449265582287839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26694652975065E-2"/>
          <c:y val="2.8117349112875806E-2"/>
          <c:w val="0.92507330534702492"/>
          <c:h val="0.92374694546858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1.5375027774691701E-2"/>
                  <c:y val="0.43809133172695891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2014 год (факт)     380,5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1.3027322361007508E-2"/>
                  <c:y val="0.4069183335893899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2015 год (факт)                  333,6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628570039836843E-2"/>
                  <c:y val="0.48644139777881473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 422,6 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937152816353738E-2"/>
                  <c:y val="0.38899926911815347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2017 год (факт)                  310,7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152907613439777E-2"/>
                  <c:y val="0.5732003047176601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                  </a:t>
                    </a:r>
                    <a:r>
                      <a:rPr lang="en-US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422,6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380.5</c:v>
                </c:pt>
                <c:pt idx="1">
                  <c:v>333.6</c:v>
                </c:pt>
                <c:pt idx="2">
                  <c:v>422.6</c:v>
                </c:pt>
                <c:pt idx="3">
                  <c:v>310.7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Кв.5</c:v>
                </c:pt>
              </c:strCache>
            </c:strRef>
          </c:cat>
          <c:val>
            <c:numRef>
              <c:f>Лист1!$C$2:$C$5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25620224"/>
        <c:axId val="125621760"/>
        <c:axId val="110639744"/>
      </c:bar3DChart>
      <c:catAx>
        <c:axId val="125620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25621760"/>
        <c:crosses val="autoZero"/>
        <c:auto val="1"/>
        <c:lblAlgn val="ctr"/>
        <c:lblOffset val="100"/>
        <c:noMultiLvlLbl val="0"/>
      </c:catAx>
      <c:valAx>
        <c:axId val="12562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620224"/>
        <c:crosses val="autoZero"/>
        <c:crossBetween val="between"/>
      </c:valAx>
      <c:serAx>
        <c:axId val="110639744"/>
        <c:scaling>
          <c:orientation val="minMax"/>
        </c:scaling>
        <c:delete val="1"/>
        <c:axPos val="b"/>
        <c:majorTickMark val="out"/>
        <c:minorTickMark val="none"/>
        <c:tickLblPos val="nextTo"/>
        <c:crossAx val="12562176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tx2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2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685125087684501E-2"/>
          <c:y val="2.9904766732462819E-2"/>
          <c:w val="0.82419312269510614"/>
          <c:h val="0.790849673202614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выданных свидетельств, шт.</c:v>
                </c:pt>
              </c:strCache>
            </c:strRef>
          </c:tx>
          <c:spPr>
            <a:solidFill>
              <a:srgbClr val="92D050"/>
            </a:solidFill>
            <a:ln w="1330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7.1184291836938101E-3"/>
                  <c:y val="0.12229475773483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947393601116316E-2"/>
                  <c:y val="0.121266519867102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 w="26601">
                  <a:noFill/>
                </a:ln>
              </c:spPr>
              <c:txPr>
                <a:bodyPr/>
                <a:lstStyle/>
                <a:p>
                  <a:pPr>
                    <a:defRPr sz="1728" b="1" i="0" u="none" strike="noStrike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6601">
                <a:noFill/>
              </a:ln>
            </c:spPr>
            <c:txPr>
              <a:bodyPr/>
              <a:lstStyle/>
              <a:p>
                <a:pPr>
                  <a:defRPr sz="1728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2016 г.</c:v>
                </c:pt>
                <c:pt idx="1">
                  <c:v>2017 г.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13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2730624"/>
        <c:axId val="172744704"/>
        <c:axId val="0"/>
      </c:bar3DChart>
      <c:catAx>
        <c:axId val="172730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3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2744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2744704"/>
        <c:scaling>
          <c:orientation val="minMax"/>
        </c:scaling>
        <c:delete val="0"/>
        <c:axPos val="l"/>
        <c:majorGridlines>
          <c:spPr>
            <a:ln w="332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28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2730624"/>
        <c:crosses val="autoZero"/>
        <c:crossBetween val="between"/>
      </c:valAx>
      <c:spPr>
        <a:noFill/>
        <a:ln w="26601">
          <a:noFill/>
        </a:ln>
      </c:spPr>
    </c:plotArea>
    <c:legend>
      <c:legendPos val="r"/>
      <c:layout>
        <c:manualLayout>
          <c:xMode val="edge"/>
          <c:yMode val="edge"/>
          <c:x val="0.21356419814611782"/>
          <c:y val="0.91285410952109813"/>
          <c:w val="0.63442940038684714"/>
          <c:h val="8.2788671023965144E-2"/>
        </c:manualLayout>
      </c:layout>
      <c:overlay val="0"/>
      <c:spPr>
        <a:noFill/>
        <a:ln w="3325">
          <a:solidFill>
            <a:schemeClr val="tx1"/>
          </a:solidFill>
          <a:prstDash val="solid"/>
        </a:ln>
      </c:spPr>
      <c:txPr>
        <a:bodyPr/>
        <a:lstStyle/>
        <a:p>
          <a:pPr>
            <a:defRPr sz="1152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185968702645118E-2"/>
          <c:y val="3.0759589322526773E-2"/>
          <c:w val="0.92004609083134536"/>
          <c:h val="0.93757580176276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1341015138557563E-2"/>
                  <c:y val="-6.361561678332037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2014 </a:t>
                    </a:r>
                    <a:r>
                      <a:rPr lang="ru-RU" dirty="0"/>
                      <a:t>год (факт)         </a:t>
                    </a:r>
                    <a:r>
                      <a:rPr lang="ru-RU" dirty="0" smtClean="0"/>
                      <a:t>     </a:t>
                    </a:r>
                    <a:r>
                      <a:rPr lang="en-US" dirty="0" smtClean="0"/>
                      <a:t>3</a:t>
                    </a:r>
                    <a:r>
                      <a:rPr lang="ru-RU" dirty="0" smtClean="0"/>
                      <a:t>3,1 </a:t>
                    </a:r>
                    <a:r>
                      <a:rPr lang="ru-RU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30746725480484E-3"/>
                  <c:y val="-1.46974410250712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2015 </a:t>
                    </a:r>
                    <a:r>
                      <a:rPr lang="ru-RU" dirty="0"/>
                      <a:t>год (факт)                </a:t>
                    </a:r>
                    <a:r>
                      <a:rPr lang="en-US" dirty="0" smtClean="0"/>
                      <a:t>3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 </a:t>
                    </a:r>
                    <a:r>
                      <a:rPr lang="ru-RU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816656914374876E-2"/>
                  <c:y val="-4.716296954659358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2016год </a:t>
                    </a:r>
                    <a:r>
                      <a:rPr lang="ru-RU" dirty="0"/>
                      <a:t>(факт)              </a:t>
                    </a:r>
                    <a:r>
                      <a:rPr lang="ru-RU" dirty="0" smtClean="0"/>
                      <a:t>29,3 </a:t>
                    </a:r>
                    <a:r>
                      <a:rPr lang="ru-RU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810895560456707E-2"/>
                  <c:y val="-2.185374870628409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2017 </a:t>
                    </a:r>
                    <a:r>
                      <a:rPr lang="ru-RU" dirty="0"/>
                      <a:t>год (факт)           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5,3 </a:t>
                    </a:r>
                    <a:r>
                      <a:rPr lang="ru-RU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8779463173845856E-2"/>
                  <c:y val="-2.069349547581133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2016 год (факт)           </a:t>
                    </a:r>
                    <a:r>
                      <a:rPr lang="en-US" dirty="0"/>
                      <a:t>27,3</a:t>
                    </a:r>
                    <a:r>
                      <a:rPr lang="ru-RU" dirty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33.1</c:v>
                </c:pt>
                <c:pt idx="1">
                  <c:v>32.799999999999997</c:v>
                </c:pt>
                <c:pt idx="2">
                  <c:v>29.3</c:v>
                </c:pt>
                <c:pt idx="3">
                  <c:v>25.3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7914240"/>
        <c:axId val="137915776"/>
        <c:axId val="0"/>
      </c:bar3DChart>
      <c:catAx>
        <c:axId val="13791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915776"/>
        <c:crosses val="autoZero"/>
        <c:auto val="1"/>
        <c:lblAlgn val="ctr"/>
        <c:lblOffset val="100"/>
        <c:noMultiLvlLbl val="0"/>
      </c:catAx>
      <c:valAx>
        <c:axId val="137915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91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3655692434308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1.8980691345460671E-2"/>
                  <c:y val="7.1327066478517314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23,3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188442224810119E-3"/>
                  <c:y val="7.1329139216703948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28,9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390967589002775E-3"/>
                  <c:y val="9.7652914186980889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2016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29,0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19777394387276E-2"/>
                  <c:y val="8.4915938030102785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2017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27,5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23.3</c:v>
                </c:pt>
                <c:pt idx="1">
                  <c:v>28.9</c:v>
                </c:pt>
                <c:pt idx="2">
                  <c:v>29</c:v>
                </c:pt>
                <c:pt idx="3">
                  <c:v>27.5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7670656"/>
        <c:axId val="137672192"/>
      </c:barChart>
      <c:catAx>
        <c:axId val="137670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7672192"/>
        <c:crosses val="autoZero"/>
        <c:auto val="1"/>
        <c:lblAlgn val="ctr"/>
        <c:lblOffset val="100"/>
        <c:noMultiLvlLbl val="0"/>
      </c:catAx>
      <c:valAx>
        <c:axId val="1376721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767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Лист1!$A$2:$A$5</c:f>
              <c:strCache>
                <c:ptCount val="4"/>
                <c:pt idx="0">
                  <c:v>2014 год (факт) - 15,7 млн. руб. </c:v>
                </c:pt>
                <c:pt idx="1">
                  <c:v>2015 год (факт) - 15,4 млн.руб. </c:v>
                </c:pt>
                <c:pt idx="2">
                  <c:v>2016 год (факт) - 7,9 млн.руб.</c:v>
                </c:pt>
                <c:pt idx="3">
                  <c:v>2017 год (факт) - 11,5 млн.руб.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15.7</c:v>
                </c:pt>
                <c:pt idx="1">
                  <c:v>15.4</c:v>
                </c:pt>
                <c:pt idx="2">
                  <c:v>7.9</c:v>
                </c:pt>
                <c:pt idx="3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698688"/>
        <c:axId val="137720960"/>
      </c:barChart>
      <c:catAx>
        <c:axId val="137698688"/>
        <c:scaling>
          <c:orientation val="minMax"/>
        </c:scaling>
        <c:delete val="0"/>
        <c:axPos val="b"/>
        <c:majorTickMark val="out"/>
        <c:minorTickMark val="out"/>
        <c:tickLblPos val="nextTo"/>
        <c:crossAx val="137720960"/>
        <c:crosses val="autoZero"/>
        <c:auto val="1"/>
        <c:lblAlgn val="ctr"/>
        <c:lblOffset val="100"/>
        <c:noMultiLvlLbl val="0"/>
      </c:catAx>
      <c:valAx>
        <c:axId val="137720960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7698688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59006130440653548"/>
                  <c:y val="0.2362835995477679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/>
                      <a:t>2017 год (факт)</a:t>
                    </a:r>
                  </a:p>
                  <a:p>
                    <a:r>
                      <a:rPr lang="ru-RU" sz="1400" b="1" baseline="0" dirty="0" smtClean="0"/>
                      <a:t>0,6 млн. руб.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810070366536133"/>
                  <c:y val="-0.6863197859330806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/>
                      <a:t>2014 год (факт)</a:t>
                    </a:r>
                  </a:p>
                  <a:p>
                    <a:r>
                      <a:rPr lang="ru-RU" sz="1400" b="1" baseline="0" dirty="0" smtClean="0"/>
                      <a:t>21,4 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278939550794442"/>
                  <c:y val="-0.1719250374577988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/>
                      <a:t>2015 год (факт)</a:t>
                    </a:r>
                  </a:p>
                  <a:p>
                    <a:r>
                      <a:rPr lang="ru-RU" sz="1400" b="1" baseline="0" dirty="0" smtClean="0"/>
                      <a:t>0,8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4622700334578626"/>
                  <c:y val="-0.1677139202178224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/>
                      <a:t>2016 год (факт)</a:t>
                    </a:r>
                  </a:p>
                  <a:p>
                    <a:r>
                      <a:rPr lang="ru-RU" sz="1400" b="1" baseline="0" dirty="0" smtClean="0"/>
                      <a:t>1,4 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21.4</c:v>
                </c:pt>
                <c:pt idx="1">
                  <c:v>0.8</c:v>
                </c:pt>
                <c:pt idx="2">
                  <c:v>1.4</c:v>
                </c:pt>
                <c:pt idx="3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37743360"/>
        <c:axId val="138052352"/>
        <c:axId val="0"/>
      </c:bar3DChart>
      <c:catAx>
        <c:axId val="13774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8052352"/>
        <c:crosses val="autoZero"/>
        <c:auto val="1"/>
        <c:lblAlgn val="ctr"/>
        <c:lblOffset val="100"/>
        <c:noMultiLvlLbl val="0"/>
      </c:catAx>
      <c:valAx>
        <c:axId val="138052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74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0.63240208928264641"/>
                  <c:y val="0.1451556444708757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+mj-lt"/>
                        <a:cs typeface="Times New Roman" pitchFamily="18" charset="0"/>
                      </a:rPr>
                      <a:t>2017 год (факт)</a:t>
                    </a:r>
                  </a:p>
                  <a:p>
                    <a:r>
                      <a:rPr lang="ru-RU" sz="1400" b="1" dirty="0" smtClean="0">
                        <a:latin typeface="+mj-lt"/>
                        <a:cs typeface="Times New Roman" pitchFamily="18" charset="0"/>
                      </a:rPr>
                      <a:t>8,9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1922344299999155"/>
                  <c:y val="-0.3691834485710738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+mj-lt"/>
                        <a:cs typeface="Times New Roman" pitchFamily="18" charset="0"/>
                      </a:rPr>
                      <a:t>2014 год (факт)</a:t>
                    </a:r>
                  </a:p>
                  <a:p>
                    <a:r>
                      <a:rPr lang="ru-RU" sz="1400" b="1" baseline="0" dirty="0" smtClean="0">
                        <a:latin typeface="+mj-lt"/>
                        <a:cs typeface="Times New Roman" pitchFamily="18" charset="0"/>
                      </a:rPr>
                      <a:t>11,3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1903454382466644"/>
                  <c:y val="1.3377598567479431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+mj-lt"/>
                      </a:rPr>
                      <a:t>2015 год (факт)</a:t>
                    </a:r>
                  </a:p>
                  <a:p>
                    <a:r>
                      <a:rPr lang="ru-RU" sz="1400" b="1" dirty="0" smtClean="0">
                        <a:latin typeface="+mj-lt"/>
                      </a:rPr>
                      <a:t>6,1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02486167323539"/>
                  <c:y val="0.12991469085134333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 dirty="0"/>
                      <a:t>2016 год (факт)</a:t>
                    </a:r>
                  </a:p>
                  <a:p>
                    <a:pPr>
                      <a:defRPr sz="1400" b="1"/>
                    </a:pPr>
                    <a:r>
                      <a:rPr lang="ru-RU" sz="1400" b="1" dirty="0"/>
                      <a:t>6,9 млн. руб.</a:t>
                    </a:r>
                    <a:endParaRPr lang="en-US" sz="1400" b="1" dirty="0"/>
                  </a:p>
                </c:rich>
              </c:tx>
              <c:spPr/>
              <c:showLegendKey val="1"/>
              <c:showVal val="1"/>
              <c:showCatName val="0"/>
              <c:showSerName val="0"/>
              <c:showPercent val="0"/>
              <c:showBubbleSize val="0"/>
            </c:dLbl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11.3</c:v>
                </c:pt>
                <c:pt idx="1">
                  <c:v>6.1</c:v>
                </c:pt>
                <c:pt idx="2" formatCode="0.0">
                  <c:v>6.9</c:v>
                </c:pt>
                <c:pt idx="3">
                  <c:v>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38183424"/>
        <c:axId val="138177536"/>
        <c:axId val="0"/>
      </c:bar3DChart>
      <c:valAx>
        <c:axId val="13817753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8183424"/>
        <c:crosses val="autoZero"/>
        <c:crossBetween val="between"/>
      </c:valAx>
      <c:catAx>
        <c:axId val="13818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81775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2017 </a:t>
            </a:r>
            <a:r>
              <a:rPr lang="ru-RU" dirty="0"/>
              <a:t>год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117280465329342"/>
                  <c:y val="9.96903325468601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437,3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087547539656331"/>
                  <c:y val="-0.150652613486698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830,4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437.3</c:v>
                </c:pt>
                <c:pt idx="1">
                  <c:v>830.4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8.9400097754225291E-2"/>
          <c:y val="0.766165440973432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2016 год</a:t>
            </a:r>
          </a:p>
        </c:rich>
      </c:tx>
      <c:layout>
        <c:manualLayout>
          <c:xMode val="edge"/>
          <c:yMode val="edge"/>
          <c:x val="0.31719545877324395"/>
          <c:y val="2.604855697147580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7275282170294"/>
          <c:y val="9.7058884138321547E-2"/>
          <c:w val="0.72671760750863068"/>
          <c:h val="0.87164978980830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18855698132306287"/>
                  <c:y val="5.247580017990837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541,0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8871097655816019"/>
                  <c:y val="-7.89262662571542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647,8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513.5</c:v>
                </c:pt>
                <c:pt idx="1">
                  <c:v>681.6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0.02193</cdr:x>
      <cdr:y>0.10294</cdr:y>
    </cdr:from>
    <cdr:to>
      <cdr:x>0.94221</cdr:x>
      <cdr:y>0.20588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352" y="504056"/>
          <a:ext cx="3455412" cy="504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– 1 253,0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0.07407</cdr:x>
      <cdr:y>0.12121</cdr:y>
    </cdr:from>
    <cdr:to>
      <cdr:x>0.98148</cdr:x>
      <cdr:y>0.24242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576064"/>
          <a:ext cx="352839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- 1 177,5 млн. руб.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07/05/2018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07/05/2018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28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06B52-0ACF-46CA-8E45-EBEC902D8937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6D63-0464-4BAC-82E5-CD926C23793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36045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64107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8131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6803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10849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16068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26418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25190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68031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84530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76503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6843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2351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24"/>
      </p:ext>
    </p:extLst>
  </p:cSld>
  <p:clrMapOvr>
    <a:masterClrMapping/>
  </p:clrMapOvr>
  <p:transition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01724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33634"/>
      </p:ext>
    </p:extLst>
  </p:cSld>
  <p:clrMapOvr>
    <a:masterClrMapping/>
  </p:clrMapOvr>
  <p:transition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04282"/>
      </p:ext>
    </p:extLst>
  </p:cSld>
  <p:clrMapOvr>
    <a:masterClrMapping/>
  </p:clrMapOvr>
  <p:transition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84402"/>
      </p:ext>
    </p:extLst>
  </p:cSld>
  <p:clrMapOvr>
    <a:masterClrMapping/>
  </p:clrMapOvr>
  <p:transition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1682"/>
      </p:ext>
    </p:extLst>
  </p:cSld>
  <p:clrMapOvr>
    <a:masterClrMapping/>
  </p:clrMapOvr>
  <p:transition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57100"/>
      </p:ext>
    </p:extLst>
  </p:cSld>
  <p:clrMapOvr>
    <a:masterClrMapping/>
  </p:clrMapOvr>
  <p:transition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4070"/>
      </p:ext>
    </p:extLst>
  </p:cSld>
  <p:clrMapOvr>
    <a:masterClrMapping/>
  </p:clrMapOvr>
  <p:transition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6016"/>
      </p:ext>
    </p:extLst>
  </p:cSld>
  <p:clrMapOvr>
    <a:masterClrMapping/>
  </p:clrMapOvr>
  <p:transition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46564"/>
      </p:ext>
    </p:extLst>
  </p:cSld>
  <p:clrMapOvr>
    <a:masterClrMapping/>
  </p:clrMapOvr>
  <p:transition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59896"/>
      </p:ext>
    </p:extLst>
  </p:cSld>
  <p:clrMapOvr>
    <a:masterClrMapping/>
  </p:clrMapOvr>
  <p:transition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2129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85979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8982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72614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556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0210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99190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46971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02146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1086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8881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8210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19839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1680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53437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6066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99610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1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35861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2637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74932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87355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92432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7052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72743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97557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95979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46062"/>
      </p:ext>
    </p:extLst>
  </p:cSld>
  <p:clrMapOvr>
    <a:masterClrMapping/>
  </p:clrMapOvr>
  <p:transition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6502"/>
      </p:ext>
    </p:extLst>
  </p:cSld>
  <p:clrMapOvr>
    <a:masterClrMapping/>
  </p:clrMapOvr>
  <p:transition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368"/>
      </p:ext>
    </p:extLst>
  </p:cSld>
  <p:clrMapOvr>
    <a:masterClrMapping/>
  </p:clrMapOvr>
  <p:transition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8504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13486"/>
      </p:ext>
    </p:extLst>
  </p:cSld>
  <p:clrMapOvr>
    <a:masterClrMapping/>
  </p:clrMapOvr>
  <p:transition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05075"/>
      </p:ext>
    </p:extLst>
  </p:cSld>
  <p:clrMapOvr>
    <a:masterClrMapping/>
  </p:clrMapOvr>
  <p:transition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41167"/>
      </p:ext>
    </p:extLst>
  </p:cSld>
  <p:clrMapOvr>
    <a:masterClrMapping/>
  </p:clrMapOvr>
  <p:transition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24296"/>
      </p:ext>
    </p:extLst>
  </p:cSld>
  <p:clrMapOvr>
    <a:masterClrMapping/>
  </p:clrMapOvr>
  <p:transition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3867"/>
      </p:ext>
    </p:extLst>
  </p:cSld>
  <p:clrMapOvr>
    <a:masterClrMapping/>
  </p:clrMapOvr>
  <p:transition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06410"/>
      </p:ext>
    </p:extLst>
  </p:cSld>
  <p:clrMapOvr>
    <a:masterClrMapping/>
  </p:clrMapOvr>
  <p:transition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3250"/>
      </p:ext>
    </p:extLst>
  </p:cSld>
  <p:clrMapOvr>
    <a:masterClrMapping/>
  </p:clrMapOvr>
  <p:transition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28148"/>
      </p:ext>
    </p:extLst>
  </p:cSld>
  <p:clrMapOvr>
    <a:masterClrMapping/>
  </p:clrMapOvr>
  <p:transition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40501"/>
      </p:ext>
    </p:extLst>
  </p:cSld>
  <p:clrMapOvr>
    <a:masterClrMapping/>
  </p:clrMapOvr>
  <p:transition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7325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9984"/>
      </p:ext>
    </p:extLst>
  </p:cSld>
  <p:clrMapOvr>
    <a:masterClrMapping/>
  </p:clrMapOvr>
  <p:transition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88221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64053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32909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07281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26326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50755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54744"/>
      </p:ext>
    </p:extLst>
  </p:cSld>
  <p:clrMapOvr>
    <a:masterClrMapping/>
  </p:clrMapOvr>
  <p:transition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27757"/>
      </p:ext>
    </p:extLst>
  </p:cSld>
  <p:clrMapOvr>
    <a:masterClrMapping/>
  </p:clrMapOvr>
  <p:transition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803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89420"/>
      </p:ext>
    </p:extLst>
  </p:cSld>
  <p:clrMapOvr>
    <a:masterClrMapping/>
  </p:clrMapOvr>
  <p:transition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9085"/>
      </p:ext>
    </p:extLst>
  </p:cSld>
  <p:clrMapOvr>
    <a:masterClrMapping/>
  </p:clrMapOvr>
  <p:transition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7761"/>
      </p:ext>
    </p:extLst>
  </p:cSld>
  <p:clrMapOvr>
    <a:masterClrMapping/>
  </p:clrMapOvr>
  <p:transition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12505"/>
      </p:ext>
    </p:extLst>
  </p:cSld>
  <p:clrMapOvr>
    <a:masterClrMapping/>
  </p:clrMapOvr>
  <p:transition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49517"/>
      </p:ext>
    </p:extLst>
  </p:cSld>
  <p:clrMapOvr>
    <a:masterClrMapping/>
  </p:clrMapOvr>
  <p:transition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53971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86CD6B-C5B6-4C79-B208-BE356F518411}" type="datetime1">
              <a:rPr lang="ru-RU" smtClean="0"/>
              <a:t>07/05/2018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9525599-B71D-41F3-8B25-72192D0EA9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  <p:sldLayoutId id="2147484218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35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18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5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3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8.bin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1.emf"/><Relationship Id="rId4" Type="http://schemas.openxmlformats.org/officeDocument/2006/relationships/oleObject" Target="../embeddings/_____Microsoft_Excel_97-20032.xls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496944" cy="4320480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2017 год  </a:t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285750" y="214313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291" name="Picture 20" descr="orig_0fcf2031d151fa365d72ea09406f65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35290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1" descr="IMG_38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25538"/>
            <a:ext cx="22082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__plpcte_target" descr="image?id=860136901023&amp;t=3&amp;plc=WEB&amp;tkn=*KYShenDHCAUG0AboCv6KdN9cQ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2" descr="6E9212D6-F81D-4E89-B435-9B9518CB3E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57563"/>
            <a:ext cx="187801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6" descr="f54dce5eed677026d41e704275d35ab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371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3053" y="3130149"/>
            <a:ext cx="3728538" cy="11159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составил около </a:t>
            </a:r>
          </a:p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 млн. руб.</a:t>
            </a:r>
          </a:p>
        </p:txBody>
      </p:sp>
      <p:pic>
        <p:nvPicPr>
          <p:cNvPr id="12299" name="Picture 40" descr="97453539-45B8-407C-B2D2-024447673380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49725"/>
            <a:ext cx="31940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3"/>
          <p:cNvSpPr/>
          <p:nvPr/>
        </p:nvSpPr>
        <p:spPr>
          <a:xfrm>
            <a:off x="5731896" y="3113039"/>
            <a:ext cx="3335148" cy="1044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</a:t>
            </a:r>
          </a:p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108 рабочих мест</a:t>
            </a:r>
          </a:p>
        </p:txBody>
      </p:sp>
    </p:spTree>
    <p:extLst>
      <p:ext uri="{BB962C8B-B14F-4D97-AF65-F5344CB8AC3E}">
        <p14:creationId xmlns:p14="http://schemas.microsoft.com/office/powerpoint/2010/main" val="3079768337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11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1285875" y="357188"/>
            <a:ext cx="685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/>
              <a:t>Доходы населения</a:t>
            </a:r>
            <a:endParaRPr lang="ru-RU" sz="36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42910" y="1643050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Среднемесячная заработная плата по Муниципальному образованию город Ирбит 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429124" y="2071678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 – 26 932 руб. </a:t>
            </a:r>
          </a:p>
          <a:p>
            <a:pPr algn="ctr"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 год – 28 593 руб.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2910" y="4572008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01.01.2018 года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МРОТ – 9 489 рублей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Прожиточный минимум – 10 031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на душу населения</a:t>
            </a:r>
          </a:p>
        </p:txBody>
      </p:sp>
      <p:pic>
        <p:nvPicPr>
          <p:cNvPr id="13326" name="Picture 2" descr="https://sm-news.ru/upload/iblock/244/244913564c18f46ffe42b1d93002ca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0063"/>
            <a:ext cx="203676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728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00188" y="357188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/>
              <a:t>Динамика</a:t>
            </a:r>
            <a:r>
              <a:rPr lang="ru-RU" sz="3200" b="1">
                <a:solidFill>
                  <a:srgbClr val="002060"/>
                </a:solidFill>
              </a:rPr>
              <a:t> </a:t>
            </a:r>
            <a:r>
              <a:rPr lang="ru-RU" sz="3200" b="1"/>
              <a:t>уровня безработицы</a:t>
            </a:r>
            <a:endParaRPr lang="ru-RU" sz="320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-38100" y="1412875"/>
          <a:ext cx="8713788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6" name="Диаграмма" r:id="rId3" imgW="7572292" imgH="4876800" progId="MSGraph.Chart.8">
                  <p:embed followColorScheme="full"/>
                </p:oleObj>
              </mc:Choice>
              <mc:Fallback>
                <p:oleObj name="Диаграмма" r:id="rId3" imgW="7572292" imgH="4876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" y="1412875"/>
                        <a:ext cx="8713788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42875"/>
            <a:ext cx="15779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98698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00188" y="285750"/>
            <a:ext cx="5786437" cy="71437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</a:p>
        </p:txBody>
      </p:sp>
      <p:graphicFrame>
        <p:nvGraphicFramePr>
          <p:cNvPr id="5122" name="Object 2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71500" y="1071563"/>
          <a:ext cx="7272338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0" name="Диаграмма" r:id="rId3" imgW="6096000" imgH="4191000" progId="MSGraph.Chart.8">
                  <p:embed followColorScheme="full"/>
                </p:oleObj>
              </mc:Choice>
              <mc:Fallback>
                <p:oleObj name="Диаграмма" r:id="rId3" imgW="6096000" imgH="4191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071563"/>
                        <a:ext cx="7272338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9" descr="demografiy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857750"/>
            <a:ext cx="2505075" cy="1411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619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63" y="357188"/>
            <a:ext cx="5786437" cy="1000125"/>
          </a:xfrm>
        </p:spPr>
        <p:txBody>
          <a:bodyPr/>
          <a:lstStyle/>
          <a:p>
            <a:pPr algn="r" eaLnBrk="1" hangingPunct="1"/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Жилищное строительство       </a:t>
            </a:r>
            <a:r>
              <a:rPr lang="ru-RU" sz="3600" b="1" smtClean="0">
                <a:solidFill>
                  <a:schemeClr val="tx1"/>
                </a:solidFill>
              </a:rPr>
              <a:t/>
            </a:r>
            <a:br>
              <a:rPr lang="ru-RU" sz="3600" b="1" smtClean="0">
                <a:solidFill>
                  <a:schemeClr val="tx1"/>
                </a:solidFill>
              </a:rPr>
            </a:br>
            <a:endParaRPr lang="ru-RU" sz="2400" b="1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724025"/>
          <a:ext cx="82867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4" name="Диаграмма" r:id="rId3" imgW="5829199" imgH="3048030" progId="MSGraph.Chart.8">
                  <p:embed/>
                </p:oleObj>
              </mc:Choice>
              <mc:Fallback>
                <p:oleObj name="Диаграмма" r:id="rId3" imgW="5829199" imgH="304803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24025"/>
                        <a:ext cx="828675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15125" y="1071563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/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2463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939045"/>
      </p:ext>
    </p:extLst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66A477AF-1E2F-4F25-AA76-34851FEB20D4}" type="slidenum">
              <a:rPr lang="ru-RU" sz="1200"/>
              <a:pPr algn="r" eaLnBrk="1" hangingPunct="1"/>
              <a:t>15</a:t>
            </a:fld>
            <a:endParaRPr lang="ru-RU" sz="1200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428625" y="214313"/>
            <a:ext cx="8358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/>
              <a:t>Межведомственная комиссия </a:t>
            </a:r>
          </a:p>
          <a:p>
            <a:pPr algn="ctr"/>
            <a:r>
              <a:rPr lang="ru-RU" sz="3200" b="1"/>
              <a:t>по вопросам укрепления финансовой </a:t>
            </a:r>
          </a:p>
          <a:p>
            <a:pPr algn="ctr"/>
            <a:r>
              <a:rPr lang="ru-RU" sz="3200" b="1"/>
              <a:t>самостоятельности бюджета </a:t>
            </a:r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539750" y="2420938"/>
          <a:ext cx="7858125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8" name="Диаграмма" r:id="rId3" imgW="5829199" imgH="3248100" progId="MSGraph.Chart.8">
                  <p:embed/>
                </p:oleObj>
              </mc:Choice>
              <mc:Fallback>
                <p:oleObj name="Диаграмма" r:id="rId3" imgW="5829199" imgH="32481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420938"/>
                        <a:ext cx="7858125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Прямоугольник 19"/>
          <p:cNvSpPr>
            <a:spLocks noChangeArrowheads="1"/>
          </p:cNvSpPr>
          <p:nvPr/>
        </p:nvSpPr>
        <p:spPr bwMode="auto">
          <a:xfrm>
            <a:off x="357188" y="1928813"/>
            <a:ext cx="82089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200" b="1" i="1">
                <a:solidFill>
                  <a:srgbClr val="262626"/>
                </a:solidFill>
              </a:rPr>
              <a:t>Сумма погашенной недоимки в 2015-2017 годах, млн.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27139565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(млн.руб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.)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487163"/>
              </p:ext>
            </p:extLst>
          </p:nvPr>
        </p:nvGraphicFramePr>
        <p:xfrm>
          <a:off x="467544" y="1916831"/>
          <a:ext cx="7272808" cy="263358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98774"/>
                <a:gridCol w="1009538"/>
                <a:gridCol w="1080120"/>
                <a:gridCol w="1080120"/>
                <a:gridCol w="1152128"/>
                <a:gridCol w="1152128"/>
              </a:tblGrid>
              <a:tr h="579218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2013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2014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2015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2016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2017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64491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1 050,4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1 187,8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1 104,4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1 177,5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1 253,0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9855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1 013,6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1 235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1 080,7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1 151,0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1 270,0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39595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+ 36,8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-47,2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+ 23,7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+ 26,5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- 82,3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337212" y="3051219"/>
            <a:ext cx="6858003" cy="7555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140000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317751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12063" y="3104964"/>
            <a:ext cx="6768750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656587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Единый налог на вмененный доход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67739"/>
              </p:ext>
            </p:extLst>
          </p:nvPr>
        </p:nvGraphicFramePr>
        <p:xfrm>
          <a:off x="179512" y="1124744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900" b="1" dirty="0" smtClean="0">
                <a:latin typeface="Arial Rounded MT Bold" panose="020F0704030504030204" pitchFamily="34" charset="0"/>
              </a:rPr>
              <a:t>– </a:t>
            </a:r>
            <a:r>
              <a:rPr lang="ru-RU" sz="2900" b="1" dirty="0" smtClean="0"/>
              <a:t>план расходов и доходов на определенный период</a:t>
            </a:r>
            <a:r>
              <a:rPr lang="en-US" sz="2900" b="1" dirty="0" smtClean="0"/>
              <a:t>.</a:t>
            </a:r>
            <a:endParaRPr lang="ru-RU" sz="2900" b="1" dirty="0" smtClean="0"/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Доходы бюджета </a:t>
            </a:r>
            <a:r>
              <a:rPr lang="ru-RU" sz="2900" b="1" dirty="0" smtClean="0"/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Расходы бюджета </a:t>
            </a:r>
            <a:r>
              <a:rPr lang="ru-RU" sz="2900" b="1" dirty="0" smtClean="0"/>
              <a:t>– выплачиваемые из бюджета денежные средства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Дефицит бюджета </a:t>
            </a:r>
            <a:r>
              <a:rPr lang="ru-RU" sz="2900" b="1" dirty="0" smtClean="0"/>
              <a:t>– превышение расходов бюджета над его доходами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274320" indent="-274320" algn="just"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Профицит бюджета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превышение </a:t>
            </a:r>
            <a:r>
              <a:rPr lang="ru-RU" sz="2900" b="1" dirty="0" smtClean="0"/>
              <a:t>доходов </a:t>
            </a:r>
            <a:r>
              <a:rPr lang="ru-RU" sz="2900" b="1" dirty="0"/>
              <a:t>бюджета над его </a:t>
            </a:r>
            <a:r>
              <a:rPr lang="ru-RU" sz="2900" b="1" dirty="0" smtClean="0"/>
              <a:t>расходами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274320" indent="-274320" algn="just"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900" b="1" dirty="0"/>
              <a:t> денежные средства, предоставляемые </a:t>
            </a:r>
            <a:r>
              <a:rPr lang="ru-RU" sz="2900" b="1" dirty="0" smtClean="0"/>
              <a:t>областным бюджетом бюджету муниципального образования на </a:t>
            </a:r>
            <a:r>
              <a:rPr lang="ru-RU" sz="2900" b="1" dirty="0"/>
              <a:t>возвратной и возмездной </a:t>
            </a:r>
            <a:r>
              <a:rPr lang="ru-RU" sz="2900" b="1" dirty="0" smtClean="0"/>
              <a:t>основах.</a:t>
            </a:r>
            <a:endParaRPr lang="ru-RU" sz="2900" b="1" dirty="0"/>
          </a:p>
          <a:p>
            <a:pPr marL="274320" indent="-274320" algn="just"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Муниципальные гарантии </a:t>
            </a:r>
            <a:r>
              <a:rPr lang="ru-RU" sz="2900" b="1" dirty="0" smtClean="0"/>
              <a:t>– </a:t>
            </a:r>
            <a:r>
              <a:rPr lang="ru-RU" sz="2900" b="1" dirty="0"/>
              <a:t>способ обеспечения </a:t>
            </a:r>
            <a:r>
              <a:rPr lang="ru-RU" sz="2900" b="1" dirty="0" err="1" smtClean="0"/>
              <a:t>гражданско</a:t>
            </a:r>
            <a:r>
              <a:rPr lang="ru-RU" sz="2900" b="1" dirty="0" smtClean="0"/>
              <a:t> - правовых </a:t>
            </a:r>
            <a:r>
              <a:rPr lang="ru-RU" sz="2900" b="1" dirty="0"/>
              <a:t>обязательств, в силу которого </a:t>
            </a:r>
            <a:r>
              <a:rPr lang="ru-RU" sz="2900" b="1" dirty="0" smtClean="0"/>
              <a:t>муниципальное образование </a:t>
            </a:r>
            <a:r>
              <a:rPr lang="ru-RU" sz="2900" b="1" dirty="0"/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/>
              <a:t>лицами полностью</a:t>
            </a:r>
            <a:r>
              <a:rPr lang="ru-RU" sz="2900" b="1" dirty="0"/>
              <a:t> или частично</a:t>
            </a:r>
            <a:r>
              <a:rPr lang="ru-RU" sz="2900" b="1" dirty="0" smtClean="0"/>
              <a:t>.</a:t>
            </a:r>
            <a:endParaRPr lang="ru-RU" sz="2900" b="1" dirty="0"/>
          </a:p>
          <a:p>
            <a:pPr marL="274320" indent="-274320" algn="just">
              <a:buFont typeface="Wingdings" panose="05000000000000000000" pitchFamily="2" charset="2"/>
              <a:buChar char="§"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/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417411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931262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Доходы от оказания платных услуг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633949"/>
              </p:ext>
            </p:extLst>
          </p:nvPr>
        </p:nvGraphicFramePr>
        <p:xfrm>
          <a:off x="179511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98474" y="5157192"/>
            <a:ext cx="7217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</a:rPr>
              <a:t>     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79105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10240982"/>
              </p:ext>
            </p:extLst>
          </p:nvPr>
        </p:nvGraphicFramePr>
        <p:xfrm>
          <a:off x="457200" y="1412776"/>
          <a:ext cx="375476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1673473"/>
              </p:ext>
            </p:extLst>
          </p:nvPr>
        </p:nvGraphicFramePr>
        <p:xfrm>
          <a:off x="4283968" y="1412776"/>
          <a:ext cx="388843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746439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Муниципального образования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120126"/>
              </p:ext>
            </p:extLst>
          </p:nvPr>
        </p:nvGraphicFramePr>
        <p:xfrm>
          <a:off x="179512" y="1844824"/>
          <a:ext cx="7967792" cy="4096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331833"/>
              </p:ext>
            </p:extLst>
          </p:nvPr>
        </p:nvGraphicFramePr>
        <p:xfrm>
          <a:off x="395536" y="1412776"/>
          <a:ext cx="7776859" cy="5124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736694"/>
              </p:ext>
            </p:extLst>
          </p:nvPr>
        </p:nvGraphicFramePr>
        <p:xfrm>
          <a:off x="323528" y="332656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4621186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Межбюджетные   трансферты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   бюджета 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                                                                                                                         ( млн.руб.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3454803"/>
              </p:ext>
            </p:extLst>
          </p:nvPr>
        </p:nvGraphicFramePr>
        <p:xfrm>
          <a:off x="107504" y="1268760"/>
          <a:ext cx="30243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018186"/>
              </p:ext>
            </p:extLst>
          </p:nvPr>
        </p:nvGraphicFramePr>
        <p:xfrm>
          <a:off x="3275857" y="980727"/>
          <a:ext cx="5760638" cy="563065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088231"/>
                <a:gridCol w="936104"/>
                <a:gridCol w="864096"/>
                <a:gridCol w="936104"/>
                <a:gridCol w="936103"/>
              </a:tblGrid>
              <a:tr h="443511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2014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 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 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2016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2017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620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1 235,0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1 080,7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1 151,0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1 270,0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</a:tr>
              <a:tr h="500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66,4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60,4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62,7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68,7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467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5,5</a:t>
                      </a:r>
                      <a:endParaRPr lang="ru-RU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7,5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13,5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21,0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30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94,1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67,8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56,0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73,7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3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43,5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51,5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79,0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96,9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6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824,9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660,0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701,8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738,4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8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76,3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82,3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85,8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103,6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8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111,4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124,6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129,5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138,6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455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12,9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26,6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22,7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29,1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Расходы в области национальной экономики                                            (в  млн.руб.)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528875"/>
              </p:ext>
            </p:extLst>
          </p:nvPr>
        </p:nvGraphicFramePr>
        <p:xfrm>
          <a:off x="179512" y="1556792"/>
          <a:ext cx="8712968" cy="456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Расходы   на    ЖКХ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251842"/>
              </p:ext>
            </p:extLst>
          </p:nvPr>
        </p:nvGraphicFramePr>
        <p:xfrm>
          <a:off x="395536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77686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Расходы   на    образование            </a:t>
            </a:r>
            <a:b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(в млн.руб.)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5245479"/>
              </p:ext>
            </p:extLst>
          </p:nvPr>
        </p:nvGraphicFramePr>
        <p:xfrm>
          <a:off x="251520" y="692696"/>
          <a:ext cx="856895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776864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                          Расходы на культуру  (в млн.руб.)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762056"/>
              </p:ext>
            </p:extLst>
          </p:nvPr>
        </p:nvGraphicFramePr>
        <p:xfrm>
          <a:off x="179512" y="764704"/>
          <a:ext cx="878497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2017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муниципальных программ (32 подпрограммы)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программ (15 подпрограмм)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641557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1 229,7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1 191,8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96,9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566,5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561,5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663,2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630,3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системы образования в Муниципальном образовании город Ирбит на 2017-2020 годы»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59714170"/>
              </p:ext>
            </p:extLst>
          </p:nvPr>
        </p:nvGraphicFramePr>
        <p:xfrm>
          <a:off x="251520" y="1600405"/>
          <a:ext cx="8713788" cy="4500247"/>
        </p:xfrm>
        <a:graphic>
          <a:graphicData uri="http://schemas.openxmlformats.org/drawingml/2006/table">
            <a:tbl>
              <a:tblPr/>
              <a:tblGrid>
                <a:gridCol w="6121400"/>
                <a:gridCol w="1295400"/>
                <a:gridCol w="1296988"/>
              </a:tblGrid>
              <a:tr h="560388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дошкольного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288 900,6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общего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284 140,8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79 571,8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20 993,1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образования в сфере физической культуры и спорта в Муниципальном образовании город Ирбит на 2014-2017 годы»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247102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649 238,2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709 081,4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524750" y="1229518"/>
            <a:ext cx="1370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62" y="6110680"/>
            <a:ext cx="885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100" dirty="0"/>
              <a:t>«Развитие системы образования в Муниципальном образовании город Ирбит на 2014-2017 годы» </a:t>
            </a: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Статья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89163"/>
            <a:ext cx="16557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827584" y="404664"/>
            <a:ext cx="7488237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 МО город ИРБИТ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3068638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808288" y="1624013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157913" y="388143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Учреждение сопровождения</a:t>
            </a: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435600" y="4005263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20</a:t>
            </a: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276600" y="4043363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538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1</a:t>
            </a:r>
          </a:p>
        </p:txBody>
      </p:sp>
      <p:pic>
        <p:nvPicPr>
          <p:cNvPr id="4109" name="Picture 18" descr="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8889"/>
          <a:stretch>
            <a:fillRect/>
          </a:stretch>
        </p:blipFill>
        <p:spPr bwMode="auto">
          <a:xfrm>
            <a:off x="7812088" y="4868863"/>
            <a:ext cx="12922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9" descr="44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492750"/>
            <a:ext cx="1511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0" descr="Копия 29"/>
          <p:cNvPicPr>
            <a:picLocks noChangeAspect="1" noChangeArrowheads="1"/>
          </p:cNvPicPr>
          <p:nvPr/>
        </p:nvPicPr>
        <p:blipFill>
          <a:blip r:embed="rId5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1" descr="Статья 002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93988"/>
            <a:ext cx="14335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2" descr="SPA51238"/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868863"/>
            <a:ext cx="1547812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3" descr="SPA51028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41950"/>
            <a:ext cx="1463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4" descr="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2425"/>
            <a:ext cx="1584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7" descr="Копия (2) 3"/>
          <p:cNvPicPr>
            <a:picLocks noChangeAspect="1" noChangeArrowheads="1"/>
          </p:cNvPicPr>
          <p:nvPr/>
        </p:nvPicPr>
        <p:blipFill>
          <a:blip r:embed="rId10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2777" b="2550"/>
          <a:stretch>
            <a:fillRect/>
          </a:stretch>
        </p:blipFill>
        <p:spPr bwMode="auto">
          <a:xfrm>
            <a:off x="7235825" y="5697538"/>
            <a:ext cx="115411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67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7C5157-3A2A-4266-A554-57B1C66995BD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Система образования Муниципального образования город Ирбит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irbit_city_c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117475"/>
            <a:ext cx="100806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268538" y="1576388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8" name="Таблица 7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95288" y="1962150"/>
          <a:ext cx="8497887" cy="4410080"/>
        </p:xfrm>
        <a:graphic>
          <a:graphicData uri="http://schemas.openxmlformats.org/drawingml/2006/table">
            <a:tbl>
              <a:tblPr/>
              <a:tblGrid>
                <a:gridCol w="5759180">
                  <a:extLst>
                    <a:ext uri="{9D8B030D-6E8A-4147-A177-3AD203B41FA5}"/>
                  </a:extLst>
                </a:gridCol>
                <a:gridCol w="912208">
                  <a:extLst>
                    <a:ext uri="{9D8B030D-6E8A-4147-A177-3AD203B41FA5}"/>
                  </a:extLst>
                </a:gridCol>
                <a:gridCol w="982748">
                  <a:extLst>
                    <a:ext uri="{9D8B030D-6E8A-4147-A177-3AD203B41FA5}"/>
                  </a:extLst>
                </a:gridCol>
                <a:gridCol w="843751">
                  <a:extLst>
                    <a:ext uri="{9D8B030D-6E8A-4147-A177-3AD203B41FA5}"/>
                  </a:extLst>
                </a:gridCol>
              </a:tblGrid>
              <a:tr h="2133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26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учреждений, подведомственных Управлению образованием Муниципального образования город Ирбит,  из них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детские сады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школы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38588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учреждения дополнительного образования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детских садах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2906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2927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2939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школах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38588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учреждениях дополнительного образования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9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работников в ОУ,  из них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1395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1461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детских садах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814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школах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38588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учреждениях дополнительного образования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38588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педагогических работников в ОУ,  из них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656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детских садах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315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338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школах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38588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учреждениях дополнительного образования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434" marR="54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3655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39</a:t>
            </a:fld>
            <a:endParaRPr lang="ru-RU" altLang="ru-RU"/>
          </a:p>
        </p:txBody>
      </p:sp>
      <p:pic>
        <p:nvPicPr>
          <p:cNvPr id="1028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rbit_city_c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117475"/>
            <a:ext cx="100806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Диаграмма 8"/>
          <p:cNvGraphicFramePr>
            <a:graphicFrameLocks/>
          </p:cNvGraphicFramePr>
          <p:nvPr/>
        </p:nvGraphicFramePr>
        <p:xfrm>
          <a:off x="428625" y="1785938"/>
          <a:ext cx="828675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0" r:id="rId6" imgW="8291279" imgH="4285859" progId="Excel.Sheet.8">
                  <p:embed/>
                </p:oleObj>
              </mc:Choice>
              <mc:Fallback>
                <p:oleObj r:id="rId6" imgW="8291279" imgH="428585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785938"/>
                        <a:ext cx="8286750" cy="428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18979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27763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rbit_city_c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7"/>
          <p:cNvSpPr txBox="1">
            <a:spLocks noChangeArrowheads="1"/>
          </p:cNvSpPr>
          <p:nvPr/>
        </p:nvSpPr>
        <p:spPr bwMode="auto">
          <a:xfrm>
            <a:off x="1258888" y="277813"/>
            <a:ext cx="77057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отдыха детей и их оздоровления</a:t>
            </a:r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Box 23"/>
          <p:cNvSpPr txBox="1">
            <a:spLocks noChangeArrowheads="1"/>
          </p:cNvSpPr>
          <p:nvPr/>
        </p:nvSpPr>
        <p:spPr bwMode="auto">
          <a:xfrm>
            <a:off x="1403350" y="836613"/>
            <a:ext cx="74898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         Эффективная организация отдыха детей и их оздоровления, развитие системы внеурочной, сезонной занятости несовершеннолетних в Муниципальном образовании город Ирбит является одной из наиболее актуальных задач.</a:t>
            </a:r>
          </a:p>
        </p:txBody>
      </p:sp>
      <p:pic>
        <p:nvPicPr>
          <p:cNvPr id="12293" name="Picture 21" descr="C:\Documents and Settings\User\Рабочий стол\на стенд 2017 год - образование(1).jpg"/>
          <p:cNvPicPr>
            <a:picLocks noChangeAspect="1" noChangeArrowheads="1"/>
          </p:cNvPicPr>
          <p:nvPr/>
        </p:nvPicPr>
        <p:blipFill>
          <a:blip r:embed="rId3"/>
          <a:srcRect l="11414" t="20599" r="12988" b="14301"/>
          <a:stretch>
            <a:fillRect/>
          </a:stretch>
        </p:blipFill>
        <p:spPr bwMode="auto">
          <a:xfrm>
            <a:off x="4500563" y="1989138"/>
            <a:ext cx="44640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4246563" y="1465263"/>
            <a:ext cx="4897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Основные формы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организации отдыха и оздоровления детей</a:t>
            </a: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07950" y="1681163"/>
            <a:ext cx="4248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Финансирование  оздоровительной кампании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179388" y="4346575"/>
            <a:ext cx="5040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Развитие материально-технической базы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загородного лагеря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79388" y="4935538"/>
          <a:ext cx="6192836" cy="1685925"/>
        </p:xfrm>
        <a:graphic>
          <a:graphicData uri="http://schemas.openxmlformats.org/drawingml/2006/table">
            <a:tbl>
              <a:tblPr/>
              <a:tblGrid>
                <a:gridCol w="1535204">
                  <a:extLst>
                    <a:ext uri="{9D8B030D-6E8A-4147-A177-3AD203B41FA5}"/>
                  </a:extLst>
                </a:gridCol>
                <a:gridCol w="841116">
                  <a:extLst>
                    <a:ext uri="{9D8B030D-6E8A-4147-A177-3AD203B41FA5}"/>
                  </a:extLst>
                </a:gridCol>
                <a:gridCol w="954129">
                  <a:extLst>
                    <a:ext uri="{9D8B030D-6E8A-4147-A177-3AD203B41FA5}"/>
                  </a:extLst>
                </a:gridCol>
                <a:gridCol w="954129">
                  <a:extLst>
                    <a:ext uri="{9D8B030D-6E8A-4147-A177-3AD203B41FA5}"/>
                  </a:extLst>
                </a:gridCol>
                <a:gridCol w="954129">
                  <a:extLst>
                    <a:ext uri="{9D8B030D-6E8A-4147-A177-3AD203B41FA5}"/>
                  </a:extLst>
                </a:gridCol>
                <a:gridCol w="954129">
                  <a:extLst>
                    <a:ext uri="{9D8B030D-6E8A-4147-A177-3AD203B41FA5}"/>
                  </a:extLst>
                </a:gridCol>
              </a:tblGrid>
              <a:tr h="33528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Свердловской области «Развитие системы образования в Свердловской области до 2020 года» ,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1037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1 245 100,00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1 707 528,88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4 395 349,00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960 100,00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72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1 245 100,00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1 741 104,00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4 395 500,00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1 353 410,00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764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2 490 200,00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3 448 632,88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8 790 849,00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2 313 510,00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2331" name="Picture 2" descr="C:\Documents and Settings\User\Рабочий стол\на стенд 2017 год - образование(1).jpg"/>
          <p:cNvPicPr>
            <a:picLocks noChangeAspect="1" noChangeArrowheads="1"/>
          </p:cNvPicPr>
          <p:nvPr/>
        </p:nvPicPr>
        <p:blipFill>
          <a:blip r:embed="rId4"/>
          <a:srcRect l="9052" t="18500" r="16138" b="11151"/>
          <a:stretch>
            <a:fillRect/>
          </a:stretch>
        </p:blipFill>
        <p:spPr bwMode="auto">
          <a:xfrm>
            <a:off x="323850" y="1989138"/>
            <a:ext cx="3671888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2" name="TextBox 12"/>
          <p:cNvSpPr txBox="1">
            <a:spLocks noChangeArrowheads="1"/>
          </p:cNvSpPr>
          <p:nvPr/>
        </p:nvSpPr>
        <p:spPr bwMode="auto">
          <a:xfrm>
            <a:off x="3708400" y="1916113"/>
            <a:ext cx="647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800" b="1"/>
              <a:t>тыс. руб.</a:t>
            </a:r>
          </a:p>
        </p:txBody>
      </p:sp>
      <p:pic>
        <p:nvPicPr>
          <p:cNvPr id="12333" name="Picture 2" descr="C:\Documents and Settings\User\Рабочий стол\Поезд Здоровья\childrenof_bodomsumm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5013325"/>
            <a:ext cx="2389187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7602830"/>
      </p:ext>
    </p:extLst>
  </p:cSld>
  <p:clrMapOvr>
    <a:masterClrMapping/>
  </p:clrMapOvr>
  <p:transition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ADE0E8-65C6-4CFC-A04C-14860589C076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-142875"/>
            <a:ext cx="6985000" cy="16287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smtClean="0">
                <a:solidFill>
                  <a:srgbClr val="0000FF"/>
                </a:solidFill>
              </a:rPr>
              <a:t/>
            </a:r>
            <a:br>
              <a:rPr lang="ru-RU" altLang="ru-RU" sz="2400" b="1" smtClean="0">
                <a:solidFill>
                  <a:srgbClr val="0000FF"/>
                </a:solidFill>
              </a:rPr>
            </a:br>
            <a:r>
              <a:rPr lang="ru-RU" altLang="ru-RU" sz="2400" b="1" smtClean="0">
                <a:solidFill>
                  <a:srgbClr val="0000FF"/>
                </a:solidFill>
              </a:rPr>
              <a:t/>
            </a:r>
            <a:br>
              <a:rPr lang="ru-RU" altLang="ru-RU" sz="2400" b="1" smtClean="0">
                <a:solidFill>
                  <a:srgbClr val="0000FF"/>
                </a:solidFill>
              </a:rPr>
            </a:br>
            <a:r>
              <a:rPr lang="ru-RU" altLang="ru-RU" sz="2400" b="1" smtClean="0">
                <a:solidFill>
                  <a:srgbClr val="0000FF"/>
                </a:solidFill>
              </a:rPr>
              <a:t/>
            </a:r>
            <a:br>
              <a:rPr lang="ru-RU" altLang="ru-RU" sz="2400" b="1" smtClean="0">
                <a:solidFill>
                  <a:srgbClr val="0000FF"/>
                </a:solidFill>
              </a:rPr>
            </a:br>
            <a:r>
              <a:rPr lang="ru-RU" altLang="ru-RU" sz="2400" b="1" smtClean="0">
                <a:solidFill>
                  <a:srgbClr val="0000FF"/>
                </a:solidFill>
                <a:latin typeface="Times New Roman" pitchFamily="18" charset="0"/>
              </a:rPr>
              <a:t>Приобретение учебников в 2017 году</a:t>
            </a:r>
            <a:r>
              <a:rPr lang="ru-RU" altLang="ru-RU" sz="240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40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altLang="ru-RU" sz="24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6628" name="Picture 5" descr="irbit_city_c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117475"/>
            <a:ext cx="100806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250825" y="1989138"/>
          <a:ext cx="8713788" cy="40233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826000">
                  <a:extLst>
                    <a:ext uri="{9D8B030D-6E8A-4147-A177-3AD203B41FA5}"/>
                  </a:extLst>
                </a:gridCol>
                <a:gridCol w="2087563">
                  <a:extLst>
                    <a:ext uri="{9D8B030D-6E8A-4147-A177-3AD203B41FA5}"/>
                  </a:extLst>
                </a:gridCol>
                <a:gridCol w="1800225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648 045,73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3»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209 790,00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5»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239 755,88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797 638,00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2 694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1 022 515,78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3 840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1 315 748,75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971 562,00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18»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891 496,00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14 389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6 096 552,14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6675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963202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ADE0E8-65C6-4CFC-A04C-14860589C076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9397" y="142875"/>
            <a:ext cx="6985000" cy="724021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Достижения школьников в 2017 году </a:t>
            </a:r>
            <a:endParaRPr lang="ru-RU" altLang="ru-RU" sz="24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6628" name="Picture 5" descr="irbit_city_c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117475"/>
            <a:ext cx="100806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5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939828" y="1087428"/>
            <a:ext cx="7704138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Призеры регионального этапа  Всероссийской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олимпиады школьников  в 2016-2017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году</a:t>
            </a:r>
            <a:endParaRPr lang="ru-RU" sz="9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316546"/>
              </p:ext>
            </p:extLst>
          </p:nvPr>
        </p:nvGraphicFramePr>
        <p:xfrm>
          <a:off x="395536" y="1844824"/>
          <a:ext cx="8424863" cy="3649245"/>
        </p:xfrm>
        <a:graphic>
          <a:graphicData uri="http://schemas.openxmlformats.org/drawingml/2006/table">
            <a:tbl>
              <a:tblPr/>
              <a:tblGrid>
                <a:gridCol w="659983"/>
                <a:gridCol w="1931983"/>
                <a:gridCol w="648072"/>
                <a:gridCol w="1909647"/>
                <a:gridCol w="1690753"/>
                <a:gridCol w="1584425"/>
              </a:tblGrid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Статус участника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Торопов </a:t>
                      </a:r>
                      <a:r>
                        <a:rPr lang="ru-RU" sz="135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Федор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Поличинский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Евгений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№ 13»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Конюшко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Алена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МБОУ 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СОШ № 8»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Денисова Мария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9»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Добросердова Ирина 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9»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Вепрев Егор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Русский язык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Гришин </a:t>
                      </a:r>
                      <a:r>
                        <a:rPr lang="ru-RU" sz="135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Роман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ОБЖ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8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Крумин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Игорь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ОБЖ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9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Тупица </a:t>
                      </a:r>
                      <a:r>
                        <a:rPr lang="ru-RU" sz="135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Данил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ОБЖ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Добросердова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Ирина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9»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ОБЖ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11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Вагурова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Елизавета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12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Удинцева</a:t>
                      </a: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Татьяна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Серков Илья  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Бердюгин Михаил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9. 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72201" y="5924200"/>
            <a:ext cx="734504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6400" b="1" dirty="0" err="1" smtClean="0">
                <a:solidFill>
                  <a:srgbClr val="0000FF"/>
                </a:solidFill>
                <a:latin typeface="Times New Roman" pitchFamily="18" charset="0"/>
              </a:rPr>
              <a:t>Бердюгин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 Михаил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победитель заключительного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этапа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олимпиады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по ОБЖ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(17 -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23 апреля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2017 года, г. Санкт-Петербург)</a:t>
            </a:r>
            <a:r>
              <a:rPr lang="ru-RU" altLang="ru-RU" sz="144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14400" dirty="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altLang="ru-RU" sz="80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0444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rbit_city_c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7"/>
          <p:cNvSpPr txBox="1">
            <a:spLocks noChangeArrowheads="1"/>
          </p:cNvSpPr>
          <p:nvPr/>
        </p:nvSpPr>
        <p:spPr bwMode="auto">
          <a:xfrm>
            <a:off x="1403350" y="260350"/>
            <a:ext cx="7416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Единый государственный экзамен</a:t>
            </a:r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Box 23"/>
          <p:cNvSpPr txBox="1">
            <a:spLocks noChangeArrowheads="1"/>
          </p:cNvSpPr>
          <p:nvPr/>
        </p:nvSpPr>
        <p:spPr bwMode="auto">
          <a:xfrm>
            <a:off x="1403350" y="765175"/>
            <a:ext cx="74898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среднеобластных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и общероссийских. Самыми 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79388" y="2130425"/>
            <a:ext cx="388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Выпускники, награжденный медалями </a:t>
            </a:r>
          </a:p>
          <a:p>
            <a:pPr algn="ctr" eaLnBrk="1" hangingPunct="1"/>
            <a:r>
              <a:rPr lang="ru-RU" altLang="ru-RU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5" name="Таблица 14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31788" y="2895600"/>
          <a:ext cx="3330575" cy="1247960"/>
        </p:xfrm>
        <a:graphic>
          <a:graphicData uri="http://schemas.openxmlformats.org/drawingml/2006/table">
            <a:tbl>
              <a:tblPr/>
              <a:tblGrid>
                <a:gridCol w="1019048">
                  <a:extLst>
                    <a:ext uri="{9D8B030D-6E8A-4147-A177-3AD203B41FA5}"/>
                  </a:extLst>
                </a:gridCol>
                <a:gridCol w="1303538">
                  <a:extLst>
                    <a:ext uri="{9D8B030D-6E8A-4147-A177-3AD203B41FA5}"/>
                  </a:extLst>
                </a:gridCol>
                <a:gridCol w="1007989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8269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9,94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9,27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00" name="TextBox 8"/>
          <p:cNvSpPr txBox="1">
            <a:spLocks noChangeArrowheads="1"/>
          </p:cNvSpPr>
          <p:nvPr/>
        </p:nvSpPr>
        <p:spPr bwMode="auto">
          <a:xfrm>
            <a:off x="3889375" y="1939925"/>
            <a:ext cx="500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Учащиеся,  набравшие  наивысшие баллы по предметам в 2017 году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854450" y="2576513"/>
          <a:ext cx="5073650" cy="2148205"/>
        </p:xfrm>
        <a:graphic>
          <a:graphicData uri="http://schemas.openxmlformats.org/drawingml/2006/table">
            <a:tbl>
              <a:tblPr/>
              <a:tblGrid>
                <a:gridCol w="1289050"/>
                <a:gridCol w="442913"/>
                <a:gridCol w="1685925"/>
                <a:gridCol w="1655762"/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Фамилия Имя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Образовательное учреждение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Свалухина Татьяна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Мельникова Виктория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13»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Вепрев Егор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10»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Пашков Евгений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Шубина Полина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13»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профильная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Пашков Евгений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Махрова Екатерина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13»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Пашков Евгений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48" name="TextBox 8"/>
          <p:cNvSpPr txBox="1">
            <a:spLocks noChangeArrowheads="1"/>
          </p:cNvSpPr>
          <p:nvPr/>
        </p:nvSpPr>
        <p:spPr bwMode="auto">
          <a:xfrm>
            <a:off x="1103313" y="4797425"/>
            <a:ext cx="732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Результаты ЕГЭ по русскому языку выпускников города Ирбита в 2017 году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258888" y="5157788"/>
          <a:ext cx="7129462" cy="1199515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201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Набрали 80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Набрали 80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49288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16E65E-34F0-401E-8F42-09AEA8614FCA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  <p:sp>
        <p:nvSpPr>
          <p:cNvPr id="5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42844" y="1935181"/>
            <a:ext cx="8497887" cy="40655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Font typeface="Wingdings" pitchFamily="2" charset="2"/>
              <a:buNone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Около 200 выездов совершила спортивная школа за 2017 год:</a:t>
            </a:r>
          </a:p>
          <a:p>
            <a:pPr marL="452628" indent="-342900">
              <a:buFont typeface="Wingdings" pitchFamily="2" charset="2"/>
              <a:buChar char="Ø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Всероссийские соревнования – 10 выездов;</a:t>
            </a:r>
          </a:p>
          <a:p>
            <a:pPr marL="452628" indent="-342900">
              <a:buFont typeface="Wingdings" pitchFamily="2" charset="2"/>
              <a:buChar char="Ø"/>
              <a:defRPr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11 выездов;</a:t>
            </a:r>
          </a:p>
          <a:p>
            <a:pPr marL="452628" indent="-342900">
              <a:buFont typeface="Wingdings" pitchFamily="2" charset="2"/>
              <a:buChar char="Ø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областные соревнования и матчевые встречи.</a:t>
            </a:r>
          </a:p>
          <a:p>
            <a:pPr marL="109728" indent="0">
              <a:buFont typeface="Wingdings" pitchFamily="2" charset="2"/>
              <a:buNone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Первенство России, Всероссийские соревнования 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77 победителей и призеров.</a:t>
            </a:r>
          </a:p>
          <a:p>
            <a:pPr marL="109728" indent="0">
              <a:buFont typeface="Wingdings" pitchFamily="2" charset="2"/>
              <a:buNone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Отборочные первенства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Свердловской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области – 78 победителей и призеров 78.</a:t>
            </a:r>
          </a:p>
          <a:p>
            <a:pPr marL="109728" indent="0">
              <a:buFont typeface="Wingdings" pitchFamily="2" charset="2"/>
              <a:buNone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Областные турниры и региональные соревнования – 77, победителей и призеров 386 человек.</a:t>
            </a:r>
          </a:p>
          <a:p>
            <a:pPr marL="109728" indent="0">
              <a:buFont typeface="Wingdings" pitchFamily="2" charset="2"/>
              <a:buNone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Проведено Муниципальных соревнований – 29. </a:t>
            </a:r>
          </a:p>
        </p:txBody>
      </p:sp>
      <p:pic>
        <p:nvPicPr>
          <p:cNvPr id="37892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rbit_city_c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17475"/>
            <a:ext cx="100806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976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МАОУ ДО «Ирбитская ДЮСШ» </a:t>
            </a:r>
          </a:p>
        </p:txBody>
      </p:sp>
      <p:sp>
        <p:nvSpPr>
          <p:cNvPr id="37895" name="Заголовок 2"/>
          <p:cNvSpPr>
            <a:spLocks noGrp="1" noChangeArrowheads="1"/>
          </p:cNvSpPr>
          <p:nvPr>
            <p:ph type="title"/>
          </p:nvPr>
        </p:nvSpPr>
        <p:spPr>
          <a:xfrm>
            <a:off x="446088" y="1285860"/>
            <a:ext cx="8229600" cy="647700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соревнованиях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1714500"/>
            <a:ext cx="725487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C:\Users\user7\Desktop\Новая папка (7)\zp04VmpTHA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2963" y="4786322"/>
            <a:ext cx="256381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007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477998"/>
            <a:ext cx="8229600" cy="9976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на 2017-2020 годы»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596336" y="114020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09620"/>
              </p:ext>
            </p:extLst>
          </p:nvPr>
        </p:nvGraphicFramePr>
        <p:xfrm>
          <a:off x="251520" y="1578321"/>
          <a:ext cx="8640960" cy="4154935"/>
        </p:xfrm>
        <a:graphic>
          <a:graphicData uri="http://schemas.openxmlformats.org/drawingml/2006/table">
            <a:tbl>
              <a:tblPr/>
              <a:tblGrid>
                <a:gridCol w="6321764"/>
                <a:gridCol w="1214446"/>
                <a:gridCol w="1104750"/>
              </a:tblGrid>
              <a:tr h="427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82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Обращение с твердыми бытовыми (коммунальными) отходами на территории Муниципального образования город Ирбит на 2017-2020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субсидии на возмещение затрат организациям, оказывающим услуги бань в Муниципальном образовании  город Ирбит на 2017-2020 годы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3 149,4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2 381,4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территории  Муниципального образования город Ирбит на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26 519,5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26 060,8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Муниципального образования  город Ирбит на 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14 701,0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12 740,3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Муниципального образования  город Ирбит на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14 899,1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15 345,2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700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Муниципального образования город Ирбит на 2017-2020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годы**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59 269,0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57 157,7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7504" y="5698122"/>
            <a:ext cx="8873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ru-RU" sz="1200" dirty="0" smtClean="0"/>
              <a:t>в  2016 году финансирование расходов осуществлялось в рамках </a:t>
            </a:r>
            <a:r>
              <a:rPr lang="ru-RU" sz="1200" dirty="0"/>
              <a:t> </a:t>
            </a:r>
            <a:r>
              <a:rPr lang="ru-RU" sz="1200" dirty="0" smtClean="0"/>
              <a:t>муниципальной программы </a:t>
            </a:r>
            <a:r>
              <a:rPr lang="ru-RU" sz="1200" dirty="0"/>
              <a:t>«Развитие жилищно-коммунального хозяйства и повышение энергетической эффективности в Муниципальном образовании город Ирбит на 2014-2017 годы</a:t>
            </a:r>
            <a:r>
              <a:rPr lang="ru-RU" sz="1200" dirty="0" smtClean="0"/>
              <a:t>»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ru-RU" sz="1200" dirty="0" smtClean="0"/>
              <a:t>**в 2016 году финансирование расходов по данной подпрограмме осуществлялось в рамках  </a:t>
            </a:r>
            <a:r>
              <a:rPr lang="ru-RU" sz="1200" dirty="0"/>
              <a:t>муниципальной программы </a:t>
            </a:r>
            <a:r>
              <a:rPr lang="ru-RU" sz="1200" dirty="0" smtClean="0"/>
              <a:t>«</a:t>
            </a:r>
            <a:r>
              <a:rPr lang="ru-RU" sz="1200" dirty="0"/>
              <a:t>Обеспечение рационального и безопасного природопользования на территории Муниципального образования город Ирбит на 2014-2017 годы»</a:t>
            </a:r>
          </a:p>
          <a:p>
            <a:pPr marL="171450" indent="-171450" algn="just">
              <a:buFont typeface="Arial" charset="0"/>
              <a:buChar char="•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250825" y="285750"/>
            <a:ext cx="8785225" cy="1071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«Благоустройство территории в Муниципальном образовании город </a:t>
            </a:r>
            <a:b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Ирбит на 2017-2020 годы»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250825" y="1484313"/>
            <a:ext cx="8785225" cy="5230812"/>
          </a:xfrm>
        </p:spPr>
        <p:txBody>
          <a:bodyPr/>
          <a:lstStyle/>
          <a:p>
            <a:pPr marL="266700" indent="-266700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1900" b="1" i="1" smtClean="0">
                <a:latin typeface="Times New Roman" pitchFamily="18" charset="0"/>
              </a:rPr>
              <a:t>Объем финансирования мероприятий в 2017 году – 26 060,8 тыс. рублей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800" u="sng" smtClean="0">
                <a:latin typeface="Times New Roman" pitchFamily="18" charset="0"/>
              </a:rPr>
              <a:t>Выполненные мероприятия в рамках подпрограммы:</a:t>
            </a:r>
          </a:p>
          <a:p>
            <a:pPr marL="266700" indent="-266700">
              <a:spcBef>
                <a:spcPct val="0"/>
              </a:spcBef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1. В  Южной части города Ирбита заменено 188 перегоревших ламп, установлено упешеходных переходов 62 светодиодных светильников. В Северной части города заменено 278 перегоревших ламп, установлено 29 новых светильников.</a:t>
            </a:r>
          </a:p>
          <a:p>
            <a:pPr marL="266700" indent="-266700">
              <a:spcBef>
                <a:spcPct val="0"/>
              </a:spcBef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2. Проведена дератизация, аккарицидная обработка городской территории (Русское кладбище, Сосновая роща, площадь Ленина, у ДК им. Костевича, сквер «Сиреневый», ул. Серкова, Хомутова, Лесопарковая, Дубки).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3. Выполнены работы по благоустройству Бульвара Победы (1 этап) 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    по ул.50 лет Октября.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4. Отловлено 92 бродячих и безнадзорных собак по заявкам жителей.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5. Размещено 14 контейнеров для сбора твердых коммунальных отходов 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6. Произведена обрезка 220 деревьев. 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Times New Roman" pitchFamily="18" charset="0"/>
              </a:rPr>
              <a:t>    </a:t>
            </a:r>
          </a:p>
        </p:txBody>
      </p:sp>
      <p:pic>
        <p:nvPicPr>
          <p:cNvPr id="17412" name="Picture 6" descr="DSC_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357813"/>
            <a:ext cx="1795462" cy="119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7" descr="50летОктября 41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364163"/>
            <a:ext cx="1785938" cy="113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9" descr="Свердлова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357813"/>
            <a:ext cx="1785938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12" descr="images3_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00438"/>
            <a:ext cx="1500187" cy="109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357813"/>
            <a:ext cx="20002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717180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81121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«Газификация Муниципального образования город Ирбит на 2017-2020 годы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250825" y="1143000"/>
            <a:ext cx="8893175" cy="2359025"/>
          </a:xfrm>
        </p:spPr>
        <p:txBody>
          <a:bodyPr/>
          <a:lstStyle/>
          <a:p>
            <a:pPr marL="6350" indent="35560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b="1" i="1" dirty="0" smtClean="0">
              <a:latin typeface="Times New Roman" pitchFamily="18" charset="0"/>
            </a:endParaRPr>
          </a:p>
          <a:p>
            <a:pPr marL="6350" indent="355600" algn="ctr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Times New Roman" pitchFamily="18" charset="0"/>
              </a:rPr>
              <a:t>Объем финансирования мероприятий в 2017 году </a:t>
            </a:r>
          </a:p>
          <a:p>
            <a:pPr marL="6350" indent="355600" algn="ctr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Times New Roman" pitchFamily="18" charset="0"/>
              </a:rPr>
              <a:t>составил 12 740,3 тыс. рублей.</a:t>
            </a:r>
          </a:p>
          <a:p>
            <a:pPr marL="6350" indent="355600">
              <a:lnSpc>
                <a:spcPct val="90000"/>
              </a:lnSpc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инвестиционной программе АО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Регионгаз-инвест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построена новая газовая котельная мощностью 20,0 МВт в городе Ирбите по ул. 50 лет Октября, 24.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</p:txBody>
      </p:sp>
      <p:pic>
        <p:nvPicPr>
          <p:cNvPr id="18436" name="Рисунок 9" descr="S:\ОГХ\Руколеева Е.А\фото\кот. 18_50 лет Октября 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643313"/>
            <a:ext cx="37861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43313"/>
            <a:ext cx="3595688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814523"/>
      </p:ext>
    </p:extLst>
  </p:cSld>
  <p:clrMapOvr>
    <a:masterClrMapping/>
  </p:clrMapOvr>
  <p:transition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223962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«Развитие и модернизация коммунальной инфраструктуры Муниципального образования город Ирбит на 2017-2020 годы»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179388" y="1643063"/>
            <a:ext cx="8964612" cy="278606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900" b="1" i="1" dirty="0" smtClean="0">
                <a:latin typeface="Times New Roman" pitchFamily="18" charset="0"/>
              </a:rPr>
              <a:t>Объем финансирования мероприятий в 2017 году составил 15 345,2 тыс. рублей.</a:t>
            </a:r>
          </a:p>
          <a:p>
            <a:pPr marL="342900" indent="19050"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Ремонт тепловых сетей выполнен на 13 участках протяженностью 0,8 км.</a:t>
            </a:r>
          </a:p>
          <a:p>
            <a:pPr marL="342900" indent="19050"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 </a:t>
            </a: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</p:txBody>
      </p:sp>
      <p:pic>
        <p:nvPicPr>
          <p:cNvPr id="19460" name="Picture 3" descr="C:\Users\Rukoleeva\Documents\Аукционы 2017\ремонт тепловых сетей_2017\2\фото\IMG_1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357438"/>
            <a:ext cx="257333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Rukoleeva\Documents\Аукционы 2017\ремонт тепловых сетей_2017\2\фото\IMG_1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357438"/>
            <a:ext cx="264318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Прямоугольник 11"/>
          <p:cNvSpPr>
            <a:spLocks noChangeArrowheads="1"/>
          </p:cNvSpPr>
          <p:nvPr/>
        </p:nvSpPr>
        <p:spPr bwMode="auto">
          <a:xfrm>
            <a:off x="642938" y="4643438"/>
            <a:ext cx="5072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66700"/>
            <a:r>
              <a:rPr lang="ru-RU"/>
              <a:t>За счет средств местного бюджета выполнены работы по строительству подводящих тепловых, водопроводных и канализационных сетей к новой газовой котельной по ул. 50 лет Октября, 24.</a:t>
            </a: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357438"/>
            <a:ext cx="30003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429125"/>
            <a:ext cx="3000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486415"/>
      </p:ext>
    </p:extLst>
  </p:cSld>
  <p:clrMapOvr>
    <a:masterClrMapping/>
  </p:clrMapOvr>
  <p:transition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3668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«Повышение эффективности управления собственностью Муниципального образования город Ирбит </a:t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7571313"/>
              </p:ext>
            </p:extLst>
          </p:nvPr>
        </p:nvGraphicFramePr>
        <p:xfrm>
          <a:off x="683568" y="2636912"/>
          <a:ext cx="4634389" cy="1433513"/>
        </p:xfrm>
        <a:graphic>
          <a:graphicData uri="http://schemas.openxmlformats.org/drawingml/2006/table">
            <a:tbl>
              <a:tblPr/>
              <a:tblGrid>
                <a:gridCol w="2304256"/>
                <a:gridCol w="2330133"/>
              </a:tblGrid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179388" y="1989138"/>
            <a:ext cx="86407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Объемы финансирования муниципальной программы, тыс. рублей</a:t>
            </a:r>
          </a:p>
        </p:txBody>
      </p:sp>
      <p:pic>
        <p:nvPicPr>
          <p:cNvPr id="167938" name="Picture 2" descr="&amp;Kcy;&amp;acy;&amp;rcy;&amp;tcy;&amp;icy;&amp;ncy;&amp;kcy;&amp;icy; &amp;pcy;&amp;ocy; &amp;zcy;&amp;acy;&amp;pcy;&amp;rcy;&amp;ocy;&amp;scy;&amp;ucy; &amp;pcy;&amp;ocy;&amp;vcy;&amp;ycy;&amp;shcy;&amp;iecy;&amp;ncy;&amp;icy;&amp;iecy; &amp;ecy;&amp;fcy;&amp;fcy;&amp;iecy;&amp;kcy;&amp;tcy;&amp;icy;&amp;vcy;&amp;ncy;&amp;ocy;&amp;scy;&amp;tcy;&amp;icy; &amp;ucy;&amp;pcy;&amp;rcy;&amp;acy;&amp;vcy;&amp;lcy;&amp;iecy;&amp;ncy;&amp;icy;&amp;yacy; &amp;mcy;&amp;ucy;&amp;ncy;&amp;icy;&amp;tscy;&amp;icy;&amp;pcy;&amp;acy;&amp;lcy;&amp;softcy;&amp;ncy;&amp;ocy;&amp;jcy; &amp;scy;&amp;ocy;&amp;bcy;&amp;scy;&amp;tcy;&amp;vcy;&amp;iecy;&amp;ncy;&amp;ncy;&amp;ocy;&amp;scy;&amp;tcy;&amp;softcy;&amp;yu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/>
          <a:stretch/>
        </p:blipFill>
        <p:spPr bwMode="auto">
          <a:xfrm>
            <a:off x="5317957" y="2416175"/>
            <a:ext cx="3826043" cy="43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614444"/>
            <a:ext cx="4850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«Повышение эффективности управления собственностью Муниципального образования город Ирбит на 2014-2017 годы»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245262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Муниципальные учреждения МО 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714500" y="150018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smtClean="0">
                <a:latin typeface="Times New Roman" pitchFamily="18" charset="0"/>
              </a:rPr>
              <a:t>Всего 49 муниципальных учреждений</a:t>
            </a:r>
          </a:p>
        </p:txBody>
      </p:sp>
      <p:graphicFrame>
        <p:nvGraphicFramePr>
          <p:cNvPr id="35940" name="Group 10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1352475"/>
              </p:ext>
            </p:extLst>
          </p:nvPr>
        </p:nvGraphicFramePr>
        <p:xfrm>
          <a:off x="500063" y="2500313"/>
          <a:ext cx="8318500" cy="3355976"/>
        </p:xfrm>
        <a:graphic>
          <a:graphicData uri="http://schemas.openxmlformats.org/drawingml/2006/table">
            <a:tbl>
              <a:tblPr/>
              <a:tblGrid>
                <a:gridCol w="3207841"/>
                <a:gridCol w="1944216"/>
                <a:gridCol w="1728192"/>
                <a:gridCol w="1438251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Подведомственность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Казенные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Управления образованием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Управления культуры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07326"/>
      </p:ext>
    </p:extLst>
  </p:cSld>
  <p:clrMapOvr>
    <a:masterClrMapping/>
  </p:clrMapOvr>
  <p:transition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сферы культуры в Муниципальном образовании город Ирбит на 2017-2020 годы»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66336322"/>
              </p:ext>
            </p:extLst>
          </p:nvPr>
        </p:nvGraphicFramePr>
        <p:xfrm>
          <a:off x="285750" y="2000250"/>
          <a:ext cx="8615363" cy="3781707"/>
        </p:xfrm>
        <a:graphic>
          <a:graphicData uri="http://schemas.openxmlformats.org/drawingml/2006/table">
            <a:tbl>
              <a:tblPr/>
              <a:tblGrid>
                <a:gridCol w="5000642"/>
                <a:gridCol w="1857381"/>
                <a:gridCol w="1757340"/>
              </a:tblGrid>
              <a:tr h="3705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*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91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сферы культуры и искусства в Муниципальном образовании город Ирбит на 2017- 2020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69 055,5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80 464,0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67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дополнительного образования детей в сфере культуры и искусства в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23 032,5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23 638,6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в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16 545,8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14 777,0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492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108 633,8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118 879,6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572375" y="157162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594928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«Развитие сферы культуры в Муниципальном образовании город Ирбит на 2014-2017 годы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75171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МО город Ирбит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(ДК им. В.К.Костевича, Центр мотокультуры)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652808"/>
              </p:ext>
            </p:extLst>
          </p:nvPr>
        </p:nvGraphicFramePr>
        <p:xfrm>
          <a:off x="899592" y="1592601"/>
          <a:ext cx="7429553" cy="2196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5582"/>
                <a:gridCol w="3873500"/>
                <a:gridCol w="1452564"/>
                <a:gridCol w="1457907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71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502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514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1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139 984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них – детей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13 686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14 463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149080"/>
            <a:ext cx="2187222" cy="1638305"/>
          </a:xfrm>
          <a:prstGeom prst="rect">
            <a:avLst/>
          </a:prstGeom>
        </p:spPr>
      </p:pic>
      <p:pic>
        <p:nvPicPr>
          <p:cNvPr id="8" name="Содержимое 4" descr="imag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9585">
            <a:off x="5503967" y="4084281"/>
            <a:ext cx="3367759" cy="2247177"/>
          </a:xfrm>
          <a:prstGeom prst="rect">
            <a:avLst/>
          </a:prstGeom>
        </p:spPr>
      </p:pic>
      <p:pic>
        <p:nvPicPr>
          <p:cNvPr id="6" name="Содержимое 4" descr="image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75803">
            <a:off x="198703" y="4096345"/>
            <a:ext cx="3271654" cy="2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92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rV_qPSHtC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149080"/>
            <a:ext cx="3665215" cy="2433932"/>
          </a:xfrm>
          <a:prstGeom prst="rect">
            <a:avLst/>
          </a:prstGeom>
        </p:spPr>
      </p:pic>
      <p:pic>
        <p:nvPicPr>
          <p:cNvPr id="6" name="Содержимое 4" descr="eF2QTmUAu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121" y="4149080"/>
            <a:ext cx="3660457" cy="24422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166940"/>
              </p:ext>
            </p:extLst>
          </p:nvPr>
        </p:nvGraphicFramePr>
        <p:xfrm>
          <a:off x="827584" y="1736617"/>
          <a:ext cx="7499350" cy="226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"/>
                <a:gridCol w="3000396"/>
                <a:gridCol w="1285884"/>
                <a:gridCol w="1285884"/>
                <a:gridCol w="12128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233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254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164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27,9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21,65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12,6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Доходы (тыс. руб.)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2 621,4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3 813,00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2 331,77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874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847651"/>
              </p:ext>
            </p:extLst>
          </p:nvPr>
        </p:nvGraphicFramePr>
        <p:xfrm>
          <a:off x="179512" y="1124744"/>
          <a:ext cx="856895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092"/>
                <a:gridCol w="5665604"/>
                <a:gridCol w="1152128"/>
                <a:gridCol w="11521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№п\п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Книжный фонд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257 411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256 590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– количество электронных изданий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Новые поступления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3 852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3 328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Выбытия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9 171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4 149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Количество читателей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10 513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10 343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Количество посещений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147 465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119 013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Книговыдача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267 174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241 655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библиотек, подключённых к Интернет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компьютеров 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автоматизированных рабочих мест для читателей (ед.)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6" name="Рисунок 5" descr="36077273493_05a0057676_z.jpg"/>
          <p:cNvPicPr>
            <a:picLocks noChangeAspect="1"/>
          </p:cNvPicPr>
          <p:nvPr/>
        </p:nvPicPr>
        <p:blipFill rotWithShape="1">
          <a:blip r:embed="rId2"/>
          <a:srcRect t="28443" b="9877"/>
          <a:stretch/>
        </p:blipFill>
        <p:spPr>
          <a:xfrm>
            <a:off x="683568" y="5228471"/>
            <a:ext cx="3469012" cy="1427584"/>
          </a:xfrm>
          <a:prstGeom prst="rect">
            <a:avLst/>
          </a:prstGeom>
        </p:spPr>
      </p:pic>
      <p:pic>
        <p:nvPicPr>
          <p:cNvPr id="7" name="Содержимое 4" descr="БИБЛИОГРАД-4-Весенний-2018-1-1200x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5255127"/>
            <a:ext cx="4007419" cy="13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9116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музея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119702"/>
              </p:ext>
            </p:extLst>
          </p:nvPr>
        </p:nvGraphicFramePr>
        <p:xfrm>
          <a:off x="755576" y="908720"/>
          <a:ext cx="7500991" cy="32830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6104"/>
                <a:gridCol w="3319330"/>
                <a:gridCol w="1705216"/>
                <a:gridCol w="1540341"/>
              </a:tblGrid>
              <a:tr h="6626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Показатель</a:t>
                      </a:r>
                      <a:endParaRPr lang="ru-RU" sz="1800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048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Основной фонд: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14 157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14 262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посетителей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 чел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20 100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20 200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975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034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6" name="Рисунок 5" descr="4Xcpki3I8y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0429">
            <a:off x="251520" y="4437112"/>
            <a:ext cx="2872846" cy="2154635"/>
          </a:xfrm>
          <a:prstGeom prst="rect">
            <a:avLst/>
          </a:prstGeom>
        </p:spPr>
      </p:pic>
      <p:pic>
        <p:nvPicPr>
          <p:cNvPr id="7" name="Рисунок 6" descr="hC7RyfNAbq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50565">
            <a:off x="6243828" y="4526195"/>
            <a:ext cx="2758094" cy="2068571"/>
          </a:xfrm>
          <a:prstGeom prst="rect">
            <a:avLst/>
          </a:prstGeom>
        </p:spPr>
      </p:pic>
      <p:pic>
        <p:nvPicPr>
          <p:cNvPr id="8" name="Рисунок 7" descr="If7dDedJ-8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017" y="4262737"/>
            <a:ext cx="2870470" cy="21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580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5326"/>
          <a:stretch/>
        </p:blipFill>
        <p:spPr>
          <a:xfrm>
            <a:off x="358534" y="4437112"/>
            <a:ext cx="8361948" cy="2280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85"/>
            <a:ext cx="9144000" cy="6194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МБУ ДО «Ирбитская детская музыкальная школа»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052371"/>
              </p:ext>
            </p:extLst>
          </p:nvPr>
        </p:nvGraphicFramePr>
        <p:xfrm>
          <a:off x="323528" y="764704"/>
          <a:ext cx="8496944" cy="35243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6064"/>
                <a:gridCol w="6480720"/>
                <a:gridCol w="1440160"/>
              </a:tblGrid>
              <a:tr h="7767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6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kumimoji="0"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обучающихся </a:t>
                      </a:r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(чел.)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16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участвовали в конкурах и фестивалях различного уровня,(чел.)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76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Лауреаты международных и всероссийских конкурсов, (чел.)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Дипломанты региональных городских и районных конкурсов, (чел.)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роцент </a:t>
                      </a:r>
                      <a:r>
                        <a:rPr kumimoji="0" lang="ru-RU" sz="18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педагогических работников, прошедших переподготовку и повышение квалификации, по отношению к общему числу преподавательского состава</a:t>
                      </a:r>
                      <a:endParaRPr lang="ru-RU" sz="1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9384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65122" y="18864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физической культуры, спорта и молодежной политики в Муниципальном образовании город Ирбит </a:t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64349771"/>
              </p:ext>
            </p:extLst>
          </p:nvPr>
        </p:nvGraphicFramePr>
        <p:xfrm>
          <a:off x="263922" y="1350616"/>
          <a:ext cx="8678864" cy="4031704"/>
        </p:xfrm>
        <a:graphic>
          <a:graphicData uri="http://schemas.openxmlformats.org/drawingml/2006/table">
            <a:tbl>
              <a:tblPr/>
              <a:tblGrid>
                <a:gridCol w="6107104"/>
                <a:gridCol w="1285880"/>
                <a:gridCol w="1285880"/>
              </a:tblGrid>
              <a:tr h="489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03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на территории Муниципального образования город Ирбит на 2014-2017 годы**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13 406,5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Молодежь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4 658,9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5 264,0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0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Патриотическое воспитание граждан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6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5 426,1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3 369,5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Муниципальном образовании город Ирбит на 2017-2020 годы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17 498,8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25 965,8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41 092,1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34 806,3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491864" y="98072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786" y="5517232"/>
            <a:ext cx="86575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200" dirty="0"/>
              <a:t>«Развитие физической культуры, спорта и молодежной политики в Муниципальном образовании город Ирбит на 2014-2017 годы</a:t>
            </a:r>
            <a:r>
              <a:rPr lang="ru-RU" sz="1200" dirty="0" smtClean="0"/>
              <a:t>»</a:t>
            </a:r>
            <a:endParaRPr lang="ru-RU" dirty="0" smtClean="0"/>
          </a:p>
          <a:p>
            <a:pPr lvl="0" algn="just"/>
            <a:r>
              <a:rPr lang="ru-RU" dirty="0" smtClean="0"/>
              <a:t>** </a:t>
            </a:r>
            <a:r>
              <a:rPr lang="ru-RU" sz="1200" dirty="0" smtClean="0">
                <a:latin typeface="Palatino Linotype" pitchFamily="18" charset="0"/>
                <a:cs typeface="Times New Roman" pitchFamily="18" charset="0"/>
              </a:rPr>
              <a:t>с 2017 года  финансирование расходов по подпрограмме «</a:t>
            </a:r>
            <a:r>
              <a:rPr lang="ru-RU" sz="1200" dirty="0" smtClean="0">
                <a:solidFill>
                  <a:srgbClr val="000000"/>
                </a:solidFill>
                <a:latin typeface="Palatino Linotype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srgbClr val="000000"/>
                </a:solidFill>
                <a:latin typeface="Palatino Linotype" pitchFamily="18" charset="0"/>
                <a:cs typeface="Times New Roman" pitchFamily="18" charset="0"/>
              </a:rPr>
              <a:t>жильем молодых семей на территории Муниципального образования город Ирбит на </a:t>
            </a:r>
            <a:r>
              <a:rPr lang="ru-RU" sz="1200" dirty="0" smtClean="0">
                <a:solidFill>
                  <a:srgbClr val="000000"/>
                </a:solidFill>
                <a:latin typeface="Palatino Linotype" pitchFamily="18" charset="0"/>
                <a:cs typeface="Times New Roman" pitchFamily="18" charset="0"/>
              </a:rPr>
              <a:t>2017-2020 годы»</a:t>
            </a:r>
            <a:r>
              <a:rPr lang="ru-RU" sz="1200" dirty="0" smtClean="0">
                <a:latin typeface="Palatino Linotype" pitchFamily="18" charset="0"/>
                <a:cs typeface="Times New Roman" pitchFamily="18" charset="0"/>
              </a:rPr>
              <a:t>  осуществляется в  рамках  </a:t>
            </a:r>
            <a:r>
              <a:rPr lang="ru-RU" sz="1200" dirty="0">
                <a:latin typeface="Palatino Linotype" pitchFamily="18" charset="0"/>
                <a:cs typeface="Times New Roman" pitchFamily="18" charset="0"/>
              </a:rPr>
              <a:t>муниципальной программы «Доступное жилье молодым семьям, проживающим на территории Муниципального образования город Ирбит на 2017-2020 годы»</a:t>
            </a:r>
            <a:endParaRPr lang="ru-RU" sz="1200" dirty="0">
              <a:solidFill>
                <a:srgbClr val="0D0D0D"/>
              </a:solidFill>
              <a:latin typeface="Palatino Linotyp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21764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17-06-28 10-15-21.JPG"/>
          <p:cNvPicPr>
            <a:picLocks noChangeAspect="1"/>
          </p:cNvPicPr>
          <p:nvPr/>
        </p:nvPicPr>
        <p:blipFill rotWithShape="1">
          <a:blip r:embed="rId2" cstate="print"/>
          <a:srcRect t="18589" b="37958"/>
          <a:stretch/>
        </p:blipFill>
        <p:spPr>
          <a:xfrm>
            <a:off x="5004048" y="4481764"/>
            <a:ext cx="3214710" cy="2322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«Молодежь Муниципального  образования город Ирбит на 2017-2020  годы»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855794"/>
              </p:ext>
            </p:extLst>
          </p:nvPr>
        </p:nvGraphicFramePr>
        <p:xfrm>
          <a:off x="251520" y="908720"/>
          <a:ext cx="8662976" cy="374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008"/>
                <a:gridCol w="3828496"/>
                <a:gridCol w="1368152"/>
                <a:gridCol w="1174144"/>
                <a:gridCol w="1584176"/>
              </a:tblGrid>
              <a:tr h="98106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2016 год, чел.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год, чел.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% от  кол-ва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трудоустроенных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3437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573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 поддержке средств Центра занятости населения;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0879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при поддержке средств муниципального образования;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при поддержке средств </a:t>
                      </a: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работодателей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6" name="Содержимое 4" descr="2017-08-07 14-17-48.JPG"/>
          <p:cNvPicPr>
            <a:picLocks noChangeAspect="1"/>
          </p:cNvPicPr>
          <p:nvPr/>
        </p:nvPicPr>
        <p:blipFill rotWithShape="1">
          <a:blip r:embed="rId3" cstate="print"/>
          <a:srcRect t="14126"/>
          <a:stretch/>
        </p:blipFill>
        <p:spPr>
          <a:xfrm>
            <a:off x="827584" y="4764504"/>
            <a:ext cx="3852590" cy="19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38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3395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«Патриотическое воспитание граждан Муниципального  образования город Ирбит на 2017-2020  годы»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995226"/>
              </p:ext>
            </p:extLst>
          </p:nvPr>
        </p:nvGraphicFramePr>
        <p:xfrm>
          <a:off x="323528" y="1484784"/>
          <a:ext cx="8496944" cy="479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229"/>
                <a:gridCol w="5226467"/>
                <a:gridCol w="2232248"/>
              </a:tblGrid>
              <a:tr h="69589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участников, чел.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448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Военно-спортивная игра </a:t>
                      </a:r>
                      <a:endParaRPr lang="ru-RU" sz="18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Один день из армейской жизни»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/>
                </a:tc>
              </a:tr>
              <a:tr h="3446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День призывника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336</a:t>
                      </a:r>
                    </a:p>
                  </a:txBody>
                  <a:tcPr marL="68580" marR="68580" marT="0" marB="0"/>
                </a:tc>
              </a:tr>
              <a:tr h="47229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Торжественные вручения паспортов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0" marB="0"/>
                </a:tc>
              </a:tr>
              <a:tr h="59448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Молодёжная акция «Время выбрало нас!», посвящённая дню Победы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560</a:t>
                      </a:r>
                    </a:p>
                  </a:txBody>
                  <a:tcPr marL="68580" marR="68580" marT="0" marB="0"/>
                </a:tc>
              </a:tr>
              <a:tr h="47229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Акция «Георгиевская ленточка»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4 000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448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5-дневных учебных военно-патриотических сборов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68580" marR="68580" marT="0" marB="0"/>
                </a:tc>
              </a:tr>
              <a:tr h="89172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Соревнования по стрельбе из пневматического оружия, посвящённые Дню народного единства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6146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068" y="1128544"/>
            <a:ext cx="2879311" cy="1916051"/>
          </a:xfrm>
          <a:prstGeom prst="rect">
            <a:avLst/>
          </a:prstGeom>
        </p:spPr>
      </p:pic>
      <p:pic>
        <p:nvPicPr>
          <p:cNvPr id="7" name="Рисунок 6" descr="Без названия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19886"/>
            <a:ext cx="7776860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8628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Муниципальном образовании город Ирбит на 2017-2020  годы»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5" name="Содержимое 4" descr="Без названия (2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52120" y="3123813"/>
            <a:ext cx="3373872" cy="1889368"/>
          </a:xfrm>
        </p:spPr>
      </p:pic>
      <p:sp>
        <p:nvSpPr>
          <p:cNvPr id="3" name="TextBox 2"/>
          <p:cNvSpPr txBox="1"/>
          <p:nvPr/>
        </p:nvSpPr>
        <p:spPr>
          <a:xfrm>
            <a:off x="230774" y="1068378"/>
            <a:ext cx="49182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2017 год на </a:t>
            </a:r>
            <a:r>
              <a:rPr lang="ru-RU" dirty="0" smtClean="0"/>
              <a:t>территории Муниципального </a:t>
            </a:r>
            <a:r>
              <a:rPr lang="ru-RU" dirty="0"/>
              <a:t>образования город Ирбит проведено 147 спортивно-массовых и физкультурно-оздоровительных мероприятий:</a:t>
            </a:r>
          </a:p>
          <a:p>
            <a:r>
              <a:rPr lang="ru-RU" dirty="0"/>
              <a:t>- Городские спортивные мероприятия (101).</a:t>
            </a:r>
          </a:p>
          <a:p>
            <a:r>
              <a:rPr lang="ru-RU" dirty="0"/>
              <a:t>- Мероприятия по внедрению ВФСК «ГТО» (3).</a:t>
            </a:r>
          </a:p>
          <a:p>
            <a:r>
              <a:rPr lang="ru-RU" dirty="0"/>
              <a:t>- Спортивные мероприятия, проводимые на уровне Восточного управленческого округа (9).</a:t>
            </a:r>
          </a:p>
          <a:p>
            <a:r>
              <a:rPr lang="ru-RU" dirty="0"/>
              <a:t>- Областные мероприятия (28).</a:t>
            </a:r>
          </a:p>
          <a:p>
            <a:r>
              <a:rPr lang="ru-RU" dirty="0"/>
              <a:t>- Всероссийские мероприятия (6)</a:t>
            </a:r>
          </a:p>
        </p:txBody>
      </p:sp>
    </p:spTree>
    <p:extLst>
      <p:ext uri="{BB962C8B-B14F-4D97-AF65-F5344CB8AC3E}">
        <p14:creationId xmlns:p14="http://schemas.microsoft.com/office/powerpoint/2010/main" val="2462861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08025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Муниципальные унитарные предприятия</a:t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Муниципального образования город Ирбит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323850" y="1557338"/>
            <a:ext cx="8569325" cy="4872037"/>
          </a:xfrm>
        </p:spPr>
        <p:txBody>
          <a:bodyPr/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mtClean="0">
                <a:latin typeface="Times New Roman" pitchFamily="18" charset="0"/>
              </a:rPr>
              <a:t>На 01.01.2018 года на территории МО город Ирбит действует </a:t>
            </a:r>
            <a:r>
              <a:rPr lang="ru-RU" b="1" smtClean="0">
                <a:latin typeface="Times New Roman" pitchFamily="18" charset="0"/>
              </a:rPr>
              <a:t>9 </a:t>
            </a:r>
            <a:r>
              <a:rPr lang="ru-RU" smtClean="0">
                <a:latin typeface="Times New Roman" pitchFamily="18" charset="0"/>
              </a:rPr>
              <a:t>муниципальных унитарных предприятий: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smtClean="0"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1. МУП МО город Ирбит «Ирбит-Авто-Транс»;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2. МУП МО город Ирбит «Городские тепловые сети»;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3. МУП МО город Ирбит «Водоканал-Сервис»;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4. МУП ЖКХ МО город Ирбит «Жилкомсервис»;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5. МУП МО город Ирбит «Коммунал-сервис»;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6. МУП МО город Ирбит «Комбинат школьного и студенческого питания»;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7. МУП БОН «Парикмахерские «Локон» МО город Ирбит 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8. МУП БОН «Рембыттехника» МО город Ирбит 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9. МУП МО город Ирбит «Аптека № 59». 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02634"/>
      </p:ext>
    </p:extLst>
  </p:cSld>
  <p:clrMapOvr>
    <a:masterClrMapping/>
  </p:clrMapOvr>
  <p:transition>
    <p:comb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51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Муниципальном образовании город Ирбит на 2017-2020 годы»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kT76d38Tmcw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98" b="27605"/>
          <a:stretch/>
        </p:blipFill>
        <p:spPr>
          <a:xfrm>
            <a:off x="395536" y="1340768"/>
            <a:ext cx="8388424" cy="412683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566124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рамках данной подпрограммы на условиях </a:t>
            </a:r>
            <a:r>
              <a:rPr lang="ru-RU" dirty="0" err="1"/>
              <a:t>софинансирования</a:t>
            </a:r>
            <a:r>
              <a:rPr lang="ru-RU" dirty="0"/>
              <a:t> завершен первый этап реконструкция стадиона «Юность». </a:t>
            </a:r>
            <a:r>
              <a:rPr lang="ru-RU" dirty="0" smtClean="0"/>
              <a:t>Исполнение составило        4 793,7 </a:t>
            </a:r>
            <a:r>
              <a:rPr lang="ru-RU" dirty="0"/>
              <a:t>тыс</a:t>
            </a:r>
            <a:r>
              <a:rPr lang="ru-RU" dirty="0" smtClean="0"/>
              <a:t>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19957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</a:t>
            </a:r>
            <a:r>
              <a:rPr lang="ru-RU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программа </a:t>
            </a:r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«Доступное жилье молодым семьям, проживающим на территории Муниципального образования город Ирбит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694586"/>
              </p:ext>
            </p:extLst>
          </p:nvPr>
        </p:nvGraphicFramePr>
        <p:xfrm>
          <a:off x="267574" y="2286164"/>
          <a:ext cx="8587904" cy="2958003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489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03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на территории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8 156,0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8 799,9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36104" y="566124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* в 2016 году </a:t>
            </a:r>
            <a:r>
              <a:rPr lang="ru-RU" sz="1400" dirty="0" smtClean="0"/>
              <a:t>финансирование расходов осуществлялось </a:t>
            </a:r>
            <a:r>
              <a:rPr lang="ru-RU" sz="1400" dirty="0"/>
              <a:t>в рамках муниципальной программы «Развитие физической культуры, спорта и молодежной политики в Муниципальном образовании город Ирбит на 2014-2017 годы»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254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Обеспечение жильем молодых семей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sz="half" idx="1"/>
          </p:nvPr>
        </p:nvSpPr>
        <p:spPr>
          <a:xfrm>
            <a:off x="252413" y="548680"/>
            <a:ext cx="8642350" cy="792162"/>
          </a:xfrm>
        </p:spPr>
        <p:txBody>
          <a:bodyPr>
            <a:normAutofit fontScale="92500"/>
          </a:bodyPr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dirty="0" smtClean="0">
                <a:latin typeface="Times New Roman" pitchFamily="18" charset="0"/>
              </a:rPr>
              <a:t>Выдано 13 свидетельств молодым семьям на получение социальных выплат на приобретение (строительство) жилья и на улучшение жилищных условий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211969087"/>
              </p:ext>
            </p:extLst>
          </p:nvPr>
        </p:nvGraphicFramePr>
        <p:xfrm>
          <a:off x="-180528" y="1645275"/>
          <a:ext cx="5997353" cy="457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10" descr="S:\жил отдел\Фото молодых семей 2017 год получателей\DSC_0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1268759"/>
            <a:ext cx="2664296" cy="1776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:\жил отдел\Фото молодых семей 2017 год получателей\DSC_0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18400"/>
            <a:ext cx="2446352" cy="1630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:\жил отдел\Фото молодых семей 2017 год получателей\DSC_04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15521" r="13528"/>
          <a:stretch/>
        </p:blipFill>
        <p:spPr bwMode="auto">
          <a:xfrm>
            <a:off x="5153653" y="4823878"/>
            <a:ext cx="2550695" cy="1890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055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3573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37758295"/>
              </p:ext>
            </p:extLst>
          </p:nvPr>
        </p:nvGraphicFramePr>
        <p:xfrm>
          <a:off x="265112" y="2348880"/>
          <a:ext cx="8643938" cy="3528789"/>
        </p:xfrm>
        <a:graphic>
          <a:graphicData uri="http://schemas.openxmlformats.org/drawingml/2006/table">
            <a:tbl>
              <a:tblPr/>
              <a:tblGrid>
                <a:gridCol w="5145677"/>
                <a:gridCol w="1755801"/>
                <a:gridCol w="1742460"/>
              </a:tblGrid>
              <a:tr h="393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30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Муниципального образования город Ирбит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2017-2020 годы»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14 744,8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16 594,2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63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в Муниципальном образовании город Ирбит на 2017-2020 годы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6 194,8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20 328,1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08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20 939,6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36 922,3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500938" y="1857375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6021288"/>
            <a:ext cx="8657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«Реализация основных направлений муниципальной политики в строительном комплексе Муниципального образования город Ирбит на 2014-2017 годы»</a:t>
            </a:r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68425"/>
          </a:xfrm>
        </p:spPr>
        <p:txBody>
          <a:bodyPr/>
          <a:lstStyle/>
          <a:p>
            <a:pPr algn="ctr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79388" y="1700213"/>
            <a:ext cx="88217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подпрограммы в 2017 году составил  36 922,3 тыс. рублей.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рамках подпрограммы 2 «Формирование жилфонда для переселения граждан из жилых помещений, признанных непригодными для проживания и (или) с высоким уровнем износа  в Муниципальном образовании город Ирбит на 2017-2020 годы» в 2017 году </a:t>
            </a:r>
            <a:r>
              <a:rPr lang="ru-R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выполнены мероприятия:</a:t>
            </a:r>
          </a:p>
          <a:p>
            <a:pPr indent="36195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муниципальной  квартиры по адресу: город Ирбит, ул. Первомайская, 46-529, на сумму 92,184 тыс. руб.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 муниципальный контракт по ремонту 3 муниципальных  квартир на общую сумму 251,73126 тыс. рублей (ул. Советская, 14-8; ул. Коммуны, 66-35;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ул. Стахановская, 9-72а.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Выполнены работы по обследованию ветхого и аварийного муниципального жилищного фонда специализированной организацией на общую сумму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51,912 тыс. рублей.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AutoShape 7" descr="&amp;Icy;&amp;rcy;&amp;bcy;&amp;icy;&amp;tcy;, &amp;ucy;&amp;lcy;. &amp;Ocy;&amp;rcy;&amp;dcy;&amp;zhcy;&amp;ocy;&amp;ncy;&amp;icy;&amp;kcy;&amp;icy;&amp;dcy;&amp;zcy;&amp;iecy;, &amp;dcy;. 6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2770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62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транспорта, дорожного хозяйства, связи и информационных технологий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965810"/>
              </p:ext>
            </p:extLst>
          </p:nvPr>
        </p:nvGraphicFramePr>
        <p:xfrm>
          <a:off x="357188" y="2214563"/>
          <a:ext cx="8501061" cy="3587590"/>
        </p:xfrm>
        <a:graphic>
          <a:graphicData uri="http://schemas.openxmlformats.org/drawingml/2006/table">
            <a:tbl>
              <a:tblPr/>
              <a:tblGrid>
                <a:gridCol w="5728050"/>
                <a:gridCol w="1388965"/>
                <a:gridCol w="1384046"/>
              </a:tblGrid>
              <a:tr h="335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Информатизация органов местного самоуправления     Муниципального образования город Ирбит на 2017 -2020 годы</a:t>
                      </a:r>
                    </a:p>
                  </a:txBody>
                  <a:tcPr marL="91439" marR="91439"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1 620,3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Предоставление субсидий на возмещение затрат организациям, оказывающим услуги по организации транспортного обслуживания населения на территории Муниципального образования город Ирбит на 2014-2017 годы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6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Муниципального образования город Ирбит на 2017 - 2020годы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51 338,9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67 819,3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2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Муниципального образования город Ирбит на  2014 - 2017 годы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4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53 109,2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69 062,0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308850" y="170021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5927774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«Развитие транспорта, дорожного хозяйства, связи и информационных технологий Муниципального образования город Ирбит на 2014-2017 годы»</a:t>
            </a:r>
          </a:p>
        </p:txBody>
      </p:sp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50938"/>
          </a:xfrm>
        </p:spPr>
        <p:txBody>
          <a:bodyPr/>
          <a:lstStyle/>
          <a:p>
            <a:pPr algn="ctr"/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«Строительство, реконструкция и ремонт автомобильных дорог Муниципального образования город Ирбит на 2017-2020 годы»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xfrm>
            <a:off x="107950" y="1700213"/>
            <a:ext cx="9036050" cy="1728787"/>
          </a:xfrm>
        </p:spPr>
        <p:txBody>
          <a:bodyPr/>
          <a:lstStyle/>
          <a:p>
            <a:pPr marL="209550" indent="152400"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Times New Roman" pitchFamily="18" charset="0"/>
              </a:rPr>
              <a:t>Объем финансирования в 2017 году – 67 819,3 тыс.рублей</a:t>
            </a:r>
            <a:r>
              <a:rPr lang="ru-RU" sz="2200" dirty="0" smtClean="0">
                <a:latin typeface="Times New Roman" pitchFamily="18" charset="0"/>
              </a:rPr>
              <a:t> </a:t>
            </a:r>
          </a:p>
          <a:p>
            <a:pPr marL="209550" indent="152400"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В рамках подпрограммы выполнены мероприятия:</a:t>
            </a:r>
          </a:p>
          <a:p>
            <a:pPr marL="0" indent="361950"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Выполнены работы по устройству проездов и тротуаров к блочной газовой котельной по адресу: г. Ирбит, пер. Садовый, 10а</a:t>
            </a:r>
          </a:p>
          <a:p>
            <a:pPr marL="6350" indent="355600"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Выполнен ремонт дорог: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ул. Орджоникидзе  от ул. Восточная до жилого дома № 85 ул. Орджоникидзе, протяженностью 2,5 км;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 ул. Профсоюзная, протяженностью  420 метров;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 ул. 50 лет Октября, протяженностью 438  метров.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 ул.М.Сибиряка  (участок от ул. Советская до ул.А.Матросова), протяженностью 560 метров.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 ул. Пролетарская (участок от ж/</a:t>
            </a:r>
            <a:r>
              <a:rPr lang="ru-RU" sz="2000" dirty="0" err="1" smtClean="0">
                <a:latin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</a:rPr>
              <a:t> переезда  до ул. Фрунзе), протяженностью 216 метров.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-  ямочный ремонт на 22 улицах  площадью 4 тыс. 300 квадратных  метров.           </a:t>
            </a:r>
          </a:p>
          <a:p>
            <a:pPr marL="457200" indent="-457200">
              <a:buFont typeface="Wingdings 2" pitchFamily="18" charset="2"/>
              <a:buAutoNum type="arabicPeriod"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209550" indent="-209550"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3064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621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«Повышение инвестиционной привлекательности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09189889"/>
              </p:ext>
            </p:extLst>
          </p:nvPr>
        </p:nvGraphicFramePr>
        <p:xfrm>
          <a:off x="285750" y="2205038"/>
          <a:ext cx="8572500" cy="3233856"/>
        </p:xfrm>
        <a:graphic>
          <a:graphicData uri="http://schemas.openxmlformats.org/drawingml/2006/table">
            <a:tbl>
              <a:tblPr/>
              <a:tblGrid>
                <a:gridCol w="5458686"/>
                <a:gridCol w="1612305"/>
                <a:gridCol w="1501509"/>
              </a:tblGrid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68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Муниципального образования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1 123,5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Муниципального образования город Ирбит на 2017-2020 годы»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773,1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2 250,0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78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муниципальных нужд в освещении деятельности органов местного самоуправления  и социально-значимых вопросов Муниципального образования город Ирбит в средствах массовой информации на 2014-2017 годы**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1 896,0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3 491,1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3 373,5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380288" y="1844675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55410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* в 2016 году финансирование расходов осуществлялось в рамках  муниципальной программы </a:t>
            </a:r>
            <a:r>
              <a:rPr lang="ru-RU" sz="1200" dirty="0"/>
              <a:t>«Совершенствование социально-экономической политики на территории Муниципального образования город Ирбит </a:t>
            </a:r>
            <a:br>
              <a:rPr lang="ru-RU" sz="1200" dirty="0"/>
            </a:br>
            <a:r>
              <a:rPr lang="ru-RU" sz="1200" dirty="0"/>
              <a:t>на </a:t>
            </a:r>
            <a:r>
              <a:rPr lang="ru-RU" sz="1200" dirty="0" smtClean="0"/>
              <a:t>2014-2017 </a:t>
            </a:r>
            <a:r>
              <a:rPr lang="ru-RU" sz="1200" dirty="0"/>
              <a:t>годы</a:t>
            </a:r>
            <a:r>
              <a:rPr lang="ru-RU" sz="1200" dirty="0" smtClean="0"/>
              <a:t>»</a:t>
            </a:r>
          </a:p>
          <a:p>
            <a:pPr algn="just"/>
            <a:r>
              <a:rPr lang="ru-RU" sz="1200" dirty="0" smtClean="0"/>
              <a:t>** с 2017 года </a:t>
            </a:r>
            <a:r>
              <a:rPr lang="ru-RU" sz="1200" dirty="0"/>
              <a:t>из </a:t>
            </a:r>
            <a:r>
              <a:rPr lang="ru-RU" sz="1200" dirty="0" smtClean="0"/>
              <a:t>муниципальной </a:t>
            </a:r>
            <a:r>
              <a:rPr lang="ru-RU" sz="1200" dirty="0"/>
              <a:t>программы «Повышение инвестиционной привлекательности Муниципального </a:t>
            </a:r>
            <a:r>
              <a:rPr lang="ru-RU" sz="1200" dirty="0" smtClean="0"/>
              <a:t>образования город Ирбит на </a:t>
            </a:r>
            <a:r>
              <a:rPr lang="ru-RU" sz="1200" dirty="0"/>
              <a:t>2017-2020 годы</a:t>
            </a:r>
            <a:r>
              <a:rPr lang="ru-RU" sz="1200" dirty="0" smtClean="0"/>
              <a:t>» данная подпрограмма исключена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C30D4E5-2C96-44E3-BB75-172CEADF85E6}" type="slidenum">
              <a:rPr lang="ru-RU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ru-RU" sz="12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88" y="214313"/>
            <a:ext cx="83581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субъектов малого и среднего предпринимательства МО город Ирбит на 2017-2020 годы»</a:t>
            </a:r>
          </a:p>
        </p:txBody>
      </p:sp>
      <p:sp>
        <p:nvSpPr>
          <p:cNvPr id="29701" name="Прямоугольник 19"/>
          <p:cNvSpPr>
            <a:spLocks noChangeArrowheads="1"/>
          </p:cNvSpPr>
          <p:nvPr/>
        </p:nvSpPr>
        <p:spPr bwMode="auto">
          <a:xfrm>
            <a:off x="214313" y="1785938"/>
            <a:ext cx="878681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мероприятий в 2017 году 1123,5 тыс. рублей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0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оказаны консультационные услуги 75 субъектам малого и среднего предпринимательства по различным вопросам финансово-хозяйственной деятельности;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 рамках «Ирбитской ярмарки» проведен конкурс «По определению лучших образцов продовольственных товаров» количество участников – 24;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возмещены расходы по участию в «Ирбитской ярмарке» 11 СМСП на общую сумму 179,1 тыс. рублей.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2017 году проведено 3 заседания Совета по развитию малого и среднего предпринимательства. </a:t>
            </a:r>
            <a:endParaRPr lang="ru-RU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10" descr="http://businessidei.com/wp-content/uploads/2013/09/kredi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57200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 descr="http://www.aktualno21.ru/images/economika/2015/09/250x188xMalyiy-biznes1.jpg.pagespeed.ic.KUgEyVqED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14875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4" descr="http://biblio-irbit.ru/wp-content/uploads/2017/08/yarm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4500563"/>
            <a:ext cx="31162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5338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4398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«Управление муниципальными финансами в Муниципальном образовании город Ирбит на 2017-2020 годы»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060575"/>
            <a:ext cx="8569325" cy="654050"/>
          </a:xfrm>
          <a:noFill/>
        </p:spPr>
        <p:txBody>
          <a:bodyPr/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b="1" i="1" dirty="0" smtClean="0">
                <a:latin typeface="Times New Roman" pitchFamily="18" charset="0"/>
              </a:rPr>
              <a:t>Объемы финансирования муниципальной программы, тыс. рублей</a:t>
            </a:r>
          </a:p>
        </p:txBody>
      </p:sp>
      <p:graphicFrame>
        <p:nvGraphicFramePr>
          <p:cNvPr id="78880" name="Group 3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6412724"/>
              </p:ext>
            </p:extLst>
          </p:nvPr>
        </p:nvGraphicFramePr>
        <p:xfrm>
          <a:off x="467544" y="2708920"/>
          <a:ext cx="4320480" cy="1714500"/>
        </p:xfrm>
        <a:graphic>
          <a:graphicData uri="http://schemas.openxmlformats.org/drawingml/2006/table">
            <a:tbl>
              <a:tblPr/>
              <a:tblGrid>
                <a:gridCol w="2232248"/>
                <a:gridCol w="2088232"/>
              </a:tblGrid>
              <a:tr h="942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120959" cy="204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39" y="4725144"/>
            <a:ext cx="31242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25144"/>
            <a:ext cx="43204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</a:t>
            </a:r>
            <a:r>
              <a:rPr lang="ru-RU" sz="1400" dirty="0" smtClean="0"/>
              <a:t>в 2016 году финансирование расходов осуществлялось в рамках Муниципальной программы </a:t>
            </a:r>
            <a:r>
              <a:rPr lang="ru-RU" sz="1400" dirty="0"/>
              <a:t>«Управление муниципальными финансами в Муниципальном образовании город Ирбит на 2014-2017 годы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5784052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C6C20CD-109E-4425-8096-793C8401B22E}" type="slidenum">
              <a:rPr lang="ru-RU" sz="1200"/>
              <a:pPr algn="r" eaLnBrk="1" hangingPunct="1"/>
              <a:t>7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1029" name="Прямоугольник 19"/>
          <p:cNvSpPr>
            <a:spLocks noChangeArrowheads="1"/>
          </p:cNvSpPr>
          <p:nvPr/>
        </p:nvSpPr>
        <p:spPr bwMode="auto">
          <a:xfrm>
            <a:off x="285750" y="214313"/>
            <a:ext cx="83581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/>
              <a:t>Оборот крупных и средних </a:t>
            </a:r>
          </a:p>
          <a:p>
            <a:pPr algn="ctr"/>
            <a:r>
              <a:rPr lang="ru-RU" sz="3200" b="1"/>
              <a:t>предприятий города</a:t>
            </a:r>
            <a:r>
              <a:rPr lang="ru-RU" sz="3200" b="1" i="1"/>
              <a:t> </a:t>
            </a:r>
          </a:p>
        </p:txBody>
      </p:sp>
      <p:sp>
        <p:nvSpPr>
          <p:cNvPr id="1030" name="Прямоугольник 6"/>
          <p:cNvSpPr>
            <a:spLocks noChangeArrowheads="1"/>
          </p:cNvSpPr>
          <p:nvPr/>
        </p:nvSpPr>
        <p:spPr bwMode="auto">
          <a:xfrm>
            <a:off x="7072313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50825" y="1412875"/>
          <a:ext cx="8572500" cy="528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4" name="Диаграмма" r:id="rId3" imgW="9001142" imgH="5724558" progId="MSGraph.Chart.8">
                  <p:embed followColorScheme="full"/>
                </p:oleObj>
              </mc:Choice>
              <mc:Fallback>
                <p:oleObj name="Диаграмма" r:id="rId3" imgW="9001142" imgH="57245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12875"/>
                        <a:ext cx="8572500" cy="528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08042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12969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«Обеспечение общественной безопасности на территории Муниципального образования город Ирбит на 2017-2020 годы»</a:t>
            </a: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66894402"/>
              </p:ext>
            </p:extLst>
          </p:nvPr>
        </p:nvGraphicFramePr>
        <p:xfrm>
          <a:off x="285750" y="2349500"/>
          <a:ext cx="8572500" cy="3168640"/>
        </p:xfrm>
        <a:graphic>
          <a:graphicData uri="http://schemas.openxmlformats.org/drawingml/2006/table">
            <a:tbl>
              <a:tblPr/>
              <a:tblGrid>
                <a:gridCol w="5845637"/>
                <a:gridCol w="1322917"/>
                <a:gridCol w="1403946"/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*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1370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Муниципального образования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5 581,0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8 316,4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муниципальном образовании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5 581,0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8 566,4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928813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735" y="5589240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* </a:t>
            </a:r>
            <a:r>
              <a:rPr lang="ru-RU" sz="1400" dirty="0" smtClean="0"/>
              <a:t>в 2016 году финансирование </a:t>
            </a:r>
            <a:r>
              <a:rPr lang="ru-RU" sz="1400" dirty="0"/>
              <a:t>расходов осуществлялось в рамках </a:t>
            </a:r>
            <a:r>
              <a:rPr lang="ru-RU" sz="1400" dirty="0" smtClean="0"/>
              <a:t>муниципальной программы </a:t>
            </a:r>
            <a:r>
              <a:rPr lang="ru-RU" sz="1400" dirty="0"/>
              <a:t>«Обеспечение общественной безопасности на территории Муниципального образования город Ирбит на 2014-2017 годы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«Социальная политика в Муниципальном образовании город Ирбит на 2017-2020 годы»</a:t>
            </a: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61051250"/>
              </p:ext>
            </p:extLst>
          </p:nvPr>
        </p:nvGraphicFramePr>
        <p:xfrm>
          <a:off x="251520" y="1988840"/>
          <a:ext cx="8572500" cy="3623823"/>
        </p:xfrm>
        <a:graphic>
          <a:graphicData uri="http://schemas.openxmlformats.org/drawingml/2006/table">
            <a:tbl>
              <a:tblPr/>
              <a:tblGrid>
                <a:gridCol w="5786437"/>
                <a:gridCol w="1357312"/>
                <a:gridCol w="1428751"/>
              </a:tblGrid>
              <a:tr h="395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1188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Меры социальной поддержки по оплате жилого помещения и коммунальных услуг населения Муниципального образования город Ирбит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2017-2020 годы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110 784,9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123 709,5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1463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общественных организаций инвалидов, ветеранов войны и труда и социально ориентированных некоммерческих организаций Муниципального образования город Ирбит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2017-2020 годы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576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111 584,9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124 509,5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7572375" y="1535572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87727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«Социальная политика в Муниципальном образовании город Ирбит на 2014-2017 годы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72380" y="339491"/>
            <a:ext cx="8229600" cy="19176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2017-2020 годы»</a:t>
            </a: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4045067"/>
              </p:ext>
            </p:extLst>
          </p:nvPr>
        </p:nvGraphicFramePr>
        <p:xfrm>
          <a:off x="357188" y="2714625"/>
          <a:ext cx="8572500" cy="2874615"/>
        </p:xfrm>
        <a:graphic>
          <a:graphicData uri="http://schemas.openxmlformats.org/drawingml/2006/table">
            <a:tbl>
              <a:tblPr/>
              <a:tblGrid>
                <a:gridCol w="6161485"/>
                <a:gridCol w="1238580"/>
                <a:gridCol w="1172435"/>
              </a:tblGrid>
              <a:tr h="729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год*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632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Противодействие коррупции в Муниципальном образовании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1001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кадровой политики в системе муниципального управления в Муниципальном образовании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500" y="228600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623" y="573325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* в 2016 году финансирование расходов осуществлялось в рамках муниципальной программы </a:t>
            </a:r>
            <a:r>
              <a:rPr lang="ru-RU" sz="1400" dirty="0"/>
              <a:t>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2014-2017 годы»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357188" y="-500063"/>
            <a:ext cx="8229600" cy="178752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«Формирование современной городской среды Муниципального образования город Ирбит на 2017 год»</a:t>
            </a:r>
          </a:p>
        </p:txBody>
      </p:sp>
      <p:pic>
        <p:nvPicPr>
          <p:cNvPr id="34819" name="Picture 2" descr="S:\ОГХ\Мамаева С.А\дворы\фото\IMG_26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b="4373"/>
          <a:stretch/>
        </p:blipFill>
        <p:spPr bwMode="auto">
          <a:xfrm>
            <a:off x="5868144" y="3452103"/>
            <a:ext cx="27781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Прямоугольник 7"/>
          <p:cNvSpPr>
            <a:spLocks noChangeArrowheads="1"/>
          </p:cNvSpPr>
          <p:nvPr/>
        </p:nvSpPr>
        <p:spPr bwMode="auto">
          <a:xfrm>
            <a:off x="0" y="1357313"/>
            <a:ext cx="9429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350" indent="-6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Объемы финансирования муниципальной программы 10 119,0 тыс. рублей</a:t>
            </a:r>
          </a:p>
        </p:txBody>
      </p:sp>
      <p:sp>
        <p:nvSpPr>
          <p:cNvPr id="34821" name="Прямоугольник 8"/>
          <p:cNvSpPr>
            <a:spLocks noChangeArrowheads="1"/>
          </p:cNvSpPr>
          <p:nvPr/>
        </p:nvSpPr>
        <p:spPr bwMode="auto">
          <a:xfrm>
            <a:off x="1" y="1785938"/>
            <a:ext cx="9144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Совместно с управляющими компаниями благоустроено 2 дворовые территории.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многоквартирных домов на дворовых территориях и проездах заменено асфальтовое покрытие, бордюры, установлены урны, скамейки, ограждения,  освещение, детские спортивные комплексы, качели, песочницы, карусели, горки, брусья,  турники,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рукоход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гандбольные ворота с баскетбольным щитом, оборудованы хозяйственные площадки, автомобильные парковки</a:t>
            </a:r>
          </a:p>
        </p:txBody>
      </p:sp>
      <p:pic>
        <p:nvPicPr>
          <p:cNvPr id="34822" name="Picture 3" descr="S:\ОГХ\Мамаева С.А\дворы\фото\IMG_4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0" y="3467038"/>
            <a:ext cx="2616583" cy="18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S:\ОГХ\Мамаева С.А\дворы\фото\IMG_41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75118"/>
            <a:ext cx="25003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S:\ОГХ\Мамаева С.А\дворы\фото\IMG_22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362868"/>
            <a:ext cx="250031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S:\ОГХ\Мамаева С.А\дворы\фото\IMG_26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9"/>
          <a:stretch/>
        </p:blipFill>
        <p:spPr bwMode="auto">
          <a:xfrm>
            <a:off x="5868144" y="5345404"/>
            <a:ext cx="27860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7" descr="S:\ОГХ\Мамаева С.А\дворы\фото\IMG_26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88" y="5345405"/>
            <a:ext cx="2333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1126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784976" cy="6401753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В 2017 году на исполнение публичных нормативных обязательств направлено </a:t>
            </a:r>
            <a:r>
              <a:rPr lang="ru-RU" sz="2800" b="1" i="1" dirty="0" smtClean="0">
                <a:solidFill>
                  <a:srgbClr val="FF0000"/>
                </a:solidFill>
              </a:rPr>
              <a:t>116,5 </a:t>
            </a:r>
            <a:r>
              <a:rPr lang="ru-RU" sz="2800" b="1" i="1" dirty="0" smtClean="0">
                <a:solidFill>
                  <a:srgbClr val="7030A0"/>
                </a:solidFill>
              </a:rPr>
              <a:t>млн. руб., в том числе: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-выплаты Почетным гражданам – </a:t>
            </a:r>
            <a:r>
              <a:rPr lang="ru-RU" sz="2800" b="1" i="1" dirty="0" smtClean="0">
                <a:solidFill>
                  <a:srgbClr val="FF0000"/>
                </a:solidFill>
              </a:rPr>
              <a:t>0,3 </a:t>
            </a:r>
            <a:r>
              <a:rPr lang="ru-RU" sz="2800" b="1" i="1" dirty="0" smtClean="0">
                <a:solidFill>
                  <a:srgbClr val="7030A0"/>
                </a:solidFill>
              </a:rPr>
              <a:t>млн.руб.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-пожизненное ежемесячное денежное 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вознаграждение ветеранам 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мотоспорта – </a:t>
            </a:r>
            <a:r>
              <a:rPr lang="ru-RU" sz="2800" b="1" i="1" dirty="0" smtClean="0">
                <a:solidFill>
                  <a:srgbClr val="FF0000"/>
                </a:solidFill>
              </a:rPr>
              <a:t>0,3</a:t>
            </a:r>
            <a:r>
              <a:rPr lang="ru-RU" sz="2800" b="1" i="1" dirty="0" smtClean="0">
                <a:solidFill>
                  <a:srgbClr val="7030A0"/>
                </a:solidFill>
              </a:rPr>
              <a:t>млн.руб.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-осуществление государственных полномочий по </a:t>
            </a:r>
            <a:r>
              <a:rPr lang="ru-RU" sz="2800" b="1" i="1" dirty="0">
                <a:solidFill>
                  <a:srgbClr val="7030A0"/>
                </a:solidFill>
              </a:rPr>
              <a:t>предоставлению гражданам </a:t>
            </a:r>
            <a:r>
              <a:rPr lang="ru-RU" sz="2800" b="1" i="1" dirty="0" smtClean="0">
                <a:solidFill>
                  <a:srgbClr val="7030A0"/>
                </a:solidFill>
              </a:rPr>
              <a:t>субсидий, компенсаций </a:t>
            </a:r>
            <a:r>
              <a:rPr lang="ru-RU" sz="2800" b="1" i="1" dirty="0">
                <a:solidFill>
                  <a:srgbClr val="7030A0"/>
                </a:solidFill>
              </a:rPr>
              <a:t>на оплату жилого помещения и коммунальных </a:t>
            </a:r>
            <a:r>
              <a:rPr lang="ru-RU" sz="2800" b="1" i="1" dirty="0" smtClean="0">
                <a:solidFill>
                  <a:srgbClr val="7030A0"/>
                </a:solidFill>
              </a:rPr>
              <a:t>услуг – </a:t>
            </a:r>
            <a:r>
              <a:rPr lang="ru-RU" sz="2800" b="1" i="1" dirty="0" smtClean="0">
                <a:solidFill>
                  <a:srgbClr val="FF0000"/>
                </a:solidFill>
              </a:rPr>
              <a:t>115,9</a:t>
            </a:r>
            <a:r>
              <a:rPr lang="ru-RU" sz="2800" b="1" i="1" dirty="0" smtClean="0">
                <a:solidFill>
                  <a:srgbClr val="7030A0"/>
                </a:solidFill>
              </a:rPr>
              <a:t> млн. </a:t>
            </a:r>
            <a:r>
              <a:rPr lang="ru-RU" sz="2800" b="1" i="1" dirty="0">
                <a:solidFill>
                  <a:srgbClr val="7030A0"/>
                </a:solidFill>
              </a:rPr>
              <a:t>руб</a:t>
            </a:r>
            <a:r>
              <a:rPr lang="ru-RU" sz="2800" b="1" i="1" dirty="0" smtClean="0">
                <a:solidFill>
                  <a:srgbClr val="7030A0"/>
                </a:solidFill>
              </a:rPr>
              <a:t>.</a:t>
            </a:r>
            <a:endParaRPr lang="ru-RU" sz="2800" b="1" i="1" dirty="0">
              <a:solidFill>
                <a:srgbClr val="7030A0"/>
              </a:solidFill>
            </a:endParaRPr>
          </a:p>
          <a:p>
            <a:pPr algn="just"/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74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0744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</a:rPr>
              <a:t>Источники  внутреннего финансирования дефицита бюджета Муниципального образования город Ирбит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за 2017 год , тыс. руб.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840292"/>
              </p:ext>
            </p:extLst>
          </p:nvPr>
        </p:nvGraphicFramePr>
        <p:xfrm>
          <a:off x="827584" y="1628800"/>
          <a:ext cx="7056779" cy="516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20"/>
                <a:gridCol w="3748760"/>
                <a:gridCol w="995080"/>
                <a:gridCol w="1008112"/>
                <a:gridCol w="1008107"/>
              </a:tblGrid>
              <a:tr h="81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2016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2017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</a:tr>
              <a:tr h="2606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</a:tr>
              <a:tr h="51962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7923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9633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16 674,7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20 555,7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17 808,8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6089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084033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6 077,2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8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+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23 651,7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+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26 455,5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</a:t>
                      </a:r>
                      <a:r>
                        <a:rPr lang="ru-RU" sz="1200" b="1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16 909,0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2"/>
            <a:ext cx="8305800" cy="123549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i="1" dirty="0" smtClean="0"/>
              <a:t>Долговые обязательства мо город Ирбит</a:t>
            </a:r>
            <a:endParaRPr lang="ru-RU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  <p:graphicFrame>
        <p:nvGraphicFramePr>
          <p:cNvPr id="14541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330133"/>
              </p:ext>
            </p:extLst>
          </p:nvPr>
        </p:nvGraphicFramePr>
        <p:xfrm>
          <a:off x="900113" y="1341438"/>
          <a:ext cx="8067675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19" name="Лист" r:id="rId4" imgW="8058066" imgH="5295780" progId="Excel.Sheet.8">
                  <p:embed/>
                </p:oleObj>
              </mc:Choice>
              <mc:Fallback>
                <p:oleObj name="Лист" r:id="rId4" imgW="8058066" imgH="529578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41438"/>
                        <a:ext cx="8067675" cy="530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По вопросам, касающимся бюджета Муниципального образования город Ирбит, обращаться в Финансовое управление администрации Муниципального образования город Ирбит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Также задать вопрос можно на официальном сайте Администрации Муниципального образования город Ирбит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сайте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Администрации Муниципального образования город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Ирбит /раздел «Опросы»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http://moirbit.ru/oprosy/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852EA592-1B46-4846-890C-BB179FAB85A9}" type="slidenum">
              <a:rPr lang="ru-RU" sz="1200"/>
              <a:pPr algn="r" eaLnBrk="1" hangingPunct="1"/>
              <a:t>8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053" name="Прямоугольник 9"/>
          <p:cNvSpPr>
            <a:spLocks noChangeArrowheads="1"/>
          </p:cNvSpPr>
          <p:nvPr/>
        </p:nvSpPr>
        <p:spPr bwMode="auto">
          <a:xfrm>
            <a:off x="357188" y="428625"/>
            <a:ext cx="835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/>
              <a:t>Объем инвестиций в экономику города</a:t>
            </a:r>
            <a:r>
              <a:rPr lang="ru-RU" sz="3200" b="1" i="1"/>
              <a:t> </a:t>
            </a:r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7000875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395288" y="1412875"/>
          <a:ext cx="8177212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8" name="Диаграмма" r:id="rId3" imgW="9477425" imgH="5562600" progId="MSGraph.Chart.8">
                  <p:embed followColorScheme="full"/>
                </p:oleObj>
              </mc:Choice>
              <mc:Fallback>
                <p:oleObj name="Диаграмма" r:id="rId3" imgW="9477425" imgH="55626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12875"/>
                        <a:ext cx="8177212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62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285750" y="214313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>
                <a:solidFill>
                  <a:srgbClr val="000000"/>
                </a:solidFill>
              </a:rPr>
              <a:t> на 1000 жителей, кв.м.</a:t>
            </a:r>
            <a:endParaRPr lang="ru-RU" sz="3200" b="1">
              <a:solidFill>
                <a:srgbClr val="FF0000"/>
              </a:solidFill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-296863" y="1357313"/>
          <a:ext cx="10472738" cy="507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2" name="Диаграмма" r:id="rId3" imgW="8848745" imgH="4267080" progId="Excel.Chart.8">
                  <p:embed/>
                </p:oleObj>
              </mc:Choice>
              <mc:Fallback>
                <p:oleObj name="Диаграмма" r:id="rId3" imgW="8848745" imgH="42670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6863" y="1357313"/>
                        <a:ext cx="10472738" cy="507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346169"/>
      </p:ext>
    </p:extLst>
  </p:cSld>
  <p:clrMapOvr>
    <a:masterClrMapping/>
  </p:clrMapOvr>
  <p:transition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6613</TotalTime>
  <Words>5406</Words>
  <Application>Microsoft Office PowerPoint</Application>
  <PresentationFormat>Экран (4:3)</PresentationFormat>
  <Paragraphs>1303</Paragraphs>
  <Slides>78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78</vt:i4>
      </vt:variant>
    </vt:vector>
  </HeadingPairs>
  <TitlesOfParts>
    <vt:vector size="87" baseType="lpstr">
      <vt:lpstr>Исполнительная</vt:lpstr>
      <vt:lpstr>1_Поток</vt:lpstr>
      <vt:lpstr>2_Поток</vt:lpstr>
      <vt:lpstr>3_Поток</vt:lpstr>
      <vt:lpstr>4_Поток</vt:lpstr>
      <vt:lpstr>5_Поток</vt:lpstr>
      <vt:lpstr>Диаграмма</vt:lpstr>
      <vt:lpstr>Лист Microsoft Excel 97-2003</vt:lpstr>
      <vt:lpstr>Лист</vt:lpstr>
      <vt:lpstr>     Отчет  об исполнении бюджета Муниципального образования город Ирбит за 2017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МО город Ирбит</vt:lpstr>
      <vt:lpstr>Муниципальные унитарные предприятия Муниципального образования город Ирбит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Демография</vt:lpstr>
      <vt:lpstr>Жилищное строительство        </vt:lpstr>
      <vt:lpstr>Презентация PowerPoint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Единый налог на вмененный доход</vt:lpstr>
      <vt:lpstr>Доходы от использования имущества</vt:lpstr>
      <vt:lpstr>Доходы   от   реализации   имущества</vt:lpstr>
      <vt:lpstr>Доходы от оказания платных услуг 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Муниципального образования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      Структура расходов                                                                                                                                      ( млн.руб.)</vt:lpstr>
      <vt:lpstr>Расходы в области национальной экономики                                            (в  млн.руб.)</vt:lpstr>
      <vt:lpstr> Расходы   на    ЖКХ                (в  млн.руб.)</vt:lpstr>
      <vt:lpstr> Расходы   на    образование              (в млн.руб.)</vt:lpstr>
      <vt:lpstr>                          Расходы на культуру  (в млн.руб.)</vt:lpstr>
      <vt:lpstr>                     Реализация Муниципальных программ  в 2017 году </vt:lpstr>
      <vt:lpstr>Муниципальная программа «Развитие системы образования в Муниципальном образовании город Ирбит на 2017-2020 годы»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Приобретение учебников в 2017 году </vt:lpstr>
      <vt:lpstr> Достижения школьников в 2017 году </vt:lpstr>
      <vt:lpstr>Презентация PowerPoint</vt:lpstr>
      <vt:lpstr>Участие в соревнованиях</vt:lpstr>
      <vt:lpstr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на 2017-2020 годы»</vt:lpstr>
      <vt:lpstr>Подпрограмма «Благоустройство территории в Муниципальном образовании город  Ирбит на 2017-2020 годы»</vt:lpstr>
      <vt:lpstr>Подпрограмма «Газификация Муниципального образования город Ирбит на 2017-2020 годы »</vt:lpstr>
      <vt:lpstr>Подпрограмма «Развитие и модернизация коммунальной инфраструктуры Муниципального образования город Ирбит на 2017-2020 годы»</vt:lpstr>
      <vt:lpstr> Муниципальная программа «Повышение эффективности управления собственностью Муниципального образования город Ирбит  на 2017-2020 годы»</vt:lpstr>
      <vt:lpstr>Муниципальная программа «Развитие сферы культуры в Муниципальном образовании город Ирбит на 2017-2020 годы»</vt:lpstr>
      <vt:lpstr>Динамика показателей культурно-досуговой сферы  в МО город Ирбит (ДК им. В.К.Костевича, Центр мотокультуры)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музея </vt:lpstr>
      <vt:lpstr>МБУ ДО «Ирбитская детская музыкальная школа»</vt:lpstr>
      <vt:lpstr>Муниципальная программа «Развитие физической культуры, спорта и молодежной политики в Муниципальном образовании город Ирбит  на 2017-2020 годы»</vt:lpstr>
      <vt:lpstr>Подпрограмма «Молодежь Муниципального  образования город Ирбит на 2017-2020  годы»</vt:lpstr>
      <vt:lpstr>Подпрограмма «Патриотическое воспитание граждан Муниципального  образования город Ирбит на 2017-2020  годы»</vt:lpstr>
      <vt:lpstr>Подпрограмма «Развитие физической культуры и спорта в Муниципальном образовании город Ирбит на 2017-2020  годы»</vt:lpstr>
      <vt:lpstr>Подпрограмма «Развитие инфраструктуры объектов спорта Муниципальной собственности в Муниципальном образовании город Ирбит на 2017-2020 годы»</vt:lpstr>
      <vt:lpstr>Презентация PowerPoint</vt:lpstr>
      <vt:lpstr>Обеспечение жильем молодых семей</vt:lpstr>
      <vt:lpstr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vt:lpstr>
      <vt:lpstr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vt:lpstr>
      <vt:lpstr>Муниципальная программа «Развитие транспорта, дорожного хозяйства, связи и информационных технологий Муниципального образования город Ирбит  на 2017-2020 годы»</vt:lpstr>
      <vt:lpstr>Подпрограмма «Строительство, реконструкция и ремонт автомобильных дорог Муниципального образования город Ирбит на 2017-2020 годы»</vt:lpstr>
      <vt:lpstr>Муниципальная программа «Повышение инвестиционной привлекательности Муниципального образования город Ирбит  на 2017-2020 годы»</vt:lpstr>
      <vt:lpstr>Презентация PowerPoint</vt:lpstr>
      <vt:lpstr>Муниципальная программа «Управление муниципальными финансами в Муниципальном образовании город Ирбит на 2017-2020 годы»</vt:lpstr>
      <vt:lpstr>  Муниципальная программа «Обеспечение общественной безопасности на территории Муниципального образования город Ирбит на 2017-2020 годы»</vt:lpstr>
      <vt:lpstr>Муниципальная программа «Социальная политика в Муниципальном образовании город Ирбит на 2017-2020 годы»</vt:lpstr>
      <vt:lpstr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2017-2020 годы»</vt:lpstr>
      <vt:lpstr>Муниципальная программа «Формирование современной городской среды Муниципального образования город Ирбит на 2017 год»</vt:lpstr>
      <vt:lpstr>Презентация PowerPoint</vt:lpstr>
      <vt:lpstr>Источники  внутреннего финансирования дефицита бюджета Муниципального образования город Ирбит  за 2017 год , тыс. руб.</vt:lpstr>
      <vt:lpstr>Долговые обязательства мо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Budjet22</cp:lastModifiedBy>
  <cp:revision>722</cp:revision>
  <cp:lastPrinted>2014-02-14T04:29:02Z</cp:lastPrinted>
  <dcterms:created xsi:type="dcterms:W3CDTF">2014-02-11T03:07:16Z</dcterms:created>
  <dcterms:modified xsi:type="dcterms:W3CDTF">2018-05-07T03:29:21Z</dcterms:modified>
</cp:coreProperties>
</file>