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2" r:id="rId1"/>
    <p:sldMasterId id="2147484270" r:id="rId2"/>
    <p:sldMasterId id="2147484287" r:id="rId3"/>
  </p:sldMasterIdLst>
  <p:notesMasterIdLst>
    <p:notesMasterId r:id="rId77"/>
  </p:notesMasterIdLst>
  <p:handoutMasterIdLst>
    <p:handoutMasterId r:id="rId78"/>
  </p:handoutMasterIdLst>
  <p:sldIdLst>
    <p:sldId id="260" r:id="rId4"/>
    <p:sldId id="599" r:id="rId5"/>
    <p:sldId id="600" r:id="rId6"/>
    <p:sldId id="601" r:id="rId7"/>
    <p:sldId id="580" r:id="rId8"/>
    <p:sldId id="581" r:id="rId9"/>
    <p:sldId id="609" r:id="rId10"/>
    <p:sldId id="610" r:id="rId11"/>
    <p:sldId id="611" r:id="rId12"/>
    <p:sldId id="612" r:id="rId13"/>
    <p:sldId id="613" r:id="rId14"/>
    <p:sldId id="614" r:id="rId15"/>
    <p:sldId id="616" r:id="rId16"/>
    <p:sldId id="617" r:id="rId17"/>
    <p:sldId id="618" r:id="rId18"/>
    <p:sldId id="257" r:id="rId19"/>
    <p:sldId id="393" r:id="rId20"/>
    <p:sldId id="394" r:id="rId21"/>
    <p:sldId id="395" r:id="rId22"/>
    <p:sldId id="396" r:id="rId23"/>
    <p:sldId id="553" r:id="rId24"/>
    <p:sldId id="398" r:id="rId25"/>
    <p:sldId id="399" r:id="rId26"/>
    <p:sldId id="554" r:id="rId27"/>
    <p:sldId id="476" r:id="rId28"/>
    <p:sldId id="400" r:id="rId29"/>
    <p:sldId id="401" r:id="rId30"/>
    <p:sldId id="490" r:id="rId31"/>
    <p:sldId id="357" r:id="rId32"/>
    <p:sldId id="304" r:id="rId33"/>
    <p:sldId id="362" r:id="rId34"/>
    <p:sldId id="359" r:id="rId35"/>
    <p:sldId id="360" r:id="rId36"/>
    <p:sldId id="361" r:id="rId37"/>
    <p:sldId id="491" r:id="rId38"/>
    <p:sldId id="492" r:id="rId39"/>
    <p:sldId id="619" r:id="rId40"/>
    <p:sldId id="620" r:id="rId41"/>
    <p:sldId id="621" r:id="rId42"/>
    <p:sldId id="603" r:id="rId43"/>
    <p:sldId id="622" r:id="rId44"/>
    <p:sldId id="623" r:id="rId45"/>
    <p:sldId id="624" r:id="rId46"/>
    <p:sldId id="625" r:id="rId47"/>
    <p:sldId id="626" r:id="rId48"/>
    <p:sldId id="493" r:id="rId49"/>
    <p:sldId id="497" r:id="rId50"/>
    <p:sldId id="498" r:id="rId51"/>
    <p:sldId id="628" r:id="rId52"/>
    <p:sldId id="629" r:id="rId53"/>
    <p:sldId id="630" r:id="rId54"/>
    <p:sldId id="631" r:id="rId55"/>
    <p:sldId id="499" r:id="rId56"/>
    <p:sldId id="632" r:id="rId57"/>
    <p:sldId id="633" r:id="rId58"/>
    <p:sldId id="634" r:id="rId59"/>
    <p:sldId id="635" r:id="rId60"/>
    <p:sldId id="566" r:id="rId61"/>
    <p:sldId id="500" r:id="rId62"/>
    <p:sldId id="502" r:id="rId63"/>
    <p:sldId id="504" r:id="rId64"/>
    <p:sldId id="508" r:id="rId65"/>
    <p:sldId id="627" r:id="rId66"/>
    <p:sldId id="510" r:id="rId67"/>
    <p:sldId id="511" r:id="rId68"/>
    <p:sldId id="512" r:id="rId69"/>
    <p:sldId id="513" r:id="rId70"/>
    <p:sldId id="608" r:id="rId71"/>
    <p:sldId id="292" r:id="rId72"/>
    <p:sldId id="404" r:id="rId73"/>
    <p:sldId id="555" r:id="rId74"/>
    <p:sldId id="556" r:id="rId75"/>
    <p:sldId id="557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93EDE6-7C8A-4E87-A65A-291F25BC59B4}">
          <p14:sldIdLst>
            <p14:sldId id="260"/>
            <p14:sldId id="599"/>
            <p14:sldId id="600"/>
            <p14:sldId id="601"/>
            <p14:sldId id="580"/>
            <p14:sldId id="581"/>
            <p14:sldId id="609"/>
            <p14:sldId id="610"/>
            <p14:sldId id="611"/>
            <p14:sldId id="612"/>
            <p14:sldId id="613"/>
            <p14:sldId id="614"/>
            <p14:sldId id="616"/>
            <p14:sldId id="617"/>
            <p14:sldId id="618"/>
            <p14:sldId id="257"/>
            <p14:sldId id="393"/>
            <p14:sldId id="394"/>
            <p14:sldId id="395"/>
            <p14:sldId id="396"/>
            <p14:sldId id="553"/>
            <p14:sldId id="398"/>
            <p14:sldId id="399"/>
            <p14:sldId id="554"/>
            <p14:sldId id="476"/>
            <p14:sldId id="400"/>
            <p14:sldId id="401"/>
            <p14:sldId id="490"/>
            <p14:sldId id="357"/>
            <p14:sldId id="304"/>
            <p14:sldId id="362"/>
            <p14:sldId id="359"/>
            <p14:sldId id="360"/>
            <p14:sldId id="361"/>
            <p14:sldId id="491"/>
            <p14:sldId id="492"/>
            <p14:sldId id="619"/>
            <p14:sldId id="620"/>
            <p14:sldId id="621"/>
            <p14:sldId id="603"/>
            <p14:sldId id="622"/>
            <p14:sldId id="623"/>
            <p14:sldId id="624"/>
            <p14:sldId id="625"/>
            <p14:sldId id="626"/>
            <p14:sldId id="493"/>
            <p14:sldId id="497"/>
            <p14:sldId id="498"/>
            <p14:sldId id="628"/>
            <p14:sldId id="629"/>
            <p14:sldId id="630"/>
            <p14:sldId id="631"/>
            <p14:sldId id="499"/>
            <p14:sldId id="632"/>
            <p14:sldId id="633"/>
            <p14:sldId id="634"/>
            <p14:sldId id="635"/>
            <p14:sldId id="566"/>
            <p14:sldId id="500"/>
            <p14:sldId id="502"/>
            <p14:sldId id="504"/>
            <p14:sldId id="508"/>
            <p14:sldId id="627"/>
            <p14:sldId id="510"/>
            <p14:sldId id="511"/>
            <p14:sldId id="512"/>
            <p14:sldId id="513"/>
            <p14:sldId id="608"/>
            <p14:sldId id="292"/>
            <p14:sldId id="404"/>
            <p14:sldId id="555"/>
            <p14:sldId id="556"/>
            <p14:sldId id="5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FF5"/>
    <a:srgbClr val="ACCAE2"/>
    <a:srgbClr val="82B0E2"/>
    <a:srgbClr val="DAF7FA"/>
    <a:srgbClr val="B6F0D6"/>
    <a:srgbClr val="7D1161"/>
    <a:srgbClr val="F2CEED"/>
    <a:srgbClr val="EAB0E2"/>
    <a:srgbClr val="47E16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9008" autoAdjust="0"/>
  </p:normalViewPr>
  <p:slideViewPr>
    <p:cSldViewPr>
      <p:cViewPr varScale="1">
        <p:scale>
          <a:sx n="88" d="100"/>
          <a:sy n="88" d="100"/>
        </p:scale>
        <p:origin x="-1502" y="-67"/>
      </p:cViewPr>
      <p:guideLst>
        <p:guide orient="horz" pos="2160"/>
        <p:guide pos="2880"/>
      </p:guideLst>
    </p:cSldViewPr>
  </p:slideViewPr>
  <p:outlineViewPr>
    <p:cViewPr>
      <p:scale>
        <a:sx n="40" d="100"/>
        <a:sy n="40" d="100"/>
      </p:scale>
      <p:origin x="0" y="194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1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(факт) -29,5 тыс.руб.</c:v>
                </c:pt>
              </c:strCache>
            </c:strRef>
          </c:tx>
          <c:spPr>
            <a:solidFill>
              <a:srgbClr val="D60093"/>
            </a:solidFill>
            <a:scene3d>
              <a:camera prst="orthographicFront"/>
              <a:lightRig rig="threePt" dir="t"/>
            </a:scene3d>
            <a:sp3d>
              <a:bevelT w="133350" h="1270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 (факт)- 31,5 тыс. руб.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 год (факт) -33,6  тыс. руб.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33.6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2018 год (факт) - 39,5 тыс. руб.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39.5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 4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2019 год (факт) - 43,5 тыс.руб.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43.5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 6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30995200"/>
        <c:axId val="132437632"/>
        <c:axId val="0"/>
      </c:bar3DChart>
      <c:catAx>
        <c:axId val="130995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437632"/>
        <c:crosses val="autoZero"/>
        <c:auto val="1"/>
        <c:lblAlgn val="ctr"/>
        <c:lblOffset val="100"/>
        <c:noMultiLvlLbl val="0"/>
      </c:catAx>
      <c:valAx>
        <c:axId val="13243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9520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7368011028991892"/>
          <c:y val="6.3156945825672897E-2"/>
          <c:w val="0.32631988971008108"/>
          <c:h val="0.70630714391611249"/>
        </c:manualLayout>
      </c:layout>
      <c:overlay val="0"/>
      <c:txPr>
        <a:bodyPr/>
        <a:lstStyle/>
        <a:p>
          <a:pPr>
            <a:defRPr sz="1660" b="1" baseline="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57567962534078"/>
          <c:y val="4.7806912557668751E-2"/>
          <c:w val="0.62776465441819773"/>
          <c:h val="0.834755167021913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165448853261318E-2"/>
                  <c:y val="-5.4725115100490605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38,4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6257309941521E-2"/>
                  <c:y val="5.47251151004906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</a:t>
                    </a:r>
                    <a:r>
                      <a:rPr lang="ru-RU" dirty="0" smtClean="0"/>
                      <a:t>,5</a:t>
                    </a:r>
                  </a:p>
                  <a:p>
                    <a:r>
                      <a:rPr lang="ru-RU" dirty="0" smtClean="0"/>
                      <a:t>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38.4</c:v>
                </c:pt>
                <c:pt idx="1">
                  <c:v>52.8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437210680294782E-2"/>
                  <c:y val="-1.368127877512265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378,4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552008941076822E-2"/>
                  <c:y val="1.094502302009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1637426900584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162</a:t>
                    </a:r>
                    <a:r>
                      <a:rPr lang="ru-RU" dirty="0" smtClean="0"/>
                      <a:t>,1</a:t>
                    </a:r>
                  </a:p>
                  <a:p>
                    <a:r>
                      <a:rPr lang="ru-RU" dirty="0" smtClean="0"/>
                      <a:t>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#,##0.0">
                  <c:v>378.4</c:v>
                </c:pt>
                <c:pt idx="1">
                  <c:v>333.9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layout>
                <c:manualLayout>
                  <c:x val="2.923939125472288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589,4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371492436263014E-3"/>
                  <c:y val="1.3681278775122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795321637426896E-2"/>
                  <c:y val="6.01976266105396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281</a:t>
                    </a:r>
                    <a:r>
                      <a:rPr lang="ru-RU" dirty="0" smtClean="0"/>
                      <a:t>,7</a:t>
                    </a:r>
                  </a:p>
                  <a:p>
                    <a:r>
                      <a:rPr lang="ru-RU" dirty="0" smtClean="0"/>
                      <a:t>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">
                  <c:v>589.4</c:v>
                </c:pt>
                <c:pt idx="1">
                  <c:v>540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862571775025948E-3"/>
                  <c:y val="-3.00988133052698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65180222140561E-2"/>
                  <c:y val="-2.15412272947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087719298245612E-2"/>
                  <c:y val="-0.120395253221079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,5</a:t>
                    </a:r>
                  </a:p>
                  <a:p>
                    <a:r>
                      <a:rPr lang="ru-RU" dirty="0" smtClean="0"/>
                      <a:t>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 formatCode="#,##0.0">
                  <c:v>28.3</c:v>
                </c:pt>
                <c:pt idx="1">
                  <c:v>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403200"/>
        <c:axId val="175163072"/>
        <c:axId val="0"/>
      </c:bar3DChart>
      <c:catAx>
        <c:axId val="18840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5163072"/>
        <c:crosses val="autoZero"/>
        <c:auto val="1"/>
        <c:lblAlgn val="ctr"/>
        <c:lblOffset val="100"/>
        <c:noMultiLvlLbl val="0"/>
      </c:catAx>
      <c:valAx>
        <c:axId val="17516307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88403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3106739327152"/>
          <c:y val="4.900892601099803E-2"/>
          <c:w val="0.20787643320900676"/>
          <c:h val="0.8853209358684132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615291162219099E-2"/>
          <c:y val="3.8598365351964897E-2"/>
          <c:w val="0.85619152708805657"/>
          <c:h val="0.897019517300118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8531103723591178"/>
                  <c:y val="7.692527396502846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2017</a:t>
                    </a:r>
                    <a:r>
                      <a:rPr lang="ru-RU" sz="1200" b="1" baseline="0" dirty="0" smtClean="0"/>
                      <a:t> год (факт)</a:t>
                    </a:r>
                    <a:r>
                      <a:rPr lang="ru-RU" sz="1200" b="1" dirty="0" smtClean="0"/>
                      <a:t> </a:t>
                    </a:r>
                  </a:p>
                  <a:p>
                    <a:r>
                      <a:rPr lang="ru-RU" sz="1200" b="1" dirty="0" smtClean="0"/>
                      <a:t>815,7 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7020554753437338"/>
                  <c:y val="5.580486556910588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2019 год (факт)</a:t>
                    </a:r>
                  </a:p>
                  <a:p>
                    <a:r>
                      <a:rPr lang="ru-RU" sz="1200" b="1" baseline="0" dirty="0" smtClean="0"/>
                      <a:t>1026,1  млн</a:t>
                    </a:r>
                    <a:r>
                      <a:rPr lang="ru-RU" sz="1200" b="1" dirty="0" smtClean="0"/>
                      <a:t>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6459024030747791"/>
                  <c:y val="-0.1457127045415542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2015 год (факт)</a:t>
                    </a:r>
                  </a:p>
                  <a:p>
                    <a:r>
                      <a:rPr lang="ru-RU" sz="1200" b="1" baseline="0" dirty="0" smtClean="0"/>
                      <a:t>654,3 </a:t>
                    </a:r>
                    <a:r>
                      <a:rPr lang="ru-RU" sz="1200" b="1" dirty="0" smtClean="0"/>
                      <a:t> 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4546336048933004"/>
                  <c:y val="-8.060702804426404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2016 год (факт)</a:t>
                    </a:r>
                  </a:p>
                  <a:p>
                    <a:r>
                      <a:rPr lang="ru-RU" sz="1200" b="1" dirty="0" smtClean="0"/>
                      <a:t>636,5 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350601521726476E-2"/>
                  <c:y val="-0.136411893613369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2018 год (факт)</a:t>
                    </a:r>
                  </a:p>
                  <a:p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990,8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654.29999999999995</c:v>
                </c:pt>
                <c:pt idx="1">
                  <c:v>636.5</c:v>
                </c:pt>
                <c:pt idx="2">
                  <c:v>815.7</c:v>
                </c:pt>
                <c:pt idx="3">
                  <c:v>990.8</c:v>
                </c:pt>
                <c:pt idx="4">
                  <c:v>1026.0999999999999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88508672"/>
        <c:axId val="175165952"/>
        <c:axId val="31326208"/>
      </c:bar3DChart>
      <c:catAx>
        <c:axId val="18850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165952"/>
        <c:crosses val="autoZero"/>
        <c:auto val="1"/>
        <c:lblAlgn val="ctr"/>
        <c:lblOffset val="100"/>
        <c:noMultiLvlLbl val="0"/>
      </c:catAx>
      <c:valAx>
        <c:axId val="17516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508672"/>
        <c:crosses val="autoZero"/>
        <c:crossBetween val="between"/>
      </c:valAx>
      <c:serAx>
        <c:axId val="31326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751659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8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972520139557628E-2"/>
          <c:y val="3.9928275923435771E-2"/>
          <c:w val="0.86444784436949362"/>
          <c:h val="0.765643394588379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cat>
            <c:strRef>
              <c:f>Лист1!$A$2:$A$6</c:f>
              <c:strCache>
                <c:ptCount val="5"/>
                <c:pt idx="0">
                  <c:v>2015 год (факт)- 17,5 тыс.руб.</c:v>
                </c:pt>
                <c:pt idx="1">
                  <c:v>2016 год (факт)-  17,0 тыс. руб.    </c:v>
                </c:pt>
                <c:pt idx="2">
                  <c:v>2017 год (факт)-  21,9 тыс. руб. </c:v>
                </c:pt>
                <c:pt idx="3">
                  <c:v>2018 год (факт) - 27,6 тыс. руб.</c:v>
                </c:pt>
                <c:pt idx="4">
                  <c:v>2019 год (факт) - 28,1 тыс. руб.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17.5</c:v>
                </c:pt>
                <c:pt idx="1">
                  <c:v>17</c:v>
                </c:pt>
                <c:pt idx="2" formatCode="General">
                  <c:v>21.9</c:v>
                </c:pt>
                <c:pt idx="3">
                  <c:v>27.6</c:v>
                </c:pt>
                <c:pt idx="4" formatCode="General">
                  <c:v>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2"/>
        <c:shape val="box"/>
        <c:axId val="188509184"/>
        <c:axId val="175167104"/>
        <c:axId val="31328128"/>
      </c:bar3DChart>
      <c:catAx>
        <c:axId val="18850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175167104"/>
        <c:crosses val="autoZero"/>
        <c:auto val="0"/>
        <c:lblAlgn val="ctr"/>
        <c:lblOffset val="100"/>
        <c:noMultiLvlLbl val="0"/>
      </c:catAx>
      <c:valAx>
        <c:axId val="1751671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88509184"/>
        <c:crosses val="autoZero"/>
        <c:crossBetween val="between"/>
      </c:valAx>
      <c:serAx>
        <c:axId val="31328128"/>
        <c:scaling>
          <c:orientation val="minMax"/>
        </c:scaling>
        <c:delete val="1"/>
        <c:axPos val="b"/>
        <c:majorTickMark val="out"/>
        <c:minorTickMark val="none"/>
        <c:tickLblPos val="nextTo"/>
        <c:crossAx val="17516710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2147" b="1" i="0" u="none" strike="noStrike" baseline="0">
                <a:solidFill>
                  <a:srgbClr val="000000"/>
                </a:solidFill>
                <a:latin typeface="Constantia" pitchFamily="18" charset="0"/>
                <a:ea typeface="Franklin Gothic Book"/>
                <a:cs typeface="Franklin Gothic Book"/>
              </a:defRPr>
            </a:pPr>
            <a:r>
              <a:rPr lang="ru-RU" sz="2774" b="1" i="1" u="none" strike="noStrike" baseline="0" dirty="0" smtClean="0">
                <a:solidFill>
                  <a:srgbClr val="003366"/>
                </a:solidFill>
                <a:latin typeface="Constantia" pitchFamily="18" charset="0"/>
              </a:rPr>
              <a:t>ДИНАМИКА РАСХОДОВ БЮДЖЕТА</a:t>
            </a:r>
            <a:endParaRPr lang="ru-RU" sz="2800" b="1" i="1" u="none" strike="noStrike" baseline="0" dirty="0">
              <a:solidFill>
                <a:srgbClr val="003366"/>
              </a:solidFill>
              <a:latin typeface="Constantia" pitchFamily="18" charset="0"/>
            </a:endParaRPr>
          </a:p>
          <a:p>
            <a:pPr algn="r">
              <a:defRPr sz="2147" b="1" i="0" u="none" strike="noStrike" baseline="0">
                <a:solidFill>
                  <a:srgbClr val="000000"/>
                </a:solidFill>
                <a:latin typeface="Constantia" pitchFamily="18" charset="0"/>
                <a:ea typeface="Franklin Gothic Book"/>
                <a:cs typeface="Franklin Gothic Book"/>
              </a:defRPr>
            </a:pPr>
            <a:r>
              <a:rPr lang="ru-RU" sz="2775" b="1" i="1" u="none" strike="noStrike" baseline="0" dirty="0" smtClean="0">
                <a:solidFill>
                  <a:srgbClr val="003366"/>
                </a:solidFill>
                <a:latin typeface="Constantia" pitchFamily="18" charset="0"/>
              </a:rPr>
              <a:t>в млн.руб.</a:t>
            </a:r>
            <a:endParaRPr lang="ru-RU" sz="2800" b="1" i="1" u="none" strike="noStrike" baseline="0" dirty="0">
              <a:solidFill>
                <a:srgbClr val="003366"/>
              </a:solidFill>
              <a:latin typeface="Constantia" pitchFamily="18" charset="0"/>
            </a:endParaRPr>
          </a:p>
        </c:rich>
      </c:tx>
      <c:layout>
        <c:manualLayout>
          <c:xMode val="edge"/>
          <c:yMode val="edge"/>
          <c:x val="0.14528272021090574"/>
          <c:y val="1.3092642650117127E-3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0.24160810835833052"/>
          <c:y val="0.15077685166764415"/>
          <c:w val="0.75839189164166954"/>
          <c:h val="0.7131505737088643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2015 год (факт)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8.962082916712957E-3"/>
                  <c:y val="0.1068445560312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235,0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</c:f>
              <c:numCache>
                <c:formatCode>0.0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800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2016 год (факт)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8.0906519645965267E-3"/>
                  <c:y val="0.132103700364042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080,7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0.0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850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2017 год (факт)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0686659815576047E-2"/>
                  <c:y val="0.114631158553442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1 151,0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</c:f>
              <c:numCache>
                <c:formatCode>0.0</c:formatCode>
                <c:ptCount val="1"/>
              </c:numCache>
            </c:numRef>
          </c:cat>
          <c:val>
            <c:numRef>
              <c:f>Лист1!$D$2</c:f>
              <c:numCache>
                <c:formatCode>0.0</c:formatCode>
                <c:ptCount val="1"/>
                <c:pt idx="0">
                  <c:v>1000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2018 год (факт)</c:v>
                </c:pt>
              </c:strCache>
            </c:strRef>
          </c:tx>
          <c:invertIfNegative val="0"/>
          <c:cat>
            <c:numRef>
              <c:f>Лист1!$A$2</c:f>
              <c:numCache>
                <c:formatCode>0.0</c:formatCode>
                <c:ptCount val="1"/>
              </c:numCache>
            </c:numRef>
          </c:cat>
          <c:val>
            <c:numRef>
              <c:f>Лист1!$E$2</c:f>
              <c:numCache>
                <c:formatCode>0.0</c:formatCode>
                <c:ptCount val="1"/>
                <c:pt idx="0">
                  <c:v>1100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2019 год (факт)</c:v>
                </c:pt>
              </c:strCache>
            </c:strRef>
          </c:tx>
          <c:invertIfNegative val="0"/>
          <c:cat>
            <c:numRef>
              <c:f>Лист1!$A$2</c:f>
              <c:numCache>
                <c:formatCode>0.0</c:formatCode>
                <c:ptCount val="1"/>
              </c:numCache>
            </c:numRef>
          </c:cat>
          <c:val>
            <c:numRef>
              <c:f>Лист1!$F$2</c:f>
              <c:numCache>
                <c:formatCode>0.0</c:formatCode>
                <c:ptCount val="1"/>
                <c:pt idx="0">
                  <c:v>1579.7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82"/>
        <c:shape val="cylinder"/>
        <c:axId val="201446912"/>
        <c:axId val="175168256"/>
        <c:axId val="0"/>
      </c:bar3DChart>
      <c:catAx>
        <c:axId val="20144691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75168256"/>
        <c:crossesAt val="100"/>
        <c:auto val="1"/>
        <c:lblAlgn val="ctr"/>
        <c:lblOffset val="100"/>
        <c:noMultiLvlLbl val="0"/>
      </c:catAx>
      <c:valAx>
        <c:axId val="175168256"/>
        <c:scaling>
          <c:orientation val="minMax"/>
          <c:max val="1250"/>
          <c:min val="100"/>
        </c:scaling>
        <c:delete val="1"/>
        <c:axPos val="r"/>
        <c:numFmt formatCode="0.0" sourceLinked="1"/>
        <c:majorTickMark val="out"/>
        <c:minorTickMark val="none"/>
        <c:tickLblPos val="nextTo"/>
        <c:crossAx val="201446912"/>
        <c:crosses val="max"/>
        <c:crossBetween val="between"/>
        <c:majorUnit val="100"/>
        <c:minorUnit val="100"/>
      </c:valAx>
      <c:spPr>
        <a:noFill/>
      </c:spPr>
    </c:plotArea>
    <c:legend>
      <c:legendPos val="l"/>
      <c:layout>
        <c:manualLayout>
          <c:xMode val="edge"/>
          <c:yMode val="edge"/>
          <c:x val="3.2049911120986554E-2"/>
          <c:y val="0.23246431921001026"/>
          <c:w val="0.24959356367810984"/>
          <c:h val="0.3256542231741692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</c:spPr>
  <c:txPr>
    <a:bodyPr/>
    <a:lstStyle/>
    <a:p>
      <a:pPr>
        <a:defRPr sz="1308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23216482572273"/>
          <c:y val="4.7312050797774632E-2"/>
          <c:w val="0.90657409115602849"/>
          <c:h val="0.733353485120355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2016 год (факт)- 30,8 тыс.руб.</c:v>
                </c:pt>
                <c:pt idx="1">
                  <c:v>2017 год (факт)- 34,1 тыс.руб.</c:v>
                </c:pt>
                <c:pt idx="2">
                  <c:v>2018 год (факт) - 38,6 тыс.руб.</c:v>
                </c:pt>
                <c:pt idx="3">
                  <c:v>2019 год (план) - 44,8 тыс.руб.</c:v>
                </c:pt>
                <c:pt idx="4">
                  <c:v>2019 год (факт) - 43,3 тыс.руб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30.8</c:v>
                </c:pt>
                <c:pt idx="1">
                  <c:v>34.1</c:v>
                </c:pt>
                <c:pt idx="2">
                  <c:v>38.6</c:v>
                </c:pt>
                <c:pt idx="3">
                  <c:v>44.8</c:v>
                </c:pt>
                <c:pt idx="4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01949184"/>
        <c:axId val="218751552"/>
        <c:axId val="31328768"/>
      </c:bar3DChart>
      <c:catAx>
        <c:axId val="20194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8751552"/>
        <c:crosses val="autoZero"/>
        <c:auto val="1"/>
        <c:lblAlgn val="ctr"/>
        <c:lblOffset val="100"/>
        <c:noMultiLvlLbl val="0"/>
      </c:catAx>
      <c:valAx>
        <c:axId val="2187515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1949184"/>
        <c:crosses val="autoZero"/>
        <c:crossBetween val="between"/>
      </c:valAx>
      <c:serAx>
        <c:axId val="31328768"/>
        <c:scaling>
          <c:orientation val="minMax"/>
        </c:scaling>
        <c:delete val="1"/>
        <c:axPos val="b"/>
        <c:majorTickMark val="out"/>
        <c:minorTickMark val="none"/>
        <c:tickLblPos val="none"/>
        <c:crossAx val="2187515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05546209151364"/>
          <c:y val="3.919831276057046E-2"/>
          <c:w val="0.77809605778763669"/>
          <c:h val="0.8422076009819304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62.7</c:v>
                </c:pt>
                <c:pt idx="1">
                  <c:v>68.7</c:v>
                </c:pt>
                <c:pt idx="2">
                  <c:v>77.2</c:v>
                </c:pt>
                <c:pt idx="3">
                  <c:v>100.1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13.5</c:v>
                </c:pt>
                <c:pt idx="1">
                  <c:v>21</c:v>
                </c:pt>
                <c:pt idx="2">
                  <c:v>14</c:v>
                </c:pt>
                <c:pt idx="3">
                  <c:v>14.4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56</c:v>
                </c:pt>
                <c:pt idx="1">
                  <c:v>73.7</c:v>
                </c:pt>
                <c:pt idx="2">
                  <c:v>73.8</c:v>
                </c:pt>
                <c:pt idx="3">
                  <c:v>65.2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79</c:v>
                </c:pt>
                <c:pt idx="1">
                  <c:v>96.9</c:v>
                </c:pt>
                <c:pt idx="2">
                  <c:v>141.6</c:v>
                </c:pt>
                <c:pt idx="3">
                  <c:v>161.4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701.8</c:v>
                </c:pt>
                <c:pt idx="1">
                  <c:v>738.4</c:v>
                </c:pt>
                <c:pt idx="2">
                  <c:v>797.2</c:v>
                </c:pt>
                <c:pt idx="3">
                  <c:v>868.2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85.8</c:v>
                </c:pt>
                <c:pt idx="1">
                  <c:v>103.6</c:v>
                </c:pt>
                <c:pt idx="2">
                  <c:v>106.5</c:v>
                </c:pt>
                <c:pt idx="3">
                  <c:v>147.19999999999999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8</c:v>
                </c:pt>
              </c:strCache>
            </c:strRef>
          </c:tx>
          <c:spPr>
            <a:solidFill>
              <a:srgbClr val="CC33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129.5</c:v>
                </c:pt>
                <c:pt idx="1">
                  <c:v>138.6</c:v>
                </c:pt>
                <c:pt idx="2">
                  <c:v>132.5</c:v>
                </c:pt>
                <c:pt idx="3">
                  <c:v>146.69999999999999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Ряд 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22.7</c:v>
                </c:pt>
                <c:pt idx="1">
                  <c:v>29.1</c:v>
                </c:pt>
                <c:pt idx="2">
                  <c:v>72.2</c:v>
                </c:pt>
                <c:pt idx="3">
                  <c:v>76.5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950720"/>
        <c:axId val="218753856"/>
        <c:axId val="0"/>
      </c:bar3DChart>
      <c:catAx>
        <c:axId val="2019507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218753856"/>
        <c:crosses val="autoZero"/>
        <c:auto val="1"/>
        <c:lblAlgn val="ctr"/>
        <c:lblOffset val="100"/>
        <c:noMultiLvlLbl val="0"/>
      </c:catAx>
      <c:valAx>
        <c:axId val="218753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1950720"/>
        <c:crosses val="autoZero"/>
        <c:crossBetween val="between"/>
      </c:valAx>
      <c:spPr>
        <a:solidFill>
          <a:schemeClr val="lt1"/>
        </a:solidFill>
        <a:ln w="40000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2392321261597E-2"/>
          <c:y val="3.3317714845216111E-2"/>
          <c:w val="0.70290031297712785"/>
          <c:h val="0.879196939797622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том числе дорожное хозяйство (дорожный фонд)</c:v>
                </c:pt>
              </c:strCache>
            </c:strRef>
          </c:tx>
          <c:spPr>
            <a:solidFill>
              <a:srgbClr val="CC3399"/>
            </a:solidFill>
          </c:spPr>
          <c:invertIfNegative val="0"/>
          <c:dLbls>
            <c:dLbl>
              <c:idx val="1"/>
              <c:layout>
                <c:manualLayout>
                  <c:x val="9.5129067173355866E-3"/>
                  <c:y val="3.0573135777331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564533586677933E-3"/>
                  <c:y val="-3.057313577733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- 56,0</c:v>
                </c:pt>
                <c:pt idx="1">
                  <c:v>2017 год - 73,7</c:v>
                </c:pt>
                <c:pt idx="2">
                  <c:v>2018 год - 73,8</c:v>
                </c:pt>
                <c:pt idx="3">
                  <c:v>2019 год - 65,2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51.3</c:v>
                </c:pt>
                <c:pt idx="1">
                  <c:v>67.8</c:v>
                </c:pt>
                <c:pt idx="2">
                  <c:v>65.5</c:v>
                </c:pt>
                <c:pt idx="3">
                  <c:v>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2016 год - 56,0</c:v>
                </c:pt>
                <c:pt idx="1">
                  <c:v>2017 год - 73,7</c:v>
                </c:pt>
                <c:pt idx="2">
                  <c:v>2018 год - 73,8</c:v>
                </c:pt>
                <c:pt idx="3">
                  <c:v>2019 год - 65,2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4.7</c:v>
                </c:pt>
                <c:pt idx="1">
                  <c:v>5.9</c:v>
                </c:pt>
                <c:pt idx="2">
                  <c:v>8.3000000000000007</c:v>
                </c:pt>
                <c:pt idx="3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992192"/>
        <c:axId val="218756160"/>
      </c:barChart>
      <c:catAx>
        <c:axId val="201992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18756160"/>
        <c:crosses val="autoZero"/>
        <c:auto val="1"/>
        <c:lblAlgn val="ctr"/>
        <c:lblOffset val="100"/>
        <c:noMultiLvlLbl val="0"/>
      </c:catAx>
      <c:valAx>
        <c:axId val="2187561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992192"/>
        <c:crosses val="autoZero"/>
        <c:crossBetween val="between"/>
      </c:valAx>
      <c:spPr>
        <a:pattFill prst="pct5">
          <a:fgClr>
            <a:srgbClr val="EAB0E2"/>
          </a:fgClr>
          <a:bgClr>
            <a:schemeClr val="bg1"/>
          </a:bgClr>
        </a:pattFill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6718841939372995"/>
          <c:y val="4.8322405862863842E-2"/>
          <c:w val="0.23281153833189558"/>
          <c:h val="0.896493193483304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79486116866973E-2"/>
          <c:y val="2.7382899238606227E-2"/>
          <c:w val="0.67711700511120321"/>
          <c:h val="0.8843980095067962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2939144327879E-3"/>
                  <c:y val="-2.620322888100152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053373699218604E-3"/>
                  <c:y val="8.682880264765902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- 79,0</c:v>
                </c:pt>
                <c:pt idx="1">
                  <c:v>2017 год - 96,9</c:v>
                </c:pt>
                <c:pt idx="2">
                  <c:v>2018 год - 141,6</c:v>
                </c:pt>
                <c:pt idx="3">
                  <c:v>2019 год - 161,4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20.6</c:v>
                </c:pt>
                <c:pt idx="1">
                  <c:v>30.6</c:v>
                </c:pt>
                <c:pt idx="2">
                  <c:v>43.8</c:v>
                </c:pt>
                <c:pt idx="3">
                  <c:v>47.7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683310320017351E-3"/>
                  <c:y val="-5.00867228202714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188301828897314E-3"/>
                  <c:y val="-5.8016397300884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- 79,0</c:v>
                </c:pt>
                <c:pt idx="1">
                  <c:v>2017 год - 96,9</c:v>
                </c:pt>
                <c:pt idx="2">
                  <c:v>2018 год - 141,6</c:v>
                </c:pt>
                <c:pt idx="3">
                  <c:v>2019 год - 161,4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32.700000000000003</c:v>
                </c:pt>
                <c:pt idx="1">
                  <c:v>28.1</c:v>
                </c:pt>
                <c:pt idx="2">
                  <c:v>50.2</c:v>
                </c:pt>
                <c:pt idx="3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698980536554139E-3"/>
                  <c:y val="-3.248908016068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- 79,0</c:v>
                </c:pt>
                <c:pt idx="1">
                  <c:v>2017 год - 96,9</c:v>
                </c:pt>
                <c:pt idx="2">
                  <c:v>2018 год - 141,6</c:v>
                </c:pt>
                <c:pt idx="3">
                  <c:v>2019 год - 161,4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24.4</c:v>
                </c:pt>
                <c:pt idx="1">
                  <c:v>32.6</c:v>
                </c:pt>
                <c:pt idx="2">
                  <c:v>44.8</c:v>
                </c:pt>
                <c:pt idx="3">
                  <c:v>84.1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27726548901975E-4"/>
                  <c:y val="-1.138086265268771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617534559652103E-3"/>
                  <c:y val="3.0652661400195299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87205125356446E-3"/>
                  <c:y val="-1.3924256953905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94646891086178E-3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- 79,0</c:v>
                </c:pt>
                <c:pt idx="1">
                  <c:v>2017 год - 96,9</c:v>
                </c:pt>
                <c:pt idx="2">
                  <c:v>2018 год - 141,6</c:v>
                </c:pt>
                <c:pt idx="3">
                  <c:v>2019 год - 161,4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1.3</c:v>
                </c:pt>
                <c:pt idx="1">
                  <c:v>5.6</c:v>
                </c:pt>
                <c:pt idx="2">
                  <c:v>2.8</c:v>
                </c:pt>
                <c:pt idx="3">
                  <c:v>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556160"/>
        <c:axId val="218758464"/>
        <c:axId val="0"/>
      </c:bar3DChart>
      <c:catAx>
        <c:axId val="222556160"/>
        <c:scaling>
          <c:orientation val="minMax"/>
        </c:scaling>
        <c:delete val="0"/>
        <c:axPos val="b"/>
        <c:majorTickMark val="out"/>
        <c:minorTickMark val="none"/>
        <c:tickLblPos val="nextTo"/>
        <c:crossAx val="218758464"/>
        <c:crosses val="autoZero"/>
        <c:auto val="1"/>
        <c:lblAlgn val="ctr"/>
        <c:lblOffset val="100"/>
        <c:noMultiLvlLbl val="0"/>
      </c:catAx>
      <c:valAx>
        <c:axId val="218758464"/>
        <c:scaling>
          <c:orientation val="minMax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22556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01502162842117"/>
          <c:y val="8.9793385530262726E-2"/>
          <c:w val="0.23398497837157878"/>
          <c:h val="0.87033969909776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206301151723887E-2"/>
          <c:y val="2.7382966933213383E-2"/>
          <c:w val="0.69328419527459917"/>
          <c:h val="0.8843980095067962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242743861793134E-2"/>
                  <c:y val="-5.705556035611955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194,</a:t>
                    </a:r>
                    <a:r>
                      <a:rPr lang="ru-RU" sz="1600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52635888262649E-2"/>
                  <c:y val="-3.136945689162109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241,</a:t>
                    </a:r>
                    <a:r>
                      <a:rPr lang="ru-RU" sz="1600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75670210312766E-2"/>
                  <c:y val="-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97806592918247E-2"/>
                  <c:y val="-2.395138537419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- 701,7</c:v>
                </c:pt>
                <c:pt idx="1">
                  <c:v>2017 год - 738,4</c:v>
                </c:pt>
                <c:pt idx="2">
                  <c:v>2018 год - 797,2</c:v>
                </c:pt>
                <c:pt idx="3">
                  <c:v>2019 год - 868,2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288.89999999999998</c:v>
                </c:pt>
                <c:pt idx="1">
                  <c:v>302.39999999999998</c:v>
                </c:pt>
                <c:pt idx="2">
                  <c:v>339.8</c:v>
                </c:pt>
                <c:pt idx="3">
                  <c:v>372.6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2717307787463364E-2"/>
                  <c:y val="2.8306182714952111E-2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ru-RU" sz="1600" b="0" dirty="0" smtClean="0"/>
                      <a:t>306,7</a:t>
                    </a:r>
                    <a:endParaRPr lang="en-US" sz="1400" b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89055090984289E-2"/>
                  <c:y val="3.0333563760405184E-2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en-US" sz="1600" b="0" dirty="0" smtClean="0"/>
                      <a:t>2</a:t>
                    </a:r>
                    <a:r>
                      <a:rPr lang="ru-RU" sz="1600" b="0" dirty="0" smtClean="0"/>
                      <a:t>95</a:t>
                    </a:r>
                    <a:r>
                      <a:rPr lang="en-US" sz="1600" b="0" dirty="0" smtClean="0"/>
                      <a:t>,</a:t>
                    </a:r>
                    <a:r>
                      <a:rPr lang="ru-RU" sz="1600" b="0" dirty="0" smtClean="0"/>
                      <a:t>3</a:t>
                    </a:r>
                    <a:endParaRPr lang="en-US" b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56759146275998E-2"/>
                  <c:y val="-4.3547973407619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61602118905548E-3"/>
                  <c:y val="6.532196011142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- 701,7</c:v>
                </c:pt>
                <c:pt idx="1">
                  <c:v>2017 год - 738,4</c:v>
                </c:pt>
                <c:pt idx="2">
                  <c:v>2018 год - 797,2</c:v>
                </c:pt>
                <c:pt idx="3">
                  <c:v>2019 год - 868,2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351.7</c:v>
                </c:pt>
                <c:pt idx="1">
                  <c:v>308.5</c:v>
                </c:pt>
                <c:pt idx="2">
                  <c:v>316.3</c:v>
                </c:pt>
                <c:pt idx="3">
                  <c:v>351.3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8524479422921264E-2"/>
                  <c:y val="4.3547973407618628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1</a:t>
                    </a:r>
                    <a:r>
                      <a:rPr lang="ru-RU" sz="1600" b="1" dirty="0" smtClean="0"/>
                      <a:t>8</a:t>
                    </a:r>
                    <a:r>
                      <a:rPr lang="en-US" sz="1600" b="1" dirty="0" smtClean="0"/>
                      <a:t>,4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99205247036043E-2"/>
                  <c:y val="2.177227221666728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29</a:t>
                    </a:r>
                    <a:r>
                      <a:rPr lang="en-US" sz="1600" dirty="0" smtClean="0"/>
                      <a:t>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412603081450334E-2"/>
                  <c:y val="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374664252991498E-2"/>
                  <c:y val="6.532196011142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- 701,7</c:v>
                </c:pt>
                <c:pt idx="1">
                  <c:v>2017 год - 738,4</c:v>
                </c:pt>
                <c:pt idx="2">
                  <c:v>2018 год - 797,2</c:v>
                </c:pt>
                <c:pt idx="3">
                  <c:v>2019 год - 868,2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73.5</c:v>
                </c:pt>
                <c:pt idx="2">
                  <c:v>79.3</c:v>
                </c:pt>
                <c:pt idx="3">
                  <c:v>59.7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B1EFF5"/>
            </a:solidFill>
          </c:spPr>
          <c:invertIfNegative val="0"/>
          <c:dLbls>
            <c:dLbl>
              <c:idx val="0"/>
              <c:layout>
                <c:manualLayout>
                  <c:x val="1.1268355803603494E-2"/>
                  <c:y val="-9.2342277469855891E-4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dirty="0" smtClean="0"/>
                      <a:t>19,8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096915157575088E-3"/>
                  <c:y val="4.9294997032850009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dirty="0" smtClean="0"/>
                      <a:t>31,0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78895528881477E-2"/>
                  <c:y val="-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57485279413399E-2"/>
                  <c:y val="-2.2570324164523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- 701,7</c:v>
                </c:pt>
                <c:pt idx="1">
                  <c:v>2017 год - 738,4</c:v>
                </c:pt>
                <c:pt idx="2">
                  <c:v>2018 год - 797,2</c:v>
                </c:pt>
                <c:pt idx="3">
                  <c:v>2019 год - 868,2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36.799999999999997</c:v>
                </c:pt>
                <c:pt idx="1">
                  <c:v>32.799999999999997</c:v>
                </c:pt>
                <c:pt idx="2" formatCode="0.0">
                  <c:v>38</c:v>
                </c:pt>
                <c:pt idx="3">
                  <c:v>57.1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0374664252991524E-2"/>
                  <c:y val="-2.83061827149521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74664252991498E-2"/>
                  <c:y val="-3.048358138533304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</a:t>
                    </a:r>
                    <a:r>
                      <a:rPr lang="ru-RU"/>
                      <a:t>,0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745475526062E-2"/>
                  <c:y val="-1.741918936304745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56759146275998E-2"/>
                  <c:y val="-2.8306182714952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- 701,7</c:v>
                </c:pt>
                <c:pt idx="1">
                  <c:v>2017 год - 738,4</c:v>
                </c:pt>
                <c:pt idx="2">
                  <c:v>2018 год - 797,2</c:v>
                </c:pt>
                <c:pt idx="3">
                  <c:v>2019 год - 868,2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24.3</c:v>
                </c:pt>
                <c:pt idx="1">
                  <c:v>21.2</c:v>
                </c:pt>
                <c:pt idx="2">
                  <c:v>23.7</c:v>
                </c:pt>
                <c:pt idx="3">
                  <c:v>27.5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2557696"/>
        <c:axId val="222725824"/>
        <c:axId val="0"/>
      </c:bar3DChart>
      <c:catAx>
        <c:axId val="22255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222725824"/>
        <c:crosses val="autoZero"/>
        <c:auto val="1"/>
        <c:lblAlgn val="ctr"/>
        <c:lblOffset val="100"/>
        <c:noMultiLvlLbl val="0"/>
      </c:catAx>
      <c:valAx>
        <c:axId val="222725824"/>
        <c:scaling>
          <c:orientation val="minMax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2255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46935961363773"/>
          <c:y val="4.9792821373756825E-2"/>
          <c:w val="0.20953064038636229"/>
          <c:h val="0.90002002520981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13397964889143E-2"/>
          <c:y val="2.3924125028631935E-2"/>
          <c:w val="0.84524473916190002"/>
          <c:h val="0.9081700112881833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8.1391818533572899E-3"/>
                  <c:y val="-0.1376193111602139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52,2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422282581628861E-2"/>
                  <c:y val="-0.1054010116845727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420550973263506E-3"/>
                  <c:y val="-4.790277074838049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91,4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04249336280643E-2"/>
                  <c:y val="-0.1023377375079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- 85,8</c:v>
                </c:pt>
                <c:pt idx="1">
                  <c:v>2017 год - 103,6</c:v>
                </c:pt>
                <c:pt idx="2">
                  <c:v>2018 год - 106,5</c:v>
                </c:pt>
                <c:pt idx="3">
                  <c:v>2019 год - 147,1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73.7</c:v>
                </c:pt>
                <c:pt idx="1">
                  <c:v>91.4</c:v>
                </c:pt>
                <c:pt idx="2">
                  <c:v>90.8</c:v>
                </c:pt>
                <c:pt idx="3">
                  <c:v>129.9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2834028977623176E-2"/>
                  <c:y val="2.1772272216667283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5,8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83090384593284E-2"/>
                  <c:y val="-1.5001762492782009E-4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53047554103184E-2"/>
                  <c:y val="-6.5321960111427947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429745353964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- 85,8</c:v>
                </c:pt>
                <c:pt idx="1">
                  <c:v>2017 год - 103,6</c:v>
                </c:pt>
                <c:pt idx="2">
                  <c:v>2018 год - 106,5</c:v>
                </c:pt>
                <c:pt idx="3">
                  <c:v>2019 год - 147,1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12.1</c:v>
                </c:pt>
                <c:pt idx="1">
                  <c:v>12.2</c:v>
                </c:pt>
                <c:pt idx="2">
                  <c:v>15.7</c:v>
                </c:pt>
                <c:pt idx="3">
                  <c:v>17.2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2558208"/>
        <c:axId val="222728128"/>
        <c:axId val="0"/>
      </c:bar3DChart>
      <c:catAx>
        <c:axId val="22255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22728128"/>
        <c:crosses val="autoZero"/>
        <c:auto val="1"/>
        <c:lblAlgn val="ctr"/>
        <c:lblOffset val="100"/>
        <c:noMultiLvlLbl val="0"/>
      </c:catAx>
      <c:valAx>
        <c:axId val="222728128"/>
        <c:scaling>
          <c:orientation val="minMax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2255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87536266462192"/>
          <c:y val="0.34374164187518258"/>
          <c:w val="0.16412463733537805"/>
          <c:h val="0.4449265582287839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926694652975065E-2"/>
          <c:y val="2.8117349112875806E-2"/>
          <c:w val="0.92507330534702492"/>
          <c:h val="0.92374694546858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9050"/>
            </a:sp3d>
          </c:spPr>
          <c:invertIfNegative val="0"/>
          <c:dLbls>
            <c:dLbl>
              <c:idx val="0"/>
              <c:layout>
                <c:manualLayout>
                  <c:x val="0.69408185796816224"/>
                  <c:y val="0.47224217591610762"/>
                </c:manualLayout>
              </c:layout>
              <c:tx>
                <c:rich>
                  <a:bodyPr/>
                  <a:lstStyle/>
                  <a:p>
                    <a:pPr>
                      <a:defRPr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2019 год (факт)     417,4 млн. руб.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16334196993984795"/>
                  <c:y val="0.564012216859474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2015 год (факт)                  333,6 млн. руб.</a:t>
                    </a:r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801654478867427"/>
                  <c:y val="0.4500138306437228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2016 год (факт) 422,6  млн. руб.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125960706746869"/>
                  <c:y val="0.47551474106399688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2017 год (факт)                  310,7 млн. руб.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5836583633564524"/>
                  <c:y val="0.5686468718454166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2018 год (факт)                   333,8 млн. руб.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Кв.1</c:v>
                </c:pt>
                <c:pt idx="1">
                  <c:v>Кв. 2</c:v>
                </c:pt>
                <c:pt idx="2">
                  <c:v>Кв. 3</c:v>
                </c:pt>
                <c:pt idx="3">
                  <c:v>Кв.4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333.6</c:v>
                </c:pt>
                <c:pt idx="1">
                  <c:v>422.6</c:v>
                </c:pt>
                <c:pt idx="2">
                  <c:v>310.7</c:v>
                </c:pt>
                <c:pt idx="3">
                  <c:v>333.8</c:v>
                </c:pt>
                <c:pt idx="4">
                  <c:v>417.4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Кв.1</c:v>
                </c:pt>
                <c:pt idx="1">
                  <c:v>Кв. 2</c:v>
                </c:pt>
                <c:pt idx="2">
                  <c:v>Кв. 3</c:v>
                </c:pt>
                <c:pt idx="3">
                  <c:v>Кв.4</c:v>
                </c:pt>
                <c:pt idx="4">
                  <c:v>Кв.5</c:v>
                </c:pt>
              </c:strCache>
            </c:strRef>
          </c:cat>
          <c:val>
            <c:numRef>
              <c:f>Лист1!$C$2:$C$6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0995712"/>
        <c:axId val="132439360"/>
        <c:axId val="178055040"/>
      </c:bar3DChart>
      <c:catAx>
        <c:axId val="130995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2439360"/>
        <c:crosses val="autoZero"/>
        <c:auto val="1"/>
        <c:lblAlgn val="ctr"/>
        <c:lblOffset val="100"/>
        <c:noMultiLvlLbl val="0"/>
      </c:catAx>
      <c:valAx>
        <c:axId val="13243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95712"/>
        <c:crosses val="autoZero"/>
        <c:crossBetween val="between"/>
      </c:valAx>
      <c:serAx>
        <c:axId val="178055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243936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 дополнительного образования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2100</c:v>
                </c:pt>
                <c:pt idx="1">
                  <c:v>2147</c:v>
                </c:pt>
                <c:pt idx="2">
                  <c:v>2021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Детские сады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2937</c:v>
                </c:pt>
                <c:pt idx="1">
                  <c:v>2966</c:v>
                </c:pt>
                <c:pt idx="2">
                  <c:v>2908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4580</c:v>
                </c:pt>
                <c:pt idx="1">
                  <c:v>4676</c:v>
                </c:pt>
                <c:pt idx="2">
                  <c:v>4717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618112"/>
        <c:axId val="2498560"/>
        <c:axId val="31326848"/>
      </c:bar3DChart>
      <c:catAx>
        <c:axId val="17461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 i="0" baseline="0">
                <a:latin typeface="Liberation Serif" pitchFamily="18" charset="0"/>
              </a:defRPr>
            </a:pPr>
            <a:endParaRPr lang="ru-RU"/>
          </a:p>
        </c:txPr>
        <c:crossAx val="2498560"/>
        <c:crosses val="autoZero"/>
        <c:auto val="1"/>
        <c:lblAlgn val="ctr"/>
        <c:lblOffset val="100"/>
        <c:noMultiLvlLbl val="0"/>
      </c:catAx>
      <c:valAx>
        <c:axId val="249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Liberation Serif" pitchFamily="18" charset="0"/>
              </a:defRPr>
            </a:pPr>
            <a:endParaRPr lang="ru-RU"/>
          </a:p>
        </c:txPr>
        <c:crossAx val="174618112"/>
        <c:crosses val="autoZero"/>
        <c:crossBetween val="between"/>
      </c:valAx>
      <c:serAx>
        <c:axId val="31326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Liberation Serif" pitchFamily="18" charset="0"/>
              </a:defRPr>
            </a:pPr>
            <a:endParaRPr lang="ru-RU"/>
          </a:p>
        </c:txPr>
        <c:crossAx val="249856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1685125087684501E-2"/>
          <c:y val="2.9904766732462819E-2"/>
          <c:w val="0.82419312269510614"/>
          <c:h val="0.79084967320261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rgbClr val="92D050"/>
            </a:solidFill>
            <a:ln w="133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519297596789783E-3"/>
                  <c:y val="0.1222945392397507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121278337293139E-3"/>
                  <c:y val="0.12126651986710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6601">
                  <a:noFill/>
                </a:ln>
              </c:spPr>
              <c:txPr>
                <a:bodyPr/>
                <a:lstStyle/>
                <a:p>
                  <a:pPr>
                    <a:defRPr sz="1728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601">
                <a:noFill/>
              </a:ln>
            </c:spPr>
            <c:txPr>
              <a:bodyPr/>
              <a:lstStyle/>
              <a:p>
                <a:pPr>
                  <a:defRPr sz="172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количество выданных свидетельств, шт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 г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количество выданных свидетельств, шт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9500544"/>
        <c:axId val="174865152"/>
        <c:axId val="0"/>
      </c:bar3DChart>
      <c:catAx>
        <c:axId val="17950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4865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865152"/>
        <c:scaling>
          <c:orientation val="minMax"/>
          <c:max val="23"/>
          <c:min val="19"/>
        </c:scaling>
        <c:delete val="0"/>
        <c:axPos val="l"/>
        <c:majorGridlines>
          <c:spPr>
            <a:ln w="332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9500544"/>
        <c:crosses val="autoZero"/>
        <c:crossBetween val="between"/>
        <c:majorUnit val="1"/>
        <c:minorUnit val="1"/>
      </c:valAx>
      <c:spPr>
        <a:noFill/>
        <a:ln w="26601">
          <a:noFill/>
        </a:ln>
      </c:spPr>
    </c:plotArea>
    <c:legend>
      <c:legendPos val="r"/>
      <c:layout>
        <c:manualLayout>
          <c:xMode val="edge"/>
          <c:yMode val="edge"/>
          <c:x val="0.17968260330849292"/>
          <c:y val="0.91562899709445233"/>
          <c:w val="0.10297793043030817"/>
          <c:h val="8.4371002905547637E-2"/>
        </c:manualLayout>
      </c:layout>
      <c:overlay val="0"/>
      <c:spPr>
        <a:noFill/>
        <a:ln w="3325">
          <a:solidFill>
            <a:schemeClr val="tx1"/>
          </a:solidFill>
          <a:prstDash val="solid"/>
        </a:ln>
      </c:spPr>
      <c:txPr>
        <a:bodyPr/>
        <a:lstStyle/>
        <a:p>
          <a:pPr>
            <a:defRPr sz="115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4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На 01.01.2016 г. 47,1 млн.руб.</c:v>
                </c:pt>
                <c:pt idx="1">
                  <c:v>На 01.01.2017 г. 46,0 млн. руб.</c:v>
                </c:pt>
                <c:pt idx="2">
                  <c:v>На 01.01.2018 г. 5,0 млн.руб.</c:v>
                </c:pt>
                <c:pt idx="3">
                  <c:v>На 01.01.2019 г. 15,2 млн. руб.</c:v>
                </c:pt>
                <c:pt idx="4">
                  <c:v>На 01.01.2020 г. 8,1 млн. 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40.299999999999997</c:v>
                </c:pt>
                <c:pt idx="1">
                  <c:v>40.1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На 01.01.2016 г. 47,1 млн.руб.</c:v>
                </c:pt>
                <c:pt idx="1">
                  <c:v>На 01.01.2017 г. 46,0 млн. руб.</c:v>
                </c:pt>
                <c:pt idx="2">
                  <c:v>На 01.01.2018 г. 5,0 млн.руб.</c:v>
                </c:pt>
                <c:pt idx="3">
                  <c:v>На 01.01.2019 г. 15,2 млн. руб.</c:v>
                </c:pt>
                <c:pt idx="4">
                  <c:v>На 01.01.2020 г. 8,1 млн. руб.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6.8</c:v>
                </c:pt>
                <c:pt idx="1">
                  <c:v>5.9</c:v>
                </c:pt>
                <c:pt idx="2">
                  <c:v>5</c:v>
                </c:pt>
                <c:pt idx="3">
                  <c:v>15.2</c:v>
                </c:pt>
                <c:pt idx="4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078080"/>
        <c:axId val="178875776"/>
        <c:axId val="0"/>
      </c:bar3DChart>
      <c:catAx>
        <c:axId val="18007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8875776"/>
        <c:crosses val="autoZero"/>
        <c:auto val="1"/>
        <c:lblAlgn val="ctr"/>
        <c:lblOffset val="100"/>
        <c:noMultiLvlLbl val="0"/>
      </c:catAx>
      <c:valAx>
        <c:axId val="17887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078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185968702645118E-2"/>
          <c:y val="3.0759589322526773E-2"/>
          <c:w val="0.92004609083134536"/>
          <c:h val="0.937575801762767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684384848340244E-3"/>
                  <c:y val="-6.528555115005436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2012 год </a:t>
                    </a:r>
                    <a:r>
                      <a:rPr lang="ru-RU" sz="1600" dirty="0" smtClean="0"/>
                      <a:t>(факт) </a:t>
                    </a:r>
                    <a:endParaRPr lang="ru-RU" sz="1600" dirty="0"/>
                  </a:p>
                  <a:p>
                    <a:r>
                      <a:rPr lang="ru-RU" sz="1600" dirty="0" smtClean="0"/>
                      <a:t>32,5 </a:t>
                    </a:r>
                    <a:r>
                      <a:rPr lang="ru-RU" sz="1600" dirty="0"/>
                      <a:t>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998204770626303E-2"/>
                  <c:y val="-9.200116198382328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2013 </a:t>
                    </a:r>
                    <a:r>
                      <a:rPr lang="ru-RU" sz="1600" dirty="0"/>
                      <a:t>год (факт)</a:t>
                    </a:r>
                  </a:p>
                  <a:p>
                    <a:r>
                      <a:rPr lang="ru-RU" sz="1600" dirty="0" smtClean="0"/>
                      <a:t>31,2 </a:t>
                    </a:r>
                    <a:r>
                      <a:rPr lang="ru-RU" sz="1600" dirty="0"/>
                      <a:t>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20137949204504E-3"/>
                  <c:y val="-3.226713425284258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2014 </a:t>
                    </a:r>
                    <a:r>
                      <a:rPr lang="ru-RU" sz="1600" dirty="0"/>
                      <a:t>год </a:t>
                    </a:r>
                    <a:r>
                      <a:rPr lang="ru-RU" sz="1600" dirty="0" smtClean="0"/>
                      <a:t>(факт)</a:t>
                    </a:r>
                  </a:p>
                  <a:p>
                    <a:r>
                      <a:rPr lang="ru-RU" sz="1600" dirty="0" smtClean="0"/>
                      <a:t>33,1 </a:t>
                    </a:r>
                    <a:r>
                      <a:rPr lang="ru-RU" sz="1600" dirty="0"/>
                      <a:t>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113128010469112E-2"/>
                  <c:y val="-4.996166181899637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2015 </a:t>
                    </a:r>
                    <a:r>
                      <a:rPr lang="ru-RU" sz="1600" dirty="0"/>
                      <a:t>год (факт)</a:t>
                    </a:r>
                  </a:p>
                  <a:p>
                    <a:r>
                      <a:rPr lang="ru-RU" sz="1600" dirty="0" smtClean="0"/>
                      <a:t>32,8 </a:t>
                    </a:r>
                    <a:r>
                      <a:rPr lang="ru-RU" sz="1600" dirty="0"/>
                      <a:t>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65699827459452975"/>
                  <c:y val="0.27383653278290715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2019 </a:t>
                    </a:r>
                    <a:r>
                      <a:rPr lang="ru-RU" sz="1600" dirty="0"/>
                      <a:t>год (факт)         </a:t>
                    </a:r>
                    <a:r>
                      <a:rPr lang="ru-RU" sz="1600" dirty="0" smtClean="0"/>
                      <a:t>     22,9 </a:t>
                    </a:r>
                    <a:r>
                      <a:rPr lang="ru-RU" sz="1600" dirty="0"/>
                      <a:t>млн. руб.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530119578100853"/>
                  <c:y val="-9.2416997526590619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2015 </a:t>
                    </a:r>
                    <a:r>
                      <a:rPr lang="ru-RU" sz="1600" dirty="0"/>
                      <a:t>год (факт)                </a:t>
                    </a:r>
                    <a:r>
                      <a:rPr lang="en-US" sz="1600" dirty="0" smtClean="0"/>
                      <a:t>3</a:t>
                    </a:r>
                    <a:r>
                      <a:rPr lang="ru-RU" sz="1600" dirty="0" smtClean="0"/>
                      <a:t>2</a:t>
                    </a:r>
                    <a:r>
                      <a:rPr lang="en-US" sz="1600" dirty="0" smtClean="0"/>
                      <a:t>,</a:t>
                    </a:r>
                    <a:r>
                      <a:rPr lang="ru-RU" sz="1600" dirty="0" smtClean="0"/>
                      <a:t>8 </a:t>
                    </a:r>
                    <a:r>
                      <a:rPr lang="ru-RU" sz="1600" dirty="0"/>
                      <a:t>млн. руб.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32896730731722"/>
                  <c:y val="-0.1323518878019401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2016 год </a:t>
                    </a:r>
                    <a:r>
                      <a:rPr lang="ru-RU" sz="1600" dirty="0"/>
                      <a:t>(факт)              </a:t>
                    </a:r>
                    <a:r>
                      <a:rPr lang="ru-RU" sz="1600" dirty="0" smtClean="0"/>
                      <a:t>29,3 </a:t>
                    </a:r>
                    <a:r>
                      <a:rPr lang="ru-RU" sz="1600" dirty="0"/>
                      <a:t>млн. руб.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548453886663366"/>
                  <c:y val="-0.12860358351995974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2017 </a:t>
                    </a:r>
                    <a:r>
                      <a:rPr lang="ru-RU" sz="1600" dirty="0"/>
                      <a:t>год (факт)           </a:t>
                    </a:r>
                    <a:r>
                      <a:rPr lang="en-US" sz="1600" dirty="0" smtClean="0"/>
                      <a:t>2</a:t>
                    </a:r>
                    <a:r>
                      <a:rPr lang="ru-RU" sz="1600" dirty="0" smtClean="0"/>
                      <a:t>5,3 </a:t>
                    </a:r>
                    <a:r>
                      <a:rPr lang="ru-RU" sz="1600" dirty="0"/>
                      <a:t>млн. руб.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63385095497442"/>
                  <c:y val="1.8757601494570779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2018 </a:t>
                    </a:r>
                    <a:r>
                      <a:rPr lang="ru-RU" sz="1600" dirty="0"/>
                      <a:t>год (факт)           </a:t>
                    </a:r>
                    <a:r>
                      <a:rPr lang="en-US" sz="1600" dirty="0" smtClean="0"/>
                      <a:t>2</a:t>
                    </a:r>
                    <a:r>
                      <a:rPr lang="ru-RU" sz="1600" dirty="0" smtClean="0"/>
                      <a:t>1,0 </a:t>
                    </a:r>
                    <a:r>
                      <a:rPr lang="ru-RU" sz="1600" dirty="0"/>
                      <a:t>млн. руб.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32.799999999999997</c:v>
                </c:pt>
                <c:pt idx="1">
                  <c:v>29.3</c:v>
                </c:pt>
                <c:pt idx="2">
                  <c:v>25.3</c:v>
                </c:pt>
                <c:pt idx="3">
                  <c:v>21</c:v>
                </c:pt>
                <c:pt idx="4">
                  <c:v>22.9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30997760"/>
        <c:axId val="175502976"/>
        <c:axId val="0"/>
      </c:bar3DChart>
      <c:catAx>
        <c:axId val="1309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502976"/>
        <c:crosses val="autoZero"/>
        <c:auto val="1"/>
        <c:lblAlgn val="ctr"/>
        <c:lblOffset val="100"/>
        <c:noMultiLvlLbl val="0"/>
      </c:catAx>
      <c:valAx>
        <c:axId val="17550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9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655692434308E-2"/>
          <c:y val="0"/>
          <c:w val="0.94988803317521442"/>
          <c:h val="0.9081256726035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7E16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7E16C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47E16C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47E16C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47E16C"/>
              </a:solidFill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28526133882762916"/>
                  <c:y val="-0.70360921754962547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2019 </a:t>
                    </a:r>
                    <a:r>
                      <a:rPr lang="ru-RU" sz="1600" dirty="0"/>
                      <a:t>год </a:t>
                    </a:r>
                    <a:r>
                      <a:rPr lang="ru-RU" sz="1600" dirty="0" smtClean="0"/>
                      <a:t>(факт)</a:t>
                    </a:r>
                    <a:endParaRPr lang="ru-RU" sz="1600" dirty="0"/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18,2 </a:t>
                    </a:r>
                    <a:r>
                      <a:rPr lang="ru-RU" sz="1600" dirty="0"/>
                      <a:t>млн. руб.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551058371497417E-3"/>
                  <c:y val="0.1913993387136089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2015 </a:t>
                    </a:r>
                    <a:r>
                      <a:rPr lang="ru-RU" sz="1600" dirty="0"/>
                      <a:t>год (факт)</a:t>
                    </a:r>
                  </a:p>
                  <a:p>
                    <a:pPr>
                      <a:defRPr sz="1600"/>
                    </a:pPr>
                    <a:r>
                      <a:rPr lang="ru-RU" sz="1600" dirty="0"/>
                      <a:t> </a:t>
                    </a:r>
                    <a:r>
                      <a:rPr lang="ru-RU" sz="1600" dirty="0" smtClean="0"/>
                      <a:t>28,9 </a:t>
                    </a:r>
                    <a:r>
                      <a:rPr lang="ru-RU" sz="1600" dirty="0"/>
                      <a:t>млн. руб. 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276318748808515E-2"/>
                  <c:y val="0.1913993387136089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2016 </a:t>
                    </a:r>
                    <a:r>
                      <a:rPr lang="ru-RU" sz="1600" dirty="0"/>
                      <a:t>год </a:t>
                    </a:r>
                    <a:r>
                      <a:rPr lang="ru-RU" sz="1600" dirty="0" smtClean="0"/>
                      <a:t>(факт)</a:t>
                    </a:r>
                    <a:endParaRPr lang="ru-RU" sz="1600" dirty="0"/>
                  </a:p>
                  <a:p>
                    <a:pPr>
                      <a:defRPr sz="1600"/>
                    </a:pPr>
                    <a:r>
                      <a:rPr lang="ru-RU" sz="1600" dirty="0"/>
                      <a:t> </a:t>
                    </a:r>
                    <a:r>
                      <a:rPr lang="ru-RU" sz="1600" dirty="0" smtClean="0"/>
                      <a:t>29,0 </a:t>
                    </a:r>
                    <a:r>
                      <a:rPr lang="ru-RU" sz="1600" dirty="0"/>
                      <a:t>млн. руб.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4774810903514799"/>
                  <c:y val="0.18486088610386578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2017 </a:t>
                    </a:r>
                    <a:r>
                      <a:rPr lang="ru-RU" sz="1600" dirty="0"/>
                      <a:t>год (факт)</a:t>
                    </a:r>
                  </a:p>
                  <a:p>
                    <a:pPr>
                      <a:defRPr sz="1600"/>
                    </a:pPr>
                    <a:r>
                      <a:rPr lang="ru-RU" sz="1600" dirty="0"/>
                      <a:t> </a:t>
                    </a:r>
                    <a:r>
                      <a:rPr lang="ru-RU" sz="1600" dirty="0" smtClean="0"/>
                      <a:t>27,5 </a:t>
                    </a:r>
                    <a:r>
                      <a:rPr lang="ru-RU" sz="1600" dirty="0"/>
                      <a:t>млн. руб.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850184842245658E-2"/>
                  <c:y val="0.17900166979788315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smtClean="0"/>
                      <a:t>2018 год (факт) </a:t>
                    </a:r>
                    <a:r>
                      <a:rPr lang="en-US" sz="1600" smtClean="0"/>
                      <a:t>18,7</a:t>
                    </a:r>
                    <a:r>
                      <a:rPr lang="ru-RU" sz="1600" smtClean="0"/>
                      <a:t> млн. руб.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28.9</c:v>
                </c:pt>
                <c:pt idx="1">
                  <c:v>29</c:v>
                </c:pt>
                <c:pt idx="2">
                  <c:v>27.5</c:v>
                </c:pt>
                <c:pt idx="3">
                  <c:v>18.7</c:v>
                </c:pt>
                <c:pt idx="4">
                  <c:v>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016256"/>
        <c:axId val="134236416"/>
      </c:barChart>
      <c:catAx>
        <c:axId val="178016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236416"/>
        <c:crosses val="autoZero"/>
        <c:auto val="1"/>
        <c:lblAlgn val="ctr"/>
        <c:lblOffset val="100"/>
        <c:noMultiLvlLbl val="0"/>
      </c:catAx>
      <c:valAx>
        <c:axId val="134236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8016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2779762260633E-2"/>
          <c:y val="4.208508341527558E-2"/>
          <c:w val="0.93416591824251849"/>
          <c:h val="0.82743687683126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60093"/>
            </a:solidFill>
            <a:ln w="19050">
              <a:noFill/>
            </a:ln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Лист1!$A$2:$A$6</c:f>
              <c:strCache>
                <c:ptCount val="5"/>
                <c:pt idx="0">
                  <c:v>2015 год (факт) - 15,4 млн.руб. </c:v>
                </c:pt>
                <c:pt idx="1">
                  <c:v>2016 год (факт) - 7,9 млн.руб.</c:v>
                </c:pt>
                <c:pt idx="2">
                  <c:v>2017 год (факт) - 11,5 млн.руб.</c:v>
                </c:pt>
                <c:pt idx="3">
                  <c:v>2018 год (факт) - 12,4 млн.руб.</c:v>
                </c:pt>
                <c:pt idx="4">
                  <c:v>2019 год (факт) - 9,9 млн.руб.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15.4</c:v>
                </c:pt>
                <c:pt idx="1">
                  <c:v>7.9</c:v>
                </c:pt>
                <c:pt idx="2">
                  <c:v>11.5</c:v>
                </c:pt>
                <c:pt idx="3">
                  <c:v>12.4</c:v>
                </c:pt>
                <c:pt idx="4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803712"/>
        <c:axId val="134234688"/>
      </c:barChart>
      <c:catAx>
        <c:axId val="186803712"/>
        <c:scaling>
          <c:orientation val="minMax"/>
        </c:scaling>
        <c:delete val="0"/>
        <c:axPos val="b"/>
        <c:majorTickMark val="out"/>
        <c:minorTickMark val="out"/>
        <c:tickLblPos val="nextTo"/>
        <c:crossAx val="134234688"/>
        <c:crosses val="autoZero"/>
        <c:auto val="1"/>
        <c:lblAlgn val="ctr"/>
        <c:lblOffset val="100"/>
        <c:noMultiLvlLbl val="0"/>
      </c:catAx>
      <c:valAx>
        <c:axId val="134234688"/>
        <c:scaling>
          <c:orientation val="minMax"/>
        </c:scaling>
        <c:delete val="0"/>
        <c:axPos val="l"/>
        <c:majorGridlines>
          <c:spPr>
            <a:ln>
              <a:noFil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6803712"/>
        <c:crosses val="autoZero"/>
        <c:crossBetween val="between"/>
      </c:valAx>
      <c:spPr>
        <a:noFill/>
        <a:ln w="6350">
          <a:noFill/>
        </a:ln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07336920635656E-2"/>
          <c:w val="0.91949404611608809"/>
          <c:h val="0.87867647829486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8976273424254706"/>
                  <c:y val="-0.1562117353425579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 smtClean="0"/>
                      <a:t>2017 год (факт)</a:t>
                    </a:r>
                  </a:p>
                  <a:p>
                    <a:r>
                      <a:rPr lang="ru-RU" sz="1200" b="1" baseline="0" dirty="0" smtClean="0"/>
                      <a:t>0,6 млн. руб.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6335028731751959"/>
                  <c:y val="9.3765770417923409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 smtClean="0"/>
                      <a:t>2019 год (факт)</a:t>
                    </a:r>
                  </a:p>
                  <a:p>
                    <a:r>
                      <a:rPr lang="ru-RU" sz="1200" b="1" baseline="0" dirty="0" smtClean="0"/>
                      <a:t>0,6  млн. руб.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083548633928972"/>
                  <c:y val="-0.3557518748459633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 smtClean="0"/>
                      <a:t>2015 год (факт)</a:t>
                    </a:r>
                  </a:p>
                  <a:p>
                    <a:r>
                      <a:rPr lang="ru-RU" sz="1200" b="1" baseline="0" dirty="0" smtClean="0"/>
                      <a:t>0,8 млн. руб.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8037052707386234"/>
                  <c:y val="-0.64467003884657359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 smtClean="0"/>
                      <a:t>2016 год (факт)</a:t>
                    </a:r>
                  </a:p>
                  <a:p>
                    <a:r>
                      <a:rPr lang="ru-RU" sz="1200" b="1" baseline="0" dirty="0" smtClean="0"/>
                      <a:t>1,4  млн. руб.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871659840062414"/>
                  <c:y val="-0.3229390386548836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2018 год (факт) </a:t>
                    </a:r>
                  </a:p>
                  <a:p>
                    <a:pPr>
                      <a:defRPr sz="1200" b="1"/>
                    </a:pPr>
                    <a:r>
                      <a:rPr lang="en-US" sz="1200" b="1" dirty="0" smtClean="0"/>
                      <a:t>0,7</a:t>
                    </a:r>
                    <a:r>
                      <a:rPr lang="ru-RU" sz="1200" b="1" dirty="0" smtClean="0"/>
                      <a:t> млн. руб.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0.8</c:v>
                </c:pt>
                <c:pt idx="1">
                  <c:v>1.4</c:v>
                </c:pt>
                <c:pt idx="2">
                  <c:v>0.6</c:v>
                </c:pt>
                <c:pt idx="3">
                  <c:v>0.7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0996224"/>
        <c:axId val="134241600"/>
        <c:axId val="0"/>
      </c:bar3DChart>
      <c:catAx>
        <c:axId val="1309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241600"/>
        <c:crosses val="autoZero"/>
        <c:auto val="1"/>
        <c:lblAlgn val="ctr"/>
        <c:lblOffset val="100"/>
        <c:noMultiLvlLbl val="0"/>
      </c:catAx>
      <c:valAx>
        <c:axId val="13424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9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40"/>
      <c:rotY val="2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209718983881874E-2"/>
          <c:y val="3.5643419533442758E-2"/>
          <c:w val="0.92720703846414687"/>
          <c:h val="0.858069915246616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explosion val="1"/>
          </c:dPt>
          <c:dLbls>
            <c:dLbl>
              <c:idx val="0"/>
              <c:layout>
                <c:manualLayout>
                  <c:x val="0.32867301159933371"/>
                  <c:y val="-0.1790530218864570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2017 год (факт)</a:t>
                    </a:r>
                  </a:p>
                  <a:p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8,9 млн. руб.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9681407387817861"/>
                  <c:y val="-0.2732425155374892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2019 год (факт)</a:t>
                    </a:r>
                  </a:p>
                  <a:p>
                    <a:r>
                      <a: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11,1 млн. руб.</a:t>
                    </a:r>
                    <a:endParaRPr lang="en-US" sz="1600" baseline="0" dirty="0">
                      <a:latin typeface="Times New Roman" pitchFamily="18" charset="0"/>
                    </a:endParaRP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4668890940014285"/>
                  <c:y val="0.1638102302358561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2015 год (факт)</a:t>
                    </a:r>
                  </a:p>
                  <a:p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6,1  млн. руб.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272058369036433"/>
                  <c:y val="0.2025373406222837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2016 год (факт)</a:t>
                    </a:r>
                  </a:p>
                  <a:p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6,9 млн. руб.</a:t>
                    </a:r>
                    <a:endParaRPr lang="en-US" sz="1400" b="1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9808418109781267"/>
                  <c:y val="2.853032669572661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2018 год (факт)</a:t>
                    </a:r>
                  </a:p>
                  <a:p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10,1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млн. руб.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6.1</c:v>
                </c:pt>
                <c:pt idx="1">
                  <c:v>6.9</c:v>
                </c:pt>
                <c:pt idx="2" formatCode="0.0">
                  <c:v>8.9</c:v>
                </c:pt>
                <c:pt idx="3">
                  <c:v>10.1</c:v>
                </c:pt>
                <c:pt idx="4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31366656"/>
        <c:axId val="175500672"/>
        <c:axId val="0"/>
      </c:bar3DChart>
      <c:valAx>
        <c:axId val="1755006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1366656"/>
        <c:crosses val="autoZero"/>
        <c:crossBetween val="between"/>
      </c:valAx>
      <c:catAx>
        <c:axId val="3136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5006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2019 </a:t>
            </a:r>
            <a:r>
              <a:rPr lang="ru-RU" sz="1800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16501352569885E-2"/>
          <c:y val="0.1026438697736731"/>
          <c:w val="0.81997287760130078"/>
          <c:h val="0.897356130226326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2117280465329342"/>
                  <c:y val="9.96903325468601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560,5 млн.</a:t>
                    </a:r>
                  </a:p>
                  <a:p>
                    <a:r>
                      <a:rPr lang="ru-RU" dirty="0" smtClean="0"/>
                      <a:t>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087547539656331"/>
                  <c:y val="-0.150652613486698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1026,1 млн.</a:t>
                    </a:r>
                  </a:p>
                  <a:p>
                    <a:r>
                      <a:rPr lang="ru-RU" dirty="0" smtClean="0"/>
                      <a:t>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560.5</c:v>
                </c:pt>
                <c:pt idx="1">
                  <c:v>1026.0999999999999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9400097754225291E-2"/>
          <c:y val="0.7661654409734322"/>
          <c:w val="0.8211995571377404"/>
          <c:h val="0.22152972070600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Доходы всего - 1446,5 млн. руб.</a:t>
            </a:r>
          </a:p>
        </c:rich>
      </c:tx>
      <c:layout>
        <c:manualLayout>
          <c:xMode val="edge"/>
          <c:yMode val="edge"/>
          <c:x val="0.1453476209499181"/>
          <c:y val="0.1028820871754990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всего - 1446,5 млн. руб.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455.7</c:v>
                </c:pt>
                <c:pt idx="1">
                  <c:v>990.8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0.12564</cdr:x>
      <cdr:y>0.08824</cdr:y>
    </cdr:from>
    <cdr:to>
      <cdr:x>0.38533</cdr:x>
      <cdr:y>0.27498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392" y="432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0.02193</cdr:x>
      <cdr:y>0.10294</cdr:y>
    </cdr:from>
    <cdr:to>
      <cdr:x>0.94221</cdr:x>
      <cdr:y>0.23529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342" y="504050"/>
          <a:ext cx="3455431" cy="648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Доходы всего – 1 586,6</a:t>
          </a:r>
        </a:p>
        <a:p xmlns:a="http://schemas.openxmlformats.org/drawingml/2006/main">
          <a:pPr algn="ctr"/>
          <a:r>
            <a:rPr lang="ru-RU" sz="1800" b="1" dirty="0" smtClean="0"/>
            <a:t> млн. руб</a:t>
          </a:r>
          <a:r>
            <a:rPr lang="ru-RU" sz="1600" b="1" dirty="0" smtClean="0"/>
            <a:t>.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0.60417</cdr:x>
      <cdr:y>0.37867</cdr:y>
    </cdr:from>
    <cdr:to>
      <cdr:x>0.85417</cdr:x>
      <cdr:y>0.61643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8232" y="1499697"/>
          <a:ext cx="864096" cy="941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455,7 млн. руб.</a:t>
          </a:r>
        </a:p>
        <a:p xmlns:a="http://schemas.openxmlformats.org/drawingml/2006/main">
          <a:pPr algn="ctr"/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0.20833</cdr:x>
      <cdr:y>0.4</cdr:y>
    </cdr:from>
    <cdr:to>
      <cdr:x>0.46677</cdr:x>
      <cdr:y>0.66563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" y="1584176"/>
          <a:ext cx="893247" cy="1052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990,8</a:t>
          </a:r>
          <a:endParaRPr lang="ru-RU" sz="1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  <a:p xmlns:a="http://schemas.openxmlformats.org/drawingml/2006/main">
          <a:pPr algn="ct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0.34043</cdr:x>
      <cdr:y>0</cdr:y>
    </cdr:from>
    <cdr:to>
      <cdr:x>0.78723</cdr:x>
      <cdr:y>0.10417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0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2018 год</a:t>
          </a:r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0.19444</cdr:x>
      <cdr:y>0.73067</cdr:y>
    </cdr:from>
    <cdr:to>
      <cdr:x>0.31202</cdr:x>
      <cdr:y>0.9091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37444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0.54032</cdr:x>
      <cdr:y>0.32834</cdr:y>
    </cdr:from>
    <cdr:to>
      <cdr:x>0.611</cdr:x>
      <cdr:y>0.46328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4536" y="2110206"/>
          <a:ext cx="631078" cy="867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0.76667</cdr:x>
      <cdr:y>0.36047</cdr:y>
    </cdr:from>
    <cdr:to>
      <cdr:x>0.86667</cdr:x>
      <cdr:y>0.40698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4736" y="2232248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Franklin Gothic Book" panose="020B0503020102020204" pitchFamily="34" charset="0"/>
            </a:rPr>
            <a:t>1579,7</a:t>
          </a:r>
        </a:p>
        <a:p xmlns:a="http://schemas.openxmlformats.org/drawingml/2006/main">
          <a:endParaRPr lang="ru-RU" sz="1600" b="1" dirty="0" smtClean="0">
            <a:latin typeface="Franklin Gothic Book" panose="020B0503020102020204" pitchFamily="34" charset="0"/>
          </a:endParaRPr>
        </a:p>
        <a:p xmlns:a="http://schemas.openxmlformats.org/drawingml/2006/main">
          <a:endParaRPr lang="ru-RU" sz="1600" b="1" dirty="0">
            <a:latin typeface="Franklin Gothic Medium Cond" panose="020B0606030402020204" pitchFamily="34" charset="0"/>
          </a:endParaRPr>
        </a:p>
      </cdr:txBody>
    </cdr:sp>
  </cdr:relSizeAnchor>
  <cdr:relSizeAnchor xmlns:cdr="http://schemas.openxmlformats.org/drawingml/2006/chartDrawing">
    <cdr:from>
      <cdr:x>0.65833</cdr:x>
      <cdr:y>0.4186</cdr:y>
    </cdr:from>
    <cdr:to>
      <cdr:x>0.76667</cdr:x>
      <cdr:y>0.48837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88632" y="2592288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Franklin Gothic Book" panose="020B0503020102020204" pitchFamily="34" charset="0"/>
            </a:rPr>
            <a:t>1 270,0</a:t>
          </a:r>
          <a:endParaRPr lang="ru-RU" sz="1600" b="1" dirty="0">
            <a:latin typeface="Franklin Gothic Book" panose="020B05030201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</cdr:x>
      <cdr:y>0.79268</cdr:y>
    </cdr:from>
    <cdr:to>
      <cdr:x>0.775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4680520"/>
          <a:ext cx="5400600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2016 год – 701,7</a:t>
          </a:r>
        </a:p>
        <a:p xmlns:a="http://schemas.openxmlformats.org/drawingml/2006/main">
          <a:r>
            <a:rPr lang="ru-RU" sz="1800" b="1" dirty="0" smtClean="0"/>
            <a:t>                  2017 год – 738,4</a:t>
          </a:r>
        </a:p>
        <a:p xmlns:a="http://schemas.openxmlformats.org/drawingml/2006/main">
          <a:r>
            <a:rPr lang="ru-RU" sz="1800" b="1" dirty="0" smtClean="0"/>
            <a:t>                                     2018 год – 797,2</a:t>
          </a:r>
        </a:p>
        <a:p xmlns:a="http://schemas.openxmlformats.org/drawingml/2006/main">
          <a:r>
            <a:rPr lang="ru-RU" sz="1800" b="1" dirty="0" smtClean="0"/>
            <a:t>                                                             2019 год – 868,2</a:t>
          </a:r>
          <a:endParaRPr lang="ru-RU" sz="1800" b="1" dirty="0"/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0.50428</cdr:x>
      <cdr:y>0.54707</cdr:y>
    </cdr:from>
    <cdr:to>
      <cdr:x>0.60033</cdr:x>
      <cdr:y>0.64147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2503805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0.11111</cdr:x>
      <cdr:y>0.14286</cdr:y>
    </cdr:from>
    <cdr:to>
      <cdr:x>0.17593</cdr:x>
      <cdr:y>0.2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72008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6,8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0.22222</cdr:x>
      <cdr:y>0.17143</cdr:y>
    </cdr:from>
    <cdr:to>
      <cdr:x>0.28704</cdr:x>
      <cdr:y>0.21429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864096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5,9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0.53704</cdr:x>
      <cdr:y>0.68571</cdr:y>
    </cdr:from>
    <cdr:to>
      <cdr:x>0.60186</cdr:x>
      <cdr:y>0.72857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76464" y="3456384"/>
          <a:ext cx="504096" cy="216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8,1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0.43519</cdr:x>
      <cdr:y>0.61429</cdr:y>
    </cdr:from>
    <cdr:to>
      <cdr:x>0.49074</cdr:x>
      <cdr:y>0.65715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84376" y="3096344"/>
          <a:ext cx="432005" cy="216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</a:t>
          </a:r>
          <a:r>
            <a:rPr lang="ru-RU" sz="1100" dirty="0" smtClean="0"/>
            <a:t>5,2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0.53704</cdr:x>
      <cdr:y>0.62857</cdr:y>
    </cdr:from>
    <cdr:to>
      <cdr:x>0.59259</cdr:x>
      <cdr:y>0.68571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76487" y="3168345"/>
          <a:ext cx="432005" cy="288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0.11111</cdr:x>
      <cdr:y>0.3</cdr:y>
    </cdr:from>
    <cdr:to>
      <cdr:x>0.16667</cdr:x>
      <cdr:y>0.34286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64096" y="151216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40,3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0.22222</cdr:x>
      <cdr:y>0.22857</cdr:y>
    </cdr:from>
    <cdr:to>
      <cdr:x>0.27778</cdr:x>
      <cdr:y>0.28571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28192" y="115212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40,1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0.33333</cdr:x>
      <cdr:y>0.71429</cdr:y>
    </cdr:from>
    <cdr:to>
      <cdr:x>0.38889</cdr:x>
      <cdr:y>0.77143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92288" y="3600400"/>
          <a:ext cx="432083" cy="288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5,0</a:t>
          </a:r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E062-0631-442F-AA58-1E79A02E41B8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EE8E2-F806-45C7-ACFF-E4A46501AB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760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342E1-0FCD-41F1-9DEC-123217A05C58}" type="datetimeFigureOut">
              <a:rPr lang="ru-RU" smtClean="0"/>
              <a:pPr/>
              <a:t>15.04.2020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CF63-4C5A-456D-9A67-6CC91593C7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01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D526BF-99E9-438A-8C33-C567E6BA8F5A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06B52-0ACF-46CA-8E45-EBEC902D8937}" type="slidenum">
              <a:rPr lang="ru-RU" altLang="ru-RU" smtClean="0"/>
              <a:pPr/>
              <a:t>45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CF63-4C5A-456D-9A67-6CC91593C7EC}" type="slidenum">
              <a:rPr lang="ru-RU" smtClean="0"/>
              <a:pPr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72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7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7EAC85-32E4-4DE8-9D39-BC9EE2FD37B7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42AEF-09D3-4237-A069-7AAC5B1D413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37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18431-4249-448C-B5A6-E8146AC7EFC3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46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37D6CA-14E3-4A3E-A8F7-C5820555169B}" type="slidenum">
              <a:rPr lang="ru-RU" altLang="ru-RU" smtClean="0"/>
              <a:pPr/>
              <a:t>28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CF63-4C5A-456D-9A67-6CC91593C7EC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52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CF63-4C5A-456D-9A67-6CC91593C7EC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45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77494" indent="-183652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734606" indent="-146921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028449" indent="-146921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322291" indent="-146921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616133" indent="-14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1909976" indent="-14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203818" indent="-14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497661" indent="-14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40D74B2-4098-4011-BC75-91231A176943}" type="slidenum">
              <a:rPr lang="ru-RU" altLang="ru-RU" smtClean="0"/>
              <a:pPr eaLnBrk="1" hangingPunct="1"/>
              <a:t>41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77494" indent="-183652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734606" indent="-146921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028449" indent="-146921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322291" indent="-146921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616133" indent="-14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1909976" indent="-14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203818" indent="-14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497661" indent="-14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3BEAB35-F343-458A-8D6F-ECF0100D9D30}" type="slidenum">
              <a:rPr lang="ru-RU" altLang="ru-RU" smtClean="0"/>
              <a:pPr eaLnBrk="1" hangingPunct="1"/>
              <a:t>44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0074-D984-4E40-BA92-3B76C4C9EBD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64107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7847-CF3A-4073-9021-37308E71B8B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76503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37C6-F358-49BF-B040-FD2E362E1C2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6843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60EF-1FBF-4180-95C0-643BA039196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2351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1F35-BDB2-408F-AFD0-00B1F4A5FCE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15724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E84C-28A4-41A0-AAB3-B7F95B5CAF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01724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FF77-3A8A-4542-93A7-8E29675D4C0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33634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7F65-B0CD-4E5B-9927-040117FE46F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04282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0074-D984-4E40-BA92-3B76C4C9EBD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9984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0071-2A71-42D2-BB2B-872557749FF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88221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044A-91E4-43E5-B9F5-60A8D2B5AC6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6405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0071-2A71-42D2-BB2B-872557749FF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8131"/>
      </p:ext>
    </p:extLst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8F3B-4EA5-4879-9F83-F3211D541C1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32909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39A6-6C99-4619-8BFC-FF8B45E4E19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07281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5F48-3024-4FCA-AD0E-7683EDB582D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26326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0C73-EFE9-4347-AEBF-5B19CAA5FA0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50755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BD9A-6352-4C34-806C-DF80D1B92DF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54744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C03D1-51BC-44BF-9EED-57C9F993069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27757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7847-CF3A-4073-9021-37308E71B8B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98035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37C6-F358-49BF-B040-FD2E362E1C2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89420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60EF-1FBF-4180-95C0-643BA039196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39085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1F35-BDB2-408F-AFD0-00B1F4A5FCE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47761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044A-91E4-43E5-B9F5-60A8D2B5AC6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6803"/>
      </p:ext>
    </p:extLst>
  </p:cSld>
  <p:clrMapOvr>
    <a:masterClrMapping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E84C-28A4-41A0-AAB3-B7F95B5CAF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12505"/>
      </p:ext>
    </p:extLst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FF77-3A8A-4542-93A7-8E29675D4C0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49517"/>
      </p:ext>
    </p:extLst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7F65-B0CD-4E5B-9927-040117FE46F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53971"/>
      </p:ext>
    </p:extLst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017B4-0C13-4736-BD51-7709B335F42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EED9E-A52F-458E-B19A-8D5C64568BD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7B0AB-4957-4FD2-B82C-9C2353FBA1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191C4-4E2A-43BC-9393-02CA154EF90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F49AE-05B4-4EC6-92A9-816CEA3E15E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4C675-85D4-491D-8B24-9974C6D2486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524D6-7005-4928-A849-2F2CDDECCE2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8F3B-4EA5-4879-9F83-F3211D541C1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10849"/>
      </p:ext>
    </p:extLst>
  </p:cSld>
  <p:clrMapOvr>
    <a:masterClrMapping/>
  </p:clrMapOvr>
  <p:transition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CC61-9F7F-4F5A-8B08-61BEA59C2DD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6C394-F595-4149-8863-55561A499BA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FD1B1-A25A-4348-9E8A-F5D765D5960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08C6F-BA52-4ECC-B764-D748E89F120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D6D8-AA42-4F7F-B69F-A183E0DA2A9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25157"/>
      </p:ext>
    </p:extLst>
  </p:cSld>
  <p:clrMapOvr>
    <a:masterClrMapping/>
  </p:clrMapOvr>
  <p:transition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A2EA-EDDD-4ECF-94E7-0B579430665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65031"/>
      </p:ext>
    </p:extLst>
  </p:cSld>
  <p:clrMapOvr>
    <a:masterClrMapping/>
  </p:clrMapOvr>
  <p:transition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2D98E-6160-4AD4-A014-48731FF917B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49181"/>
      </p:ext>
    </p:extLst>
  </p:cSld>
  <p:clrMapOvr>
    <a:masterClrMapping/>
  </p:clrMapOvr>
  <p:transition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6D63-0464-4BAC-82E5-CD926C23793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36045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39A6-6C99-4619-8BFC-FF8B45E4E19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16068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5F48-3024-4FCA-AD0E-7683EDB582D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26418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0C73-EFE9-4347-AEBF-5B19CAA5FA0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25190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BD9A-6352-4C34-806C-DF80D1B92DF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68031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C03D1-51BC-44BF-9EED-57C9F993069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84530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FEE32-09D2-4472-817E-563C6BF2B53A}" type="slidenum">
              <a:rPr lang="ru-RU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0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6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</p:sldLayoutIdLst>
  <p:transition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FEE32-09D2-4472-817E-563C6BF2B53A}" type="slidenum">
              <a:rPr lang="ru-RU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0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3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  <p:sldLayoutId id="2147484286" r:id="rId16"/>
  </p:sldLayoutIdLst>
  <p:transition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86CD6B-C5B6-4C79-B208-BE356F518411}" type="datetime1">
              <a:rPr lang="ru-RU" smtClean="0"/>
              <a:t>15.04.2020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525599-B71D-41F3-8B25-72192D0EA9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  <p:sldLayoutId id="2147484300" r:id="rId13"/>
    <p:sldLayoutId id="2147484301" r:id="rId14"/>
    <p:sldLayoutId id="2147484302" r:id="rId15"/>
  </p:sldLayoutIdLst>
  <p:transition>
    <p:comb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5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jpe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moirbit.ru/online/priemnaya/" TargetMode="External"/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moirbit.ru/oprosy/" TargetMode="Externa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995936" y="6237312"/>
            <a:ext cx="1161826" cy="365125"/>
          </a:xfrm>
        </p:spPr>
        <p:txBody>
          <a:bodyPr/>
          <a:lstStyle/>
          <a:p>
            <a:fld id="{39525599-B71D-41F3-8B25-72192D0EA9B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496944" cy="446449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b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Муниципального образования город Ирбит за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b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доступной для граждан форме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129614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/>
          </p:cNvSpPr>
          <p:nvPr/>
        </p:nvSpPr>
        <p:spPr bwMode="auto">
          <a:xfrm>
            <a:off x="285750" y="214313"/>
            <a:ext cx="8639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sz="3200" b="1" dirty="0"/>
              <a:t>Открытие новых объектов потребительского </a:t>
            </a:r>
            <a:r>
              <a:rPr lang="ru-RU" sz="3200" b="1" dirty="0" smtClean="0"/>
              <a:t>рынка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3425606"/>
            <a:ext cx="3728538" cy="9497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инвестиций составил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3" name="Скругленный прямоугольник 3"/>
          <p:cNvSpPr/>
          <p:nvPr/>
        </p:nvSpPr>
        <p:spPr>
          <a:xfrm>
            <a:off x="5436096" y="3425607"/>
            <a:ext cx="3240360" cy="949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Создано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рабочих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 t="4979" r="11125" b="7593"/>
          <a:stretch/>
        </p:blipFill>
        <p:spPr bwMode="auto">
          <a:xfrm>
            <a:off x="62632" y="4478073"/>
            <a:ext cx="4437360" cy="2360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paramonova\Downloads\Снимок экрана 2020—04—01 в 16.05.5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b="7058"/>
          <a:stretch/>
        </p:blipFill>
        <p:spPr bwMode="auto">
          <a:xfrm>
            <a:off x="-1" y="1071563"/>
            <a:ext cx="4499993" cy="235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ramonova\Desktop\TiE3YTo2XR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16625" r="11770" b="27541"/>
          <a:stretch/>
        </p:blipFill>
        <p:spPr bwMode="auto">
          <a:xfrm>
            <a:off x="0" y="2612417"/>
            <a:ext cx="1175547" cy="813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r="20716" b="12442"/>
          <a:stretch/>
        </p:blipFill>
        <p:spPr bwMode="auto">
          <a:xfrm>
            <a:off x="4860032" y="4375350"/>
            <a:ext cx="4234787" cy="248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2" t="20664" r="34911" b="24363"/>
          <a:stretch/>
        </p:blipFill>
        <p:spPr bwMode="auto">
          <a:xfrm>
            <a:off x="4788024" y="1071563"/>
            <a:ext cx="4306795" cy="2417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0ADA0E7C-9B21-4B60-A7D5-32FADD1B54DD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0" y="665114"/>
            <a:ext cx="556185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Доходы населения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428750"/>
            <a:ext cx="83581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endParaRPr lang="ru-RU" dirty="0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629065" y="2132856"/>
            <a:ext cx="3500467" cy="2143140"/>
          </a:xfrm>
          <a:prstGeom prst="homePlate">
            <a:avLst>
              <a:gd name="adj" fmla="val 4317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04" tIns="45702" rIns="91404" bIns="45702" anchor="ctr"/>
          <a:lstStyle/>
          <a:p>
            <a:pPr defTabSz="684213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заработная плата по Муниципальному образованию город Ирбит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78514" y="2525765"/>
            <a:ext cx="4286280" cy="135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84213" eaLnBrk="0" hangingPunct="0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2018 </a:t>
            </a:r>
            <a:r>
              <a:rPr lang="ru-RU" sz="2400" b="1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год – 31 297 руб</a:t>
            </a:r>
            <a:r>
              <a:rPr lang="ru-RU" sz="2400" b="1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.</a:t>
            </a:r>
          </a:p>
          <a:p>
            <a:pPr algn="ctr" defTabSz="684213" eaLnBrk="0" hangingPunct="0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2019 год – 33 949 руб.</a:t>
            </a:r>
            <a:endParaRPr lang="ru-RU" sz="2400" b="1" dirty="0">
              <a:solidFill>
                <a:schemeClr val="tx1"/>
              </a:solidFill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2910" y="5013176"/>
            <a:ext cx="8358246" cy="135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84213" eaLnBrk="0" hangingPunct="0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itchFamily="18" charset="0"/>
              </a:rPr>
              <a:t>с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itchFamily="18" charset="0"/>
              </a:rPr>
              <a:t>01.01.2020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itchFamily="18" charset="0"/>
              </a:rPr>
              <a:t>года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itchFamily="18" charset="0"/>
              </a:rPr>
              <a:t>:</a:t>
            </a:r>
          </a:p>
          <a:p>
            <a:pPr defTabSz="684213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МРОТ – </a:t>
            </a:r>
            <a:r>
              <a:rPr lang="ru-RU" sz="2400" b="1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12 130 </a:t>
            </a:r>
            <a:r>
              <a:rPr lang="ru-RU" sz="2400" b="1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рублей</a:t>
            </a:r>
          </a:p>
          <a:p>
            <a:pPr defTabSz="684213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Прожиточный минимум – 10 </a:t>
            </a:r>
            <a:r>
              <a:rPr lang="ru-RU" sz="2400" b="1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186 </a:t>
            </a:r>
            <a:r>
              <a:rPr lang="ru-RU" sz="24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рублей на душу населения</a:t>
            </a:r>
          </a:p>
        </p:txBody>
      </p:sp>
      <p:pic>
        <p:nvPicPr>
          <p:cNvPr id="176130" name="Picture 2" descr="Коронавирус может передаваться через деньги и банковские кар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10" y="627550"/>
            <a:ext cx="2972488" cy="182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83768" y="579656"/>
            <a:ext cx="642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3200" b="1" dirty="0"/>
              <a:t>Динамика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/>
              <a:t>уровня безработицы</a:t>
            </a:r>
            <a:endParaRPr lang="ru-RU" sz="3200" dirty="0"/>
          </a:p>
        </p:txBody>
      </p:sp>
      <p:pic>
        <p:nvPicPr>
          <p:cNvPr id="4100" name="Picture 4" descr="http://images.myshared.ru/6/542471/slid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875"/>
            <a:ext cx="2376264" cy="20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722533"/>
              </p:ext>
            </p:extLst>
          </p:nvPr>
        </p:nvGraphicFramePr>
        <p:xfrm>
          <a:off x="611560" y="1700808"/>
          <a:ext cx="7505201" cy="483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3" r:id="rId4" imgW="8693649" imgH="5596613" progId="Excel.Chart.8">
                  <p:embed/>
                </p:oleObj>
              </mc:Choice>
              <mc:Fallback>
                <p:oleObj r:id="rId4" imgW="8693649" imgH="559661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00808"/>
                        <a:ext cx="7505201" cy="4831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7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116632"/>
            <a:ext cx="5786437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Демография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  <p:pic>
        <p:nvPicPr>
          <p:cNvPr id="5124" name="Picture 9" descr="demografi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89240"/>
            <a:ext cx="2514824" cy="117337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49099286"/>
              </p:ext>
            </p:extLst>
          </p:nvPr>
        </p:nvGraphicFramePr>
        <p:xfrm>
          <a:off x="755576" y="908720"/>
          <a:ext cx="7515225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5" r:id="rId4" imgW="7517019" imgH="4682134" progId="Excel.Chart.8">
                  <p:embed/>
                </p:oleObj>
              </mc:Choice>
              <mc:Fallback>
                <p:oleObj r:id="rId4" imgW="7517019" imgH="4682134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908720"/>
                        <a:ext cx="7515225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4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63" y="357188"/>
            <a:ext cx="5786437" cy="1000125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Жилищное строительство       </a:t>
            </a:r>
            <a:r>
              <a:rPr lang="ru-RU" sz="3600" b="1" smtClean="0">
                <a:solidFill>
                  <a:schemeClr val="tx1"/>
                </a:solidFill>
              </a:rPr>
              <a:t/>
            </a:r>
            <a:br>
              <a:rPr lang="ru-RU" sz="3600" b="1" smtClean="0">
                <a:solidFill>
                  <a:schemeClr val="tx1"/>
                </a:solidFill>
              </a:rPr>
            </a:br>
            <a:endParaRPr lang="ru-RU" sz="2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14500" y="1143000"/>
            <a:ext cx="6983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2200" b="1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715125" y="1071563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ru-RU" sz="2400" b="1" i="1"/>
              <a:t>кв. метров</a:t>
            </a:r>
          </a:p>
        </p:txBody>
      </p:sp>
      <p:pic>
        <p:nvPicPr>
          <p:cNvPr id="6150" name="Picture 4" descr="http://protownhouse.ru/wp-content/uploads/2015/10/adeies-mele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24638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717557"/>
              </p:ext>
            </p:extLst>
          </p:nvPr>
        </p:nvGraphicFramePr>
        <p:xfrm>
          <a:off x="323528" y="2132856"/>
          <a:ext cx="8675688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9" name="Диаграмма" r:id="rId4" imgW="5534058" imgH="2686109" progId="MSGraph.Chart.8">
                  <p:embed/>
                </p:oleObj>
              </mc:Choice>
              <mc:Fallback>
                <p:oleObj name="Диаграмма" r:id="rId4" imgW="5534058" imgH="268610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132856"/>
                        <a:ext cx="8675688" cy="421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3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66A477AF-1E2F-4F25-AA76-34851FEB20D4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428625" y="214313"/>
            <a:ext cx="8358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Межведомственная комиссия </a:t>
            </a:r>
          </a:p>
          <a:p>
            <a:pPr algn="ctr"/>
            <a:r>
              <a:rPr lang="ru-RU" sz="3200" b="1" dirty="0"/>
              <a:t>по вопросам укрепления финансовой </a:t>
            </a:r>
          </a:p>
          <a:p>
            <a:pPr algn="ctr"/>
            <a:r>
              <a:rPr lang="ru-RU" sz="3200" b="1" dirty="0"/>
              <a:t>самостоятельности бюджета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428750"/>
            <a:ext cx="83581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75498"/>
              </p:ext>
            </p:extLst>
          </p:nvPr>
        </p:nvGraphicFramePr>
        <p:xfrm>
          <a:off x="539750" y="2420938"/>
          <a:ext cx="78581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1" name="Диаграмма" r:id="rId3" imgW="5829373" imgH="3248111" progId="MSGraph.Chart.8">
                  <p:embed/>
                </p:oleObj>
              </mc:Choice>
              <mc:Fallback>
                <p:oleObj name="Диаграмма" r:id="rId3" imgW="5829373" imgH="3248111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420938"/>
                        <a:ext cx="7858125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19"/>
          <p:cNvSpPr>
            <a:spLocks noChangeArrowheads="1"/>
          </p:cNvSpPr>
          <p:nvPr/>
        </p:nvSpPr>
        <p:spPr bwMode="auto">
          <a:xfrm>
            <a:off x="357187" y="1928812"/>
            <a:ext cx="8429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200" b="1" i="1" dirty="0">
                <a:latin typeface="Liberation Serif" pitchFamily="18" charset="0"/>
              </a:rPr>
              <a:t>Сумма погашенной недоимки в </a:t>
            </a:r>
            <a:r>
              <a:rPr lang="ru-RU" altLang="ru-RU" sz="2200" b="1" i="1" dirty="0" smtClean="0">
                <a:latin typeface="Liberation Serif" pitchFamily="18" charset="0"/>
              </a:rPr>
              <a:t>2017-2019 </a:t>
            </a:r>
            <a:r>
              <a:rPr lang="ru-RU" altLang="ru-RU" sz="2200" b="1" i="1" dirty="0">
                <a:latin typeface="Liberation Serif" pitchFamily="18" charset="0"/>
              </a:rPr>
              <a:t>годах, млн.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84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84376" cy="648072"/>
          </a:xfrm>
        </p:spPr>
        <p:txBody>
          <a:bodyPr>
            <a:normAutofit fontScale="90000"/>
          </a:bodyPr>
          <a:lstStyle/>
          <a:p>
            <a:pPr marL="0" indent="0" algn="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   (млн.руб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.)      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614015"/>
              </p:ext>
            </p:extLst>
          </p:nvPr>
        </p:nvGraphicFramePr>
        <p:xfrm>
          <a:off x="1259633" y="1916832"/>
          <a:ext cx="6552726" cy="26642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74226"/>
                <a:gridCol w="945284"/>
                <a:gridCol w="1008304"/>
                <a:gridCol w="1008304"/>
                <a:gridCol w="1008304"/>
                <a:gridCol w="1008304"/>
              </a:tblGrid>
              <a:tr h="583918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n>
                            <a:solidFill>
                              <a:srgbClr val="0070C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2015 год           факт</a:t>
                      </a:r>
                      <a:endParaRPr lang="ru-RU" sz="1600" u="sng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n>
                            <a:solidFill>
                              <a:srgbClr val="0070C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2016 год           факт</a:t>
                      </a:r>
                      <a:endParaRPr lang="ru-RU" sz="1600" u="sng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>
                          <a:ln>
                            <a:solidFill>
                              <a:srgbClr val="0070C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2017 год           факт</a:t>
                      </a:r>
                      <a:endParaRPr lang="ru-RU" sz="1600" u="sng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4908" marR="449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4908" marR="44908"/>
                </a:tc>
              </a:tr>
              <a:tr h="65015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n>
                            <a:solidFill>
                              <a:srgbClr val="0070C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Доходы бюджет</a:t>
                      </a:r>
                      <a:endParaRPr lang="ru-RU" sz="1600" b="1" i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1 104,4</a:t>
                      </a: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1 177,5</a:t>
                      </a: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1 446,5</a:t>
                      </a: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1 586,6</a:t>
                      </a: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81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n>
                            <a:solidFill>
                              <a:srgbClr val="0070C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Расходы бюджета</a:t>
                      </a:r>
                      <a:endParaRPr lang="ru-RU" sz="1600" b="1" i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1 080,7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1 151,0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1 270,0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1 415,0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1 579,7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640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n>
                            <a:solidFill>
                              <a:srgbClr val="0070C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Профицит (+), д</a:t>
                      </a:r>
                      <a:r>
                        <a:rPr lang="ru-RU" sz="1600" b="0" i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ефицит (-)</a:t>
                      </a:r>
                      <a:endParaRPr lang="ru-RU" sz="1600" b="0" i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08" marR="4490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+ 23,7</a:t>
                      </a:r>
                    </a:p>
                  </a:txBody>
                  <a:tcPr marL="44908" marR="449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+ 26,5</a:t>
                      </a:r>
                    </a:p>
                  </a:txBody>
                  <a:tcPr marL="44908" marR="449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- 17,0</a:t>
                      </a: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+ 31,5</a:t>
                      </a: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+ 6,9</a:t>
                      </a:r>
                    </a:p>
                  </a:txBody>
                  <a:tcPr marL="44908" marR="449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8548324" y="6525344"/>
            <a:ext cx="588336" cy="228600"/>
          </a:xfrm>
        </p:spPr>
        <p:txBody>
          <a:bodyPr/>
          <a:lstStyle/>
          <a:p>
            <a:pPr>
              <a:defRPr/>
            </a:pPr>
            <a:fld id="{CB4FF0C6-20DE-4857-AF38-74CFDEB7A163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5400000" flipV="1">
            <a:off x="5337212" y="3051219"/>
            <a:ext cx="6858003" cy="7555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   характеристики    бюджета</a:t>
            </a:r>
            <a:endParaRPr lang="ru-RU" sz="2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140000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57762139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50"/>
            <a:ext cx="8229600" cy="1051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6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   доходов   бюджета  в  расчете  на одного  жителя  в  динамике</a:t>
            </a:r>
            <a:endParaRPr lang="ru-RU" sz="306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2050414"/>
              </p:ext>
            </p:extLst>
          </p:nvPr>
        </p:nvGraphicFramePr>
        <p:xfrm>
          <a:off x="629209" y="1484784"/>
          <a:ext cx="73551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 rot="5400000" flipV="1">
            <a:off x="5112063" y="3104964"/>
            <a:ext cx="6768750" cy="1080122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бюджета  по  доходам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7413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6606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Налог на доходы физических лиц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0757178"/>
              </p:ext>
            </p:extLst>
          </p:nvPr>
        </p:nvGraphicFramePr>
        <p:xfrm>
          <a:off x="323528" y="980728"/>
          <a:ext cx="8064896" cy="557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 rot="5400000" flipV="1">
            <a:off x="5307305" y="3064927"/>
            <a:ext cx="6586161" cy="999989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 бюджета  по  доходам</a:t>
            </a:r>
            <a:endParaRPr lang="ru-RU" sz="4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14504" y="6558921"/>
            <a:ext cx="332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25599-B71D-41F3-8B25-72192D0EA9B2}" type="slidenum">
              <a:rPr lang="ru-RU" sz="1100">
                <a:solidFill>
                  <a:srgbClr val="B13F9A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1951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95" y="151319"/>
            <a:ext cx="8100392" cy="10823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Единый налог на вмененный доход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5731064"/>
              </p:ext>
            </p:extLst>
          </p:nvPr>
        </p:nvGraphicFramePr>
        <p:xfrm>
          <a:off x="179512" y="1124744"/>
          <a:ext cx="8331375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 rot="5400000" flipV="1">
            <a:off x="5176207" y="2983262"/>
            <a:ext cx="6669361" cy="1080120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 бюджета   по  доходам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3300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6FEC81-A931-469C-9135-9828A1CC9E44}" type="slidenum">
              <a:rPr lang="ru-RU" altLang="ru-RU" sz="1100" b="1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100" b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/>
          <a:lstStyle/>
          <a:p>
            <a:r>
              <a:rPr lang="ru-RU" sz="3200" b="1" dirty="0" smtClean="0"/>
              <a:t>Используемые понятия и термины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640960" cy="5462067"/>
          </a:xfr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sz="2900" b="1" u="sng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900" b="1" u="sng" dirty="0" smtClean="0">
                <a:solidFill>
                  <a:schemeClr val="tx2">
                    <a:lumMod val="90000"/>
                  </a:schemeClr>
                </a:solidFill>
              </a:rPr>
              <a:t>Бюджет</a:t>
            </a:r>
            <a:r>
              <a:rPr lang="en-US" sz="2900" b="1" dirty="0" smtClean="0">
                <a:solidFill>
                  <a:schemeClr val="tx2">
                    <a:lumMod val="9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900" b="1" dirty="0" smtClean="0">
                <a:latin typeface="Arial Rounded MT Bold" panose="020F0704030504030204" pitchFamily="34" charset="0"/>
              </a:rPr>
              <a:t>– </a:t>
            </a:r>
            <a:r>
              <a:rPr lang="ru-RU" sz="2900" b="1" dirty="0" smtClean="0"/>
              <a:t>план расходов и доходов на определенный период</a:t>
            </a:r>
            <a:r>
              <a:rPr lang="en-US" sz="2900" b="1" dirty="0" smtClean="0"/>
              <a:t>.</a:t>
            </a:r>
            <a:endParaRPr lang="ru-RU" sz="2900" b="1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900" b="1" u="sng" dirty="0" smtClean="0">
                <a:solidFill>
                  <a:schemeClr val="tx2">
                    <a:lumMod val="90000"/>
                  </a:schemeClr>
                </a:solidFill>
              </a:rPr>
              <a:t>Доходы бюджета </a:t>
            </a:r>
            <a:r>
              <a:rPr lang="ru-RU" sz="2900" b="1" dirty="0" smtClean="0"/>
              <a:t>– безвозмездные и безвозвратные поступления денежных средств в бюджет</a:t>
            </a:r>
            <a:r>
              <a:rPr lang="en-US" sz="2900" b="1" dirty="0" smtClean="0">
                <a:latin typeface="Arial Rounded MT Bold" panose="020F0704030504030204" pitchFamily="34" charset="0"/>
              </a:rPr>
              <a:t>.</a:t>
            </a:r>
            <a:endParaRPr lang="ru-RU" sz="2900" b="1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900" b="1" u="sng" dirty="0" smtClean="0">
                <a:solidFill>
                  <a:schemeClr val="tx2">
                    <a:lumMod val="90000"/>
                  </a:schemeClr>
                </a:solidFill>
              </a:rPr>
              <a:t>Расходы бюджета </a:t>
            </a:r>
            <a:r>
              <a:rPr lang="ru-RU" sz="2900" b="1" dirty="0" smtClean="0"/>
              <a:t>– выплачиваемые из бюджета денежные средства</a:t>
            </a:r>
            <a:r>
              <a:rPr lang="en-US" sz="2900" b="1" dirty="0" smtClean="0">
                <a:latin typeface="Arial Rounded MT Bold" panose="020F0704030504030204" pitchFamily="34" charset="0"/>
              </a:rPr>
              <a:t>.</a:t>
            </a:r>
            <a:endParaRPr lang="ru-RU" sz="2900" b="1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900" b="1" u="sng" dirty="0" smtClean="0">
                <a:solidFill>
                  <a:schemeClr val="tx2">
                    <a:lumMod val="90000"/>
                  </a:schemeClr>
                </a:solidFill>
              </a:rPr>
              <a:t>Дефицит бюджета </a:t>
            </a:r>
            <a:r>
              <a:rPr lang="ru-RU" sz="2900" b="1" dirty="0" smtClean="0"/>
              <a:t>– превышение расходов бюджета над его доходами</a:t>
            </a:r>
            <a:r>
              <a:rPr lang="en-US" sz="2900" b="1" dirty="0" smtClean="0">
                <a:latin typeface="Arial Rounded MT Bold" panose="020F0704030504030204" pitchFamily="34" charset="0"/>
              </a:rPr>
              <a:t>.</a:t>
            </a:r>
            <a:endParaRPr lang="ru-RU" sz="2900" b="1" dirty="0" smtClean="0"/>
          </a:p>
          <a:p>
            <a:pPr marL="0" indent="0" algn="just">
              <a:buNone/>
              <a:defRPr/>
            </a:pPr>
            <a:r>
              <a:rPr lang="ru-RU" sz="2900" b="1" u="sng" dirty="0" smtClean="0">
                <a:solidFill>
                  <a:schemeClr val="tx2">
                    <a:lumMod val="90000"/>
                  </a:schemeClr>
                </a:solidFill>
              </a:rPr>
              <a:t>Профицит бюджета </a:t>
            </a:r>
            <a:r>
              <a:rPr lang="ru-RU" sz="2900" b="1" dirty="0"/>
              <a:t>–</a:t>
            </a:r>
            <a:r>
              <a:rPr lang="ru-RU" sz="29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900" b="1" dirty="0"/>
              <a:t>превышение </a:t>
            </a:r>
            <a:r>
              <a:rPr lang="ru-RU" sz="2900" b="1" dirty="0" smtClean="0"/>
              <a:t>доходов </a:t>
            </a:r>
            <a:r>
              <a:rPr lang="ru-RU" sz="2900" b="1" dirty="0"/>
              <a:t>бюджета над его </a:t>
            </a:r>
            <a:r>
              <a:rPr lang="ru-RU" sz="2900" b="1" dirty="0" smtClean="0"/>
              <a:t>расходами</a:t>
            </a:r>
            <a:r>
              <a:rPr lang="en-US" sz="2900" b="1" dirty="0" smtClean="0">
                <a:latin typeface="Arial Rounded MT Bold" panose="020F0704030504030204" pitchFamily="34" charset="0"/>
              </a:rPr>
              <a:t>.</a:t>
            </a:r>
            <a:endParaRPr lang="ru-RU" sz="2900" b="1" dirty="0" smtClean="0"/>
          </a:p>
          <a:p>
            <a:pPr marL="0" indent="0" algn="just">
              <a:buNone/>
              <a:defRPr/>
            </a:pPr>
            <a:r>
              <a:rPr lang="ru-RU" sz="2900" b="1" u="sng" dirty="0" smtClean="0">
                <a:solidFill>
                  <a:schemeClr val="tx2">
                    <a:lumMod val="75000"/>
                  </a:schemeClr>
                </a:solidFill>
              </a:rPr>
              <a:t>Бюджетный кредит </a:t>
            </a:r>
            <a:r>
              <a:rPr lang="ru-RU" sz="2900" b="1" u="sng" dirty="0" smtClean="0">
                <a:solidFill>
                  <a:schemeClr val="tx1"/>
                </a:solidFill>
              </a:rPr>
              <a:t>–</a:t>
            </a:r>
            <a:r>
              <a:rPr lang="ru-RU" sz="29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b="1" dirty="0"/>
              <a:t> денежные средства, предоставляемые </a:t>
            </a:r>
            <a:r>
              <a:rPr lang="ru-RU" sz="2900" b="1" dirty="0" smtClean="0"/>
              <a:t>областным бюджетом бюджету муниципального образования на </a:t>
            </a:r>
            <a:r>
              <a:rPr lang="ru-RU" sz="2900" b="1" dirty="0"/>
              <a:t>возвратной и возмездной </a:t>
            </a:r>
            <a:r>
              <a:rPr lang="ru-RU" sz="2900" b="1" dirty="0" smtClean="0"/>
              <a:t>основах.</a:t>
            </a:r>
            <a:endParaRPr lang="ru-RU" sz="2900" b="1" dirty="0"/>
          </a:p>
          <a:p>
            <a:pPr marL="0" indent="0" algn="just">
              <a:buNone/>
              <a:defRPr/>
            </a:pPr>
            <a:r>
              <a:rPr lang="ru-RU" sz="2900" b="1" u="sng" dirty="0" smtClean="0">
                <a:solidFill>
                  <a:schemeClr val="tx2">
                    <a:lumMod val="75000"/>
                  </a:schemeClr>
                </a:solidFill>
              </a:rPr>
              <a:t>Муниципальные гарантии </a:t>
            </a:r>
            <a:r>
              <a:rPr lang="ru-RU" sz="2900" b="1" dirty="0" smtClean="0"/>
              <a:t>– </a:t>
            </a:r>
            <a:r>
              <a:rPr lang="ru-RU" sz="2900" b="1" dirty="0"/>
              <a:t>способ обеспечения </a:t>
            </a:r>
            <a:r>
              <a:rPr lang="ru-RU" sz="2900" b="1" dirty="0" err="1" smtClean="0"/>
              <a:t>гражданско</a:t>
            </a:r>
            <a:r>
              <a:rPr lang="ru-RU" sz="2900" b="1" dirty="0" smtClean="0"/>
              <a:t> - правовых </a:t>
            </a:r>
            <a:r>
              <a:rPr lang="ru-RU" sz="2900" b="1" dirty="0"/>
              <a:t>обязательств, в силу которого </a:t>
            </a:r>
            <a:r>
              <a:rPr lang="ru-RU" sz="2900" b="1" dirty="0" smtClean="0"/>
              <a:t>муниципальное образование </a:t>
            </a:r>
            <a:r>
              <a:rPr lang="ru-RU" sz="2900" b="1" dirty="0"/>
              <a:t>(гарант) дает письменное обязательство отвечать за исполнение лицом, которому дается муниципальная гарантия, обязательства перед третьими </a:t>
            </a:r>
            <a:r>
              <a:rPr lang="ru-RU" sz="2900" b="1" dirty="0" smtClean="0"/>
              <a:t>лицами полностью</a:t>
            </a:r>
            <a:r>
              <a:rPr lang="ru-RU" sz="2900" b="1" dirty="0"/>
              <a:t> или частично</a:t>
            </a:r>
            <a:r>
              <a:rPr lang="ru-RU" sz="2900" b="1" dirty="0" smtClean="0"/>
              <a:t>.</a:t>
            </a:r>
            <a:endParaRPr lang="ru-RU" sz="2900" b="1" dirty="0"/>
          </a:p>
          <a:p>
            <a:pPr marL="0" indent="0" algn="just">
              <a:buNone/>
              <a:defRPr/>
            </a:pPr>
            <a:r>
              <a:rPr lang="ru-RU" sz="2900" b="1" u="sng" dirty="0" smtClean="0">
                <a:solidFill>
                  <a:schemeClr val="tx2">
                    <a:lumMod val="90000"/>
                  </a:schemeClr>
                </a:solidFill>
              </a:rPr>
              <a:t>Муниципальная программа</a:t>
            </a:r>
            <a:r>
              <a:rPr lang="ru-RU" sz="29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900" b="1" dirty="0"/>
              <a:t>–</a:t>
            </a:r>
            <a:r>
              <a:rPr lang="ru-RU" sz="29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900" b="1" dirty="0"/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</a:t>
            </a:r>
            <a:r>
              <a:rPr lang="ru-RU" sz="2900" b="1" dirty="0" smtClean="0"/>
              <a:t>образования. </a:t>
            </a:r>
            <a:endParaRPr lang="ru-RU" sz="2900" dirty="0">
              <a:solidFill>
                <a:schemeClr val="tx2">
                  <a:lumMod val="9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6114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Доходы от использования имущества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8321175"/>
              </p:ext>
            </p:extLst>
          </p:nvPr>
        </p:nvGraphicFramePr>
        <p:xfrm>
          <a:off x="107504" y="1412776"/>
          <a:ext cx="840338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 rot="5400000" flipV="1">
            <a:off x="5161757" y="3055272"/>
            <a:ext cx="6525344" cy="1080118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 бюджета   по   доходам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6286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84" y="620688"/>
            <a:ext cx="8043343" cy="576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Доходы   от   реализации   имущества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3240684"/>
              </p:ext>
            </p:extLst>
          </p:nvPr>
        </p:nvGraphicFramePr>
        <p:xfrm>
          <a:off x="539552" y="1412776"/>
          <a:ext cx="761043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 rot="5400000" flipV="1">
            <a:off x="5212212" y="3019265"/>
            <a:ext cx="6597353" cy="1080122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 бюджета   по  доходам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68492" y="6517646"/>
            <a:ext cx="332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25599-B71D-41F3-8B25-72192D0EA9B2}" type="slidenum">
              <a:rPr lang="ru-RU" sz="1100">
                <a:solidFill>
                  <a:srgbClr val="B13F9A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29399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Доходы от оказания платных услуг 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8838137"/>
              </p:ext>
            </p:extLst>
          </p:nvPr>
        </p:nvGraphicFramePr>
        <p:xfrm>
          <a:off x="179511" y="1340768"/>
          <a:ext cx="8331375" cy="511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 rot="5400000" flipV="1">
            <a:off x="5255728" y="3018157"/>
            <a:ext cx="6510321" cy="1080121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 бюджета   по  доходам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9427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50"/>
            <a:ext cx="8229600" cy="100811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Штрафы,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санкции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, возмещение ущерба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7419298"/>
              </p:ext>
            </p:extLst>
          </p:nvPr>
        </p:nvGraphicFramePr>
        <p:xfrm>
          <a:off x="107504" y="1484784"/>
          <a:ext cx="865541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 rot="5400000" flipV="1">
            <a:off x="5212211" y="3019266"/>
            <a:ext cx="6597355" cy="1080123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бюджета  по  доходам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063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7370606"/>
              </p:ext>
            </p:extLst>
          </p:nvPr>
        </p:nvGraphicFramePr>
        <p:xfrm>
          <a:off x="4565307" y="1628800"/>
          <a:ext cx="3754760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79439588"/>
              </p:ext>
            </p:extLst>
          </p:nvPr>
        </p:nvGraphicFramePr>
        <p:xfrm>
          <a:off x="755576" y="1700808"/>
          <a:ext cx="34563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Межбюджетные трансферты в общем объеме доходов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5400000" flipV="1">
            <a:off x="5312998" y="3003421"/>
            <a:ext cx="6741368" cy="734532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   отношения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0372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31224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Динамика поступлений межбюджетных трансфертов, млн.руб.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2522339"/>
              </p:ext>
            </p:extLst>
          </p:nvPr>
        </p:nvGraphicFramePr>
        <p:xfrm>
          <a:off x="107504" y="1844824"/>
          <a:ext cx="8424936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 rot="5400000" flipV="1">
            <a:off x="5312998" y="3003421"/>
            <a:ext cx="6741368" cy="734532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   отношения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041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Динамика безвозмездных поступлений в бюджет Муниципального образования город Ирбит</a:t>
            </a:r>
            <a:endParaRPr lang="ru-RU" sz="28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8927072"/>
              </p:ext>
            </p:extLst>
          </p:nvPr>
        </p:nvGraphicFramePr>
        <p:xfrm>
          <a:off x="179512" y="1844824"/>
          <a:ext cx="7967792" cy="409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 rot="5400000" flipV="1">
            <a:off x="5385006" y="3192058"/>
            <a:ext cx="6669360" cy="662524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бюджета  по  доходам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7774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Объем </a:t>
            </a:r>
            <a:r>
              <a:rPr lang="ru-RU" sz="2800" dirty="0" smtClean="0">
                <a:solidFill>
                  <a:schemeClr val="tx1"/>
                </a:solidFill>
              </a:rPr>
              <a:t>безвозмездных</a:t>
            </a:r>
            <a:r>
              <a:rPr lang="ru-RU" sz="2800" b="0" dirty="0" smtClean="0">
                <a:solidFill>
                  <a:schemeClr val="tx1"/>
                </a:solidFill>
              </a:rPr>
              <a:t> поступлений в расчете на одного жителя в динамике</a:t>
            </a:r>
            <a:endParaRPr lang="ru-RU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3597174"/>
              </p:ext>
            </p:extLst>
          </p:nvPr>
        </p:nvGraphicFramePr>
        <p:xfrm>
          <a:off x="395536" y="1412776"/>
          <a:ext cx="7776859" cy="512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 rot="5400000" flipV="1">
            <a:off x="5270530" y="2960949"/>
            <a:ext cx="6480720" cy="1080121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бюджета   по   доходам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1787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606363"/>
              </p:ext>
            </p:extLst>
          </p:nvPr>
        </p:nvGraphicFramePr>
        <p:xfrm>
          <a:off x="323528" y="332656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66320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02267" y="6525344"/>
            <a:ext cx="588336" cy="228600"/>
          </a:xfrm>
        </p:spPr>
        <p:txBody>
          <a:bodyPr/>
          <a:lstStyle/>
          <a:p>
            <a:fld id="{39525599-B71D-41F3-8B25-72192D0EA9B2}" type="slidenum">
              <a:rPr lang="ru-RU" b="1" smtClean="0">
                <a:solidFill>
                  <a:schemeClr val="tx1"/>
                </a:solidFill>
              </a:rPr>
              <a:pPr/>
              <a:t>29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04856" cy="7780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в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расчете на одного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жителя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4602390"/>
              </p:ext>
            </p:extLst>
          </p:nvPr>
        </p:nvGraphicFramePr>
        <p:xfrm>
          <a:off x="323528" y="1412776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1733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6337300"/>
          </a:xfr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Межбюджетные   трансферты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–    денежные    средства,    перечисляемые    из    одного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бюджетной системы Российской Федерации другому (латинское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переношу, перемещаю). 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8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помощь со стороны бюджета другого уровня не оговаривается никакими 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</a:t>
            </a:r>
            <a:r>
              <a:rPr lang="en-US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переводе с латинского </a:t>
            </a:r>
            <a:r>
              <a:rPr lang="ru-RU" sz="1800" b="1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8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дар, пожертвование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8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предоставляются бюджету другого уровня на условиях долевого финансирования 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(</a:t>
            </a:r>
            <a:r>
              <a:rPr lang="ru-RU" sz="18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латинское </a:t>
            </a:r>
            <a:r>
              <a:rPr lang="ru-RU" sz="1800" b="1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sz="18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помощь, поддержка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8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государства 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средства местному </a:t>
            </a:r>
            <a:r>
              <a:rPr lang="ru-RU" sz="18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переданных государственных полномочий. </a:t>
            </a:r>
            <a:endParaRPr lang="ru-RU" sz="18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453188"/>
            <a:ext cx="450850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7E1EEA3-0D19-492D-BAD0-4BEBB06B20F6}" type="slidenum">
              <a:rPr lang="ru-RU" altLang="ru-RU" sz="1100" b="1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100" b="1" smtClean="0"/>
          </a:p>
        </p:txBody>
      </p:sp>
    </p:spTree>
    <p:extLst>
      <p:ext uri="{BB962C8B-B14F-4D97-AF65-F5344CB8AC3E}">
        <p14:creationId xmlns:p14="http://schemas.microsoft.com/office/powerpoint/2010/main" val="212966843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94256" y="6525344"/>
            <a:ext cx="588336" cy="228600"/>
          </a:xfrm>
        </p:spPr>
        <p:txBody>
          <a:bodyPr/>
          <a:lstStyle/>
          <a:p>
            <a:pPr>
              <a:defRPr/>
            </a:pPr>
            <a:fld id="{CB4FF0C6-20DE-4857-AF38-74CFDEB7A163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7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Структура расходов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                                                                                                                          ( млн.руб.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2755265"/>
              </p:ext>
            </p:extLst>
          </p:nvPr>
        </p:nvGraphicFramePr>
        <p:xfrm>
          <a:off x="107504" y="1268760"/>
          <a:ext cx="30243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Объект 1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40005880"/>
              </p:ext>
            </p:extLst>
          </p:nvPr>
        </p:nvGraphicFramePr>
        <p:xfrm>
          <a:off x="3275857" y="980727"/>
          <a:ext cx="5544615" cy="580939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09924"/>
                <a:gridCol w="831692"/>
                <a:gridCol w="901001"/>
                <a:gridCol w="900999"/>
                <a:gridCol w="900999"/>
              </a:tblGrid>
              <a:tr h="44351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14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год</a:t>
                      </a:r>
                    </a:p>
                  </a:txBody>
                  <a:tcPr>
                    <a:noFill/>
                  </a:tcPr>
                </a:tc>
              </a:tr>
              <a:tr h="620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РАСХОДОВ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88" marR="6288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1 151,0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1 270,0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1415,0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1579,7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500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2888" marR="628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62,7</a:t>
                      </a:r>
                      <a:endParaRPr lang="ru-RU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68,7</a:t>
                      </a:r>
                      <a:endParaRPr lang="ru-RU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77,2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100,1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6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средства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массовой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информации, охрана окружающей среды,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обслуживание муниципального долга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88" marR="628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21,0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14,0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14,4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0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62888" marR="628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56,0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73,7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73,8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65,2</a:t>
                      </a:r>
                      <a:endParaRPr lang="ru-RU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23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62888" marR="6288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79,0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96,9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141,6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161,4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</a:p>
                  </a:txBody>
                  <a:tcPr marL="62888" marR="6288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701,8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738,4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797,2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868,2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8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62888" marR="6288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85,8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103,6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106,5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147,2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8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62888" marR="62888" marT="0" marB="0" anchor="ctr"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129,5</a:t>
                      </a:r>
                      <a:endParaRPr lang="ru-RU" sz="1600" b="1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138,6</a:t>
                      </a:r>
                      <a:endParaRPr lang="ru-RU" sz="1600" b="1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132,5</a:t>
                      </a:r>
                      <a:endParaRPr lang="ru-RU" sz="1600" b="1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146,7</a:t>
                      </a:r>
                      <a:endParaRPr lang="ru-RU" sz="1600" b="1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</a:tr>
              <a:tr h="455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62888" marR="6288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22,7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29,1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72,2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76,5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95579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Расходы в области национальной экономики                                            (в  млн.руб.)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3174684"/>
              </p:ext>
            </p:extLst>
          </p:nvPr>
        </p:nvGraphicFramePr>
        <p:xfrm>
          <a:off x="179512" y="1556792"/>
          <a:ext cx="8712968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06640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6864" cy="4320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Расходы   на    ЖКХ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  (в  млн.руб.)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7317749"/>
              </p:ext>
            </p:extLst>
          </p:nvPr>
        </p:nvGraphicFramePr>
        <p:xfrm>
          <a:off x="107504" y="1124744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44694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Расходы   на    образование            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(в млн.руб.)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1003417"/>
              </p:ext>
            </p:extLst>
          </p:nvPr>
        </p:nvGraphicFramePr>
        <p:xfrm>
          <a:off x="254521" y="620688"/>
          <a:ext cx="885698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76375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776864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                          Расходы на культуру  (в млн.руб.)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6736514"/>
              </p:ext>
            </p:extLst>
          </p:nvPr>
        </p:nvGraphicFramePr>
        <p:xfrm>
          <a:off x="179512" y="764704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507540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501062" cy="7143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F0D1B-734A-4E9A-82F9-E172C11AFF5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196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179388" y="1412875"/>
            <a:ext cx="8750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solidFill>
                <a:srgbClr val="04617B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285750" y="1071563"/>
            <a:ext cx="8429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муниципальных программ (33 подпрограммы)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финансируемых из средств местного бюджета, в т.ч.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программ (15 подпрограмм)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обеспечены софинансированием из средств областного и федерального бюджетов.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4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26877"/>
              </p:ext>
            </p:extLst>
          </p:nvPr>
        </p:nvGraphicFramePr>
        <p:xfrm>
          <a:off x="357188" y="2857500"/>
          <a:ext cx="8572501" cy="3606890"/>
        </p:xfrm>
        <a:graphic>
          <a:graphicData uri="http://schemas.openxmlformats.org/drawingml/2006/table">
            <a:tbl>
              <a:tblPr/>
              <a:tblGrid>
                <a:gridCol w="4214813"/>
                <a:gridCol w="1500188"/>
                <a:gridCol w="1428750"/>
                <a:gridCol w="1428750"/>
              </a:tblGrid>
              <a:tr h="7857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Исполнение(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</a:tr>
              <a:tr h="861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финансирования программ, млн.руб.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1 485,9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1 461,6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</a:tr>
              <a:tr h="861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765,1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762,0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</a:tr>
              <a:tr h="10971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областного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 бюджетов,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720,8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699,6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14336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Муниципальная программа «Развитие системы образования в Муниципальном образовании город Ирбит на 2017-2021 годы»</a:t>
            </a:r>
          </a:p>
        </p:txBody>
      </p:sp>
      <p:graphicFrame>
        <p:nvGraphicFramePr>
          <p:cNvPr id="18520" name="Group 8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49915290"/>
              </p:ext>
            </p:extLst>
          </p:nvPr>
        </p:nvGraphicFramePr>
        <p:xfrm>
          <a:off x="323530" y="1600404"/>
          <a:ext cx="8496942" cy="4636906"/>
        </p:xfrm>
        <a:graphic>
          <a:graphicData uri="http://schemas.openxmlformats.org/drawingml/2006/table">
            <a:tbl>
              <a:tblPr/>
              <a:tblGrid>
                <a:gridCol w="5969066"/>
                <a:gridCol w="1263164"/>
                <a:gridCol w="1264712"/>
              </a:tblGrid>
              <a:tr h="700757"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</a:tr>
              <a:tr h="700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системы дошкольного образования в Муниципальном образовании город Ирбит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2017-2021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333 116,1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372 621,0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</a:tr>
              <a:tr h="68289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системы общего образования в Муниципальном образовании город Ирбит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2017-2021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313 484,7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351 245,9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</a:tr>
              <a:tr h="1028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системы дополнительного образования,  системы отдыха и оздоровления детей и подростков в Муниципальном образовании город Ирбит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2017-2021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80 772,2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104 082,1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</a:tr>
              <a:tr h="99058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реализации Муниципальной программы «Развитие системы образования в Муниципальном образовании город Ирбит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2017-2021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23 520,0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27 252,4</a:t>
                      </a:r>
                    </a:p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</a:tr>
              <a:tr h="533607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750 893,0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855 201,4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544" name="Rectangle 176"/>
          <p:cNvSpPr>
            <a:spLocks noChangeArrowheads="1"/>
          </p:cNvSpPr>
          <p:nvPr/>
        </p:nvSpPr>
        <p:spPr bwMode="auto">
          <a:xfrm>
            <a:off x="7524750" y="1229518"/>
            <a:ext cx="1370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429537914"/>
      </p:ext>
    </p:extLst>
  </p:cSld>
  <p:clrMapOvr>
    <a:masterClrMapping/>
  </p:clrMapOvr>
  <p:transition>
    <p:comb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16211" y="332656"/>
            <a:ext cx="7488237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cs typeface="Arial" charset="0"/>
              </a:rPr>
              <a:t>СИСТЕМА ОБРАЗОВАНИЯ </a:t>
            </a:r>
          </a:p>
          <a:p>
            <a:pPr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cs typeface="Arial" charset="0"/>
              </a:rPr>
              <a:t>     МО город ИРБИТ</a:t>
            </a: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2482850" y="2133600"/>
            <a:ext cx="4176713" cy="4103688"/>
            <a:chOff x="1292" y="935"/>
            <a:chExt cx="2858" cy="2813"/>
          </a:xfrm>
        </p:grpSpPr>
        <p:sp>
          <p:nvSpPr>
            <p:cNvPr id="4119" name="Oval 6"/>
            <p:cNvSpPr>
              <a:spLocks noChangeArrowheads="1"/>
            </p:cNvSpPr>
            <p:nvPr/>
          </p:nvSpPr>
          <p:spPr bwMode="auto">
            <a:xfrm>
              <a:off x="2018" y="935"/>
              <a:ext cx="1406" cy="1452"/>
            </a:xfrm>
            <a:prstGeom prst="ellipse">
              <a:avLst/>
            </a:prstGeom>
            <a:solidFill>
              <a:srgbClr val="66FF66">
                <a:alpha val="89803"/>
              </a:srgbClr>
            </a:solidFill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120" name="Oval 7"/>
            <p:cNvSpPr>
              <a:spLocks noChangeArrowheads="1"/>
            </p:cNvSpPr>
            <p:nvPr/>
          </p:nvSpPr>
          <p:spPr bwMode="auto">
            <a:xfrm>
              <a:off x="2744" y="1570"/>
              <a:ext cx="1406" cy="1452"/>
            </a:xfrm>
            <a:prstGeom prst="ellipse">
              <a:avLst/>
            </a:prstGeom>
            <a:solidFill>
              <a:srgbClr val="CC66FF">
                <a:alpha val="89803"/>
              </a:srgbClr>
            </a:solidFill>
            <a:ln w="381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121" name="Oval 8"/>
            <p:cNvSpPr>
              <a:spLocks noChangeArrowheads="1"/>
            </p:cNvSpPr>
            <p:nvPr/>
          </p:nvSpPr>
          <p:spPr bwMode="auto">
            <a:xfrm>
              <a:off x="2018" y="2296"/>
              <a:ext cx="1406" cy="1452"/>
            </a:xfrm>
            <a:prstGeom prst="ellipse">
              <a:avLst/>
            </a:prstGeom>
            <a:solidFill>
              <a:srgbClr val="3366FF">
                <a:alpha val="89803"/>
              </a:srgbClr>
            </a:solidFill>
            <a:ln w="38100">
              <a:solidFill>
                <a:srgbClr val="3366FF">
                  <a:alpha val="89803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122" name="Oval 9"/>
            <p:cNvSpPr>
              <a:spLocks noChangeArrowheads="1"/>
            </p:cNvSpPr>
            <p:nvPr/>
          </p:nvSpPr>
          <p:spPr bwMode="auto">
            <a:xfrm>
              <a:off x="1292" y="1570"/>
              <a:ext cx="1406" cy="1452"/>
            </a:xfrm>
            <a:prstGeom prst="ellipse">
              <a:avLst/>
            </a:prstGeom>
            <a:solidFill>
              <a:srgbClr val="FF9900">
                <a:alpha val="89803"/>
              </a:srgbClr>
            </a:solidFill>
            <a:ln w="38100">
              <a:solidFill>
                <a:srgbClr val="FF9900">
                  <a:alpha val="89803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WordArt 10"/>
          <p:cNvSpPr>
            <a:spLocks noChangeArrowheads="1" noChangeShapeType="1" noTextEdit="1"/>
          </p:cNvSpPr>
          <p:nvPr/>
        </p:nvSpPr>
        <p:spPr bwMode="auto">
          <a:xfrm>
            <a:off x="4356100" y="2636912"/>
            <a:ext cx="442913" cy="465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solidFill>
                  <a:srgbClr val="FFFFFF"/>
                </a:solidFill>
                <a:latin typeface="Liberation Serif" pitchFamily="18" charset="0"/>
              </a:rPr>
              <a:t>8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2808288" y="1340768"/>
            <a:ext cx="3527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FF6600"/>
                </a:solidFill>
                <a:latin typeface="Liberation Serif" pitchFamily="18" charset="0"/>
                <a:cs typeface="Arial" pitchFamily="34" charset="0"/>
              </a:rPr>
              <a:t>ОБЩЕОБРАЗОВАТЕЛЬНЫЕ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FF6600"/>
                </a:solidFill>
                <a:latin typeface="Liberation Serif" pitchFamily="18" charset="0"/>
                <a:cs typeface="Arial" pitchFamily="34" charset="0"/>
              </a:rPr>
              <a:t>ОРГАНИЗАЦИИ</a:t>
            </a: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6012160" y="3501008"/>
            <a:ext cx="35274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FF6600"/>
                </a:solidFill>
                <a:latin typeface="Liberation Serif" pitchFamily="18" charset="0"/>
                <a:cs typeface="Arial" pitchFamily="34" charset="0"/>
              </a:rPr>
              <a:t>ДОШКОЛЬНЫЕ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FF6600"/>
                </a:solidFill>
                <a:latin typeface="Liberation Serif" pitchFamily="18" charset="0"/>
                <a:cs typeface="Arial" pitchFamily="34" charset="0"/>
              </a:rPr>
              <a:t>ОБРАЗОВАТЕЛЬНЫЕ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FF6600"/>
                </a:solidFill>
                <a:latin typeface="Liberation Serif" pitchFamily="18" charset="0"/>
                <a:cs typeface="Arial" pitchFamily="34" charset="0"/>
              </a:rPr>
              <a:t>ОРГАНИЗАЦИИ</a:t>
            </a: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-468313" y="3860800"/>
            <a:ext cx="352742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FF6600"/>
                </a:solidFill>
                <a:latin typeface="Liberation Serif" pitchFamily="18" charset="0"/>
                <a:cs typeface="Arial" pitchFamily="34" charset="0"/>
              </a:rPr>
              <a:t>ОРГАНИЗАЦИИ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FF6600"/>
                </a:solidFill>
                <a:latin typeface="Liberation Serif" pitchFamily="18" charset="0"/>
                <a:cs typeface="Arial" pitchFamily="34" charset="0"/>
              </a:rPr>
              <a:t>ДОПОЛНИТЕЛЬНОГО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FF6600"/>
                </a:solidFill>
                <a:latin typeface="Liberation Serif" pitchFamily="18" charset="0"/>
                <a:cs typeface="Arial" pitchFamily="34" charset="0"/>
              </a:rPr>
              <a:t>ОБРАЗОВАНИЯ</a:t>
            </a: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2808288" y="6237288"/>
            <a:ext cx="3527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FF6600"/>
                </a:solidFill>
                <a:latin typeface="Liberation Serif" pitchFamily="18" charset="0"/>
                <a:cs typeface="Arial" pitchFamily="34" charset="0"/>
              </a:rPr>
              <a:t>УЧРЕЖДЕНИЕ СОПРОВОЖДЕНИЯ</a:t>
            </a:r>
            <a:endParaRPr lang="ru-RU" altLang="ru-RU" sz="1600" b="1" i="1" dirty="0">
              <a:solidFill>
                <a:srgbClr val="FF6600"/>
              </a:solidFill>
              <a:latin typeface="Liberation Serif" pitchFamily="18" charset="0"/>
              <a:cs typeface="Arial" pitchFamily="34" charset="0"/>
            </a:endParaRPr>
          </a:p>
        </p:txBody>
      </p:sp>
      <p:sp>
        <p:nvSpPr>
          <p:cNvPr id="4106" name="WordArt 15"/>
          <p:cNvSpPr>
            <a:spLocks noChangeArrowheads="1" noChangeShapeType="1" noTextEdit="1"/>
          </p:cNvSpPr>
          <p:nvPr/>
        </p:nvSpPr>
        <p:spPr bwMode="auto">
          <a:xfrm>
            <a:off x="5579913" y="3789040"/>
            <a:ext cx="576263" cy="465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solidFill>
                  <a:srgbClr val="FFFFFF"/>
                </a:solidFill>
                <a:latin typeface="Liberation Serif" pitchFamily="18" charset="0"/>
              </a:rPr>
              <a:t>2</a:t>
            </a:r>
            <a:r>
              <a:rPr lang="ru-RU" sz="3600" b="1" i="1" kern="10" dirty="0">
                <a:solidFill>
                  <a:srgbClr val="FFFFFF"/>
                </a:solidFill>
                <a:latin typeface="Liberation Serif" pitchFamily="18" charset="0"/>
              </a:rPr>
              <a:t>0</a:t>
            </a:r>
            <a:endParaRPr lang="ru-RU" sz="3600" b="1" i="1" kern="10" dirty="0" smtClean="0">
              <a:solidFill>
                <a:srgbClr val="FFFFFF"/>
              </a:solidFill>
              <a:latin typeface="Liberation Serif" pitchFamily="18" charset="0"/>
            </a:endParaRPr>
          </a:p>
        </p:txBody>
      </p:sp>
      <p:sp>
        <p:nvSpPr>
          <p:cNvPr id="4107" name="WordArt 16"/>
          <p:cNvSpPr>
            <a:spLocks noChangeArrowheads="1" noChangeShapeType="1" noTextEdit="1"/>
          </p:cNvSpPr>
          <p:nvPr/>
        </p:nvSpPr>
        <p:spPr bwMode="auto">
          <a:xfrm>
            <a:off x="3131840" y="3861048"/>
            <a:ext cx="288925" cy="465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solidFill>
                  <a:srgbClr val="FFFFFF"/>
                </a:solidFill>
                <a:latin typeface="Liberation Serif" pitchFamily="18" charset="0"/>
              </a:rPr>
              <a:t>3</a:t>
            </a:r>
          </a:p>
        </p:txBody>
      </p:sp>
      <p:sp>
        <p:nvSpPr>
          <p:cNvPr id="4108" name="WordArt 17"/>
          <p:cNvSpPr>
            <a:spLocks noChangeArrowheads="1" noChangeShapeType="1" noTextEdit="1"/>
          </p:cNvSpPr>
          <p:nvPr/>
        </p:nvSpPr>
        <p:spPr bwMode="auto">
          <a:xfrm>
            <a:off x="4427091" y="5157788"/>
            <a:ext cx="288925" cy="465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solidFill>
                  <a:srgbClr val="FFFFFF"/>
                </a:solidFill>
                <a:latin typeface="Liberation Serif" pitchFamily="18" charset="0"/>
              </a:rPr>
              <a:t>1</a:t>
            </a:r>
          </a:p>
        </p:txBody>
      </p:sp>
      <p:pic>
        <p:nvPicPr>
          <p:cNvPr id="27" name="Picture 4" descr="irbit_city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2" y="332656"/>
            <a:ext cx="8143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22261" r="8615" b="34566"/>
          <a:stretch>
            <a:fillRect/>
          </a:stretch>
        </p:blipFill>
        <p:spPr bwMode="auto">
          <a:xfrm>
            <a:off x="179512" y="270917"/>
            <a:ext cx="194882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Desktop\Аналитическая информация\Открытый бюджет\фото\IMG-20200401-WA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7480"/>
            <a:ext cx="1905252" cy="14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Аналитическая информация\Открытый бюджет\фото\IMG-20200401-WA00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8"/>
          <a:stretch/>
        </p:blipFill>
        <p:spPr bwMode="auto">
          <a:xfrm>
            <a:off x="1835696" y="5215654"/>
            <a:ext cx="1536115" cy="15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esktop\Аналитическая информация\Открытый бюджет\фото\IMG-20200401-WA00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1"/>
          <a:stretch/>
        </p:blipFill>
        <p:spPr bwMode="auto">
          <a:xfrm>
            <a:off x="7164288" y="4404716"/>
            <a:ext cx="1682551" cy="16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esktop\Аналитическая информация\Открытый бюджет\фото\DSCN626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2" r="6766" b="3767"/>
          <a:stretch/>
        </p:blipFill>
        <p:spPr bwMode="auto">
          <a:xfrm>
            <a:off x="5842545" y="5390356"/>
            <a:ext cx="2473871" cy="13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esktop\Аналитическая информация\Открытый бюджет\фото\DSC_102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 t="12225" r="41391"/>
          <a:stretch/>
        </p:blipFill>
        <p:spPr bwMode="auto">
          <a:xfrm>
            <a:off x="7596336" y="1704103"/>
            <a:ext cx="1296144" cy="18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esktop\Аналитическая информация\Открытый бюджет\фото\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1656184" cy="13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esktop\Аналитическая информация\Открытый бюджет\фото\IMG-20200401-WA007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r="9205" b="10552"/>
          <a:stretch/>
        </p:blipFill>
        <p:spPr bwMode="auto">
          <a:xfrm>
            <a:off x="899816" y="1724099"/>
            <a:ext cx="2520056" cy="12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Desktop\Аналитическая информация\Открытый бюджет\фото\IMG-20200401-WA008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27100" r="29326" b="15246"/>
          <a:stretch/>
        </p:blipFill>
        <p:spPr bwMode="auto">
          <a:xfrm>
            <a:off x="251520" y="2564308"/>
            <a:ext cx="1759209" cy="12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06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7C5157-3A2A-4266-A554-57B1C66995BD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763713" y="396875"/>
            <a:ext cx="60483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kern="0" dirty="0">
                <a:solidFill>
                  <a:srgbClr val="0000FF"/>
                </a:solidFill>
                <a:latin typeface="Liberation Serif" pitchFamily="18" charset="0"/>
                <a:ea typeface="+mj-ea"/>
                <a:cs typeface="Times New Roman" pitchFamily="18" charset="0"/>
              </a:rPr>
              <a:t>Система образования Муниципального образования город Ирбит </a:t>
            </a:r>
            <a:endParaRPr lang="ru-RU" sz="2000" dirty="0">
              <a:solidFill>
                <a:srgbClr val="0000FF"/>
              </a:solidFill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2339752" y="1176338"/>
            <a:ext cx="531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Liberation Serif" pitchFamily="18" charset="0"/>
                <a:cs typeface="Times New Roman" pitchFamily="18" charset="0"/>
              </a:rPr>
              <a:t>Показатели развития системы образования </a:t>
            </a:r>
          </a:p>
        </p:txBody>
      </p:sp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73513"/>
              </p:ext>
            </p:extLst>
          </p:nvPr>
        </p:nvGraphicFramePr>
        <p:xfrm>
          <a:off x="285750" y="1860128"/>
          <a:ext cx="8535988" cy="4521200"/>
        </p:xfrm>
        <a:graphic>
          <a:graphicData uri="http://schemas.openxmlformats.org/drawingml/2006/table">
            <a:tbl>
              <a:tblPr/>
              <a:tblGrid>
                <a:gridCol w="5784850"/>
                <a:gridCol w="896938"/>
                <a:gridCol w="909637"/>
                <a:gridCol w="944563"/>
              </a:tblGrid>
              <a:tr h="21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Количество организаций, подведомственных Управлению образованием Муниципального образования город Ирбит,  из них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детские сады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93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организации дополнительного образования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учреждение сопровождения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Количество обучающихся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7517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7649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7625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 детских садах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2937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2973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2908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 школах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4580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4676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4717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93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 организациях дополнительного образования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2100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2100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Общее количество работников в организациях,  из них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1461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1522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1499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 детских садах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830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856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846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 школах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478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515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501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93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 организациях дополнительного образования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93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 учреждении сопровождения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Количество педагогических работников в ОО,  из них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689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709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671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 детских садах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326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326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312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 школах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313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330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308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93"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 организациях дополнительного образования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54434" marR="54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4" descr="irbit_city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2" y="332656"/>
            <a:ext cx="8143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22261" r="8615" b="34566"/>
          <a:stretch>
            <a:fillRect/>
          </a:stretch>
        </p:blipFill>
        <p:spPr bwMode="auto">
          <a:xfrm>
            <a:off x="179512" y="270917"/>
            <a:ext cx="194882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1102F-D260-4386-A788-E35154DB7629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1763713" y="396875"/>
            <a:ext cx="60483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kern="0" dirty="0">
                <a:solidFill>
                  <a:srgbClr val="0000FF"/>
                </a:solidFill>
                <a:latin typeface="Liberation Serif" pitchFamily="18" charset="0"/>
                <a:ea typeface="+mj-ea"/>
                <a:cs typeface="Times New Roman" pitchFamily="18" charset="0"/>
              </a:rPr>
              <a:t>Изменение контингента обучающихся </a:t>
            </a:r>
          </a:p>
          <a:p>
            <a:pPr algn="ctr" eaLnBrk="1" hangingPunct="1">
              <a:defRPr/>
            </a:pPr>
            <a:r>
              <a:rPr lang="ru-RU" sz="2400" b="1" kern="0" dirty="0">
                <a:solidFill>
                  <a:srgbClr val="0000FF"/>
                </a:solidFill>
                <a:latin typeface="Liberation Serif" pitchFamily="18" charset="0"/>
                <a:ea typeface="+mj-ea"/>
                <a:cs typeface="Times New Roman" pitchFamily="18" charset="0"/>
              </a:rPr>
              <a:t>за три года</a:t>
            </a:r>
            <a:endParaRPr lang="ru-RU" sz="2000" dirty="0">
              <a:solidFill>
                <a:srgbClr val="0000FF"/>
              </a:solidFill>
              <a:latin typeface="Liberation Serif" pitchFamily="18" charset="0"/>
              <a:cs typeface="Times New Roman" pitchFamily="18" charset="0"/>
            </a:endParaRPr>
          </a:p>
        </p:txBody>
      </p:sp>
      <p:pic>
        <p:nvPicPr>
          <p:cNvPr id="9" name="Picture 4" descr="irbit_city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2" y="332656"/>
            <a:ext cx="8143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22261" r="8615" b="34566"/>
          <a:stretch>
            <a:fillRect/>
          </a:stretch>
        </p:blipFill>
        <p:spPr bwMode="auto">
          <a:xfrm>
            <a:off x="179512" y="270917"/>
            <a:ext cx="194882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50910780"/>
              </p:ext>
            </p:extLst>
          </p:nvPr>
        </p:nvGraphicFramePr>
        <p:xfrm>
          <a:off x="467544" y="1397000"/>
          <a:ext cx="8228666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5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Прямоугольник 1"/>
          <p:cNvSpPr>
            <a:spLocks noChangeArrowheads="1"/>
          </p:cNvSpPr>
          <p:nvPr/>
        </p:nvSpPr>
        <p:spPr bwMode="auto">
          <a:xfrm>
            <a:off x="1547813" y="488950"/>
            <a:ext cx="662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7" y="1412776"/>
            <a:ext cx="2376264" cy="9184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balanced" dir="t"/>
          </a:scene3d>
          <a:sp3d prstMaterial="flat">
            <a:bevelT w="0" h="0" prst="angle"/>
            <a:bevelB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5" y="1412776"/>
            <a:ext cx="2448272" cy="9184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8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8185" y="1412776"/>
            <a:ext cx="2520280" cy="904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8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68313" y="2781300"/>
            <a:ext cx="2590800" cy="3816350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и сборов,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Налоговым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РФ,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лиц,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акцизы,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лиц,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пошлина,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348038" y="2708275"/>
            <a:ext cx="2592387" cy="3889375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пошлин, сборов, установленных законодательством РФ, а также штрафов за нарушение законодательства, 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284400" indent="-285750" eaLnBrk="0" hangingPunct="0">
              <a:buFontTx/>
              <a:buChar char="-"/>
              <a:defRPr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земли,</a:t>
            </a:r>
          </a:p>
          <a:p>
            <a:pPr marL="284400" indent="-285750" eaLnBrk="0" hangingPunct="0">
              <a:buFontTx/>
              <a:buChar char="-"/>
              <a:defRPr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 оказания платных услуг,</a:t>
            </a:r>
          </a:p>
          <a:p>
            <a:pPr marL="284400" indent="-285750" eaLnBrk="0" hangingPunct="0">
              <a:buFontTx/>
              <a:buChar char="-"/>
              <a:defRPr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штрафные санкции,</a:t>
            </a:r>
          </a:p>
          <a:p>
            <a:pPr marL="284400" indent="-285750" eaLnBrk="0" hangingPunct="0">
              <a:buFontTx/>
              <a:buChar char="-"/>
              <a:defRPr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</a:t>
            </a:r>
          </a:p>
        </p:txBody>
      </p:sp>
      <p:sp>
        <p:nvSpPr>
          <p:cNvPr id="97294" name="Скругленный прямоугольник 13"/>
          <p:cNvSpPr>
            <a:spLocks noChangeArrowheads="1"/>
          </p:cNvSpPr>
          <p:nvPr/>
        </p:nvSpPr>
        <p:spPr bwMode="auto">
          <a:xfrm>
            <a:off x="6227763" y="2708275"/>
            <a:ext cx="2592387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38199607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rbit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71475"/>
            <a:ext cx="814388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1258889" y="41992"/>
            <a:ext cx="6985520" cy="70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Организация отдыха детей и их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оздоровления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1402655" y="836712"/>
            <a:ext cx="74898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300" dirty="0"/>
              <a:t>          Эффективная организация отдыха детей и их оздоровления, развитие системы внеурочной, сезонной занятости несовершеннолетних в Муниципальном образовании город Ирбит является одной из </a:t>
            </a:r>
            <a:r>
              <a:rPr lang="ru-RU" altLang="ru-RU" sz="1300" dirty="0" smtClean="0"/>
              <a:t>актуальных </a:t>
            </a:r>
            <a:r>
              <a:rPr lang="ru-RU" altLang="ru-RU" sz="1300" dirty="0"/>
              <a:t>задач.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246563" y="1465620"/>
            <a:ext cx="4897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00CC"/>
                </a:solidFill>
              </a:rPr>
              <a:t>Основные формы </a:t>
            </a:r>
          </a:p>
          <a:p>
            <a:pPr algn="ctr"/>
            <a:r>
              <a:rPr lang="ru-RU" altLang="ru-RU" sz="1400" b="1" dirty="0">
                <a:solidFill>
                  <a:srgbClr val="0000CC"/>
                </a:solidFill>
              </a:rPr>
              <a:t>организации отдыха и оздоровления детей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07504" y="1681063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00CC"/>
                </a:solidFill>
              </a:rPr>
              <a:t>Финансирование  оздоровительной кампании</a:t>
            </a:r>
            <a:endParaRPr lang="ru-RU" altLang="ru-RU" sz="1400" b="1" dirty="0">
              <a:solidFill>
                <a:srgbClr val="0000CC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79512" y="4345940"/>
            <a:ext cx="5040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00CC"/>
                </a:solidFill>
              </a:rPr>
              <a:t>Развитие материально-технической базы </a:t>
            </a:r>
          </a:p>
          <a:p>
            <a:pPr algn="ctr"/>
            <a:r>
              <a:rPr lang="ru-RU" altLang="ru-RU" sz="1400" b="1" dirty="0" smtClean="0">
                <a:solidFill>
                  <a:srgbClr val="0000CC"/>
                </a:solidFill>
              </a:rPr>
              <a:t>загородного лагеря</a:t>
            </a:r>
            <a:endParaRPr lang="ru-RU" altLang="ru-RU" sz="1400" b="1" dirty="0">
              <a:solidFill>
                <a:srgbClr val="0000CC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32064"/>
              </p:ext>
            </p:extLst>
          </p:nvPr>
        </p:nvGraphicFramePr>
        <p:xfrm>
          <a:off x="179512" y="4989552"/>
          <a:ext cx="6264696" cy="1679808"/>
        </p:xfrm>
        <a:graphic>
          <a:graphicData uri="http://schemas.openxmlformats.org/drawingml/2006/table">
            <a:tbl>
              <a:tblPr/>
              <a:tblGrid>
                <a:gridCol w="1584178"/>
                <a:gridCol w="720078"/>
                <a:gridCol w="792088"/>
                <a:gridCol w="792088"/>
                <a:gridCol w="792088"/>
                <a:gridCol w="792088"/>
                <a:gridCol w="792088"/>
              </a:tblGrid>
              <a:tr h="33120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Свердловской области «Развитие системы образования в Свердловской области до 2020 года»,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«Укрепление и развитие материально-технической базы образовательных организаций Свердловской области»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бюджета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50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1 245 100,00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1 707 528,88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4 395 349,00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960 100,00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2 206 800,00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1 245 100,00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1 741 104,00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4 395 500,00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1 353 410,00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2 216 000,00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02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годам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2 490 200,00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3 448 632,88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8 790 849,00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2 313 510,00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4 422 800,00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C:\Documents and Settings\User\Рабочий стол\Поезд Здоровья\childrenof_bodomsum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977360"/>
            <a:ext cx="2501345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рабочий стол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7247" r="15668" b="10943"/>
          <a:stretch/>
        </p:blipFill>
        <p:spPr bwMode="auto">
          <a:xfrm>
            <a:off x="397993" y="1995013"/>
            <a:ext cx="3741959" cy="23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07904" y="1916832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тыс. руб.</a:t>
            </a:r>
            <a:endParaRPr lang="ru-RU" sz="800" b="1" dirty="0"/>
          </a:p>
        </p:txBody>
      </p:sp>
      <p:pic>
        <p:nvPicPr>
          <p:cNvPr id="34819" name="Picture 3" descr="D:\рабочий стол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21370" r="11887" b="9308"/>
          <a:stretch/>
        </p:blipFill>
        <p:spPr bwMode="auto">
          <a:xfrm>
            <a:off x="4630010" y="1988841"/>
            <a:ext cx="433447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70399"/>
      </p:ext>
    </p:extLst>
  </p:cSld>
  <p:clrMapOvr>
    <a:masterClrMapping/>
  </p:clrMapOvr>
  <p:transition>
    <p:comb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sz="quarter" idx="13"/>
          </p:nvPr>
        </p:nvSpPr>
        <p:spPr>
          <a:xfrm>
            <a:off x="3348038" y="333375"/>
            <a:ext cx="5400675" cy="26638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900" smtClean="0">
                <a:latin typeface="Arial" charset="0"/>
              </a:rPr>
              <a:t>	</a:t>
            </a:r>
            <a:endParaRPr lang="ru-RU" altLang="ru-RU" sz="1500" smtClean="0"/>
          </a:p>
        </p:txBody>
      </p:sp>
      <p:sp>
        <p:nvSpPr>
          <p:cNvPr id="162823" name="Rectangle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3850" y="3068638"/>
            <a:ext cx="84248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9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15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4" name="Rectangle 7"/>
          <p:cNvSpPr txBox="1">
            <a:spLocks noChangeArrowheads="1"/>
          </p:cNvSpPr>
          <p:nvPr/>
        </p:nvSpPr>
        <p:spPr bwMode="auto">
          <a:xfrm>
            <a:off x="2097005" y="117837"/>
            <a:ext cx="57419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b="1" kern="0" dirty="0">
                <a:solidFill>
                  <a:srgbClr val="0000FF"/>
                </a:solidFill>
                <a:latin typeface="Liberation Serif" pitchFamily="18" charset="0"/>
                <a:ea typeface="+mj-ea"/>
              </a:rPr>
              <a:t>Организация отдыха детей </a:t>
            </a:r>
          </a:p>
          <a:p>
            <a:pPr algn="ctr" eaLnBrk="1" hangingPunct="1"/>
            <a:r>
              <a:rPr lang="ru-RU" altLang="ru-RU" sz="2800" b="1" kern="0" dirty="0">
                <a:solidFill>
                  <a:srgbClr val="0000FF"/>
                </a:solidFill>
                <a:latin typeface="Liberation Serif" pitchFamily="18" charset="0"/>
                <a:ea typeface="+mj-ea"/>
              </a:rPr>
              <a:t>и их оздоровления</a:t>
            </a:r>
          </a:p>
        </p:txBody>
      </p:sp>
      <p:sp>
        <p:nvSpPr>
          <p:cNvPr id="12295" name="TextBox 23"/>
          <p:cNvSpPr txBox="1">
            <a:spLocks noChangeArrowheads="1"/>
          </p:cNvSpPr>
          <p:nvPr/>
        </p:nvSpPr>
        <p:spPr bwMode="auto">
          <a:xfrm>
            <a:off x="2428006" y="1108075"/>
            <a:ext cx="52403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latin typeface="Liberation Serif" pitchFamily="18" charset="0"/>
              </a:rPr>
              <a:t>Эффективная организация отдыха детей и их оздоровления, развитие системы внеурочной, сезонной занятости несовершеннолетних в Муниципальном образовании город Ирбит является одной из наиболее актуальных задач.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107950" y="1906588"/>
            <a:ext cx="424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CC"/>
                </a:solidFill>
                <a:latin typeface="Liberation Serif" pitchFamily="18" charset="0"/>
              </a:rPr>
              <a:t>Финансирование  оздоровительной кампании</a:t>
            </a: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3924300" y="2133600"/>
            <a:ext cx="647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1">
                <a:latin typeface="Liberation Serif" pitchFamily="18" charset="0"/>
              </a:rPr>
              <a:t>тыс. руб.</a:t>
            </a:r>
          </a:p>
        </p:txBody>
      </p:sp>
      <p:sp>
        <p:nvSpPr>
          <p:cNvPr id="12298" name="TextBox 8"/>
          <p:cNvSpPr txBox="1">
            <a:spLocks noChangeArrowheads="1"/>
          </p:cNvSpPr>
          <p:nvPr/>
        </p:nvSpPr>
        <p:spPr bwMode="auto">
          <a:xfrm>
            <a:off x="4354513" y="1825625"/>
            <a:ext cx="489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CC"/>
                </a:solidFill>
                <a:latin typeface="Liberation Serif" pitchFamily="18" charset="0"/>
              </a:rPr>
              <a:t>Основные формы </a:t>
            </a:r>
          </a:p>
          <a:p>
            <a:pPr algn="ctr" eaLnBrk="1" hangingPunct="1"/>
            <a:r>
              <a:rPr lang="ru-RU" altLang="ru-RU" sz="1400" b="1">
                <a:solidFill>
                  <a:srgbClr val="0000CC"/>
                </a:solidFill>
                <a:latin typeface="Liberation Serif" pitchFamily="18" charset="0"/>
              </a:rPr>
              <a:t>организации отдыха и оздоровления детей</a:t>
            </a:r>
          </a:p>
        </p:txBody>
      </p:sp>
      <p:sp>
        <p:nvSpPr>
          <p:cNvPr id="12299" name="TextBox 8"/>
          <p:cNvSpPr txBox="1">
            <a:spLocks noChangeArrowheads="1"/>
          </p:cNvSpPr>
          <p:nvPr/>
        </p:nvSpPr>
        <p:spPr bwMode="auto">
          <a:xfrm>
            <a:off x="179388" y="4406900"/>
            <a:ext cx="5040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CC"/>
                </a:solidFill>
                <a:latin typeface="Liberation Serif" pitchFamily="18" charset="0"/>
              </a:rPr>
              <a:t>Развитие материально-технической базы </a:t>
            </a:r>
          </a:p>
          <a:p>
            <a:pPr algn="ctr" eaLnBrk="1" hangingPunct="1"/>
            <a:r>
              <a:rPr lang="ru-RU" altLang="ru-RU" sz="1400" b="1">
                <a:solidFill>
                  <a:srgbClr val="0000CC"/>
                </a:solidFill>
                <a:latin typeface="Liberation Serif" pitchFamily="18" charset="0"/>
              </a:rPr>
              <a:t>загородного лагеря</a:t>
            </a:r>
          </a:p>
        </p:txBody>
      </p:sp>
      <p:pic>
        <p:nvPicPr>
          <p:cNvPr id="12300" name="Picture 2" descr="C:\Documents and Settings\User\Рабочий стол\Поезд Здоровья\childrenof_bodomsu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13325"/>
            <a:ext cx="238918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0" descr="D:\рабочий стол\на стенд 2017 год - образование(1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F4D3"/>
              </a:clrFrom>
              <a:clrTo>
                <a:srgbClr val="F0F4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17592" r="15668" b="10130"/>
          <a:stretch>
            <a:fillRect/>
          </a:stretch>
        </p:blipFill>
        <p:spPr bwMode="auto">
          <a:xfrm>
            <a:off x="427949" y="2241550"/>
            <a:ext cx="3527425" cy="223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2" name="Picture 49" descr="D:\рабочий стол\на стенд 2017 год - образование(1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0F4D3"/>
              </a:clrFrom>
              <a:clrTo>
                <a:srgbClr val="F0F4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0952" r="11040" b="8009"/>
          <a:stretch>
            <a:fillRect/>
          </a:stretch>
        </p:blipFill>
        <p:spPr bwMode="auto">
          <a:xfrm>
            <a:off x="4716463" y="2351088"/>
            <a:ext cx="4117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950" y="5013325"/>
          <a:ext cx="6264276" cy="1679575"/>
        </p:xfrm>
        <a:graphic>
          <a:graphicData uri="http://schemas.openxmlformats.org/drawingml/2006/table">
            <a:tbl>
              <a:tblPr/>
              <a:tblGrid>
                <a:gridCol w="1584071"/>
                <a:gridCol w="720030"/>
                <a:gridCol w="792035"/>
                <a:gridCol w="792035"/>
                <a:gridCol w="792035"/>
                <a:gridCol w="792035"/>
                <a:gridCol w="792035"/>
              </a:tblGrid>
              <a:tr h="33115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Свердловской области «Развитие системы образования в Свердловской области до 2020 года»,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подпрограмма «Укрепление и развитие материально-технической базы образовательных организаций Свердловской области»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Уровень бюджета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41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1 707 528,88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4 395 349,00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960 100,00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2 206 800,00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1 424 000,00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1 741 104,00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4 395 500,00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1 353 410,00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2 216 000,00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1 561 000,00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579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ВСЕГО по годам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3 448 632,88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8 790 849,00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2 313 510,00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4 422 800,00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2 985 000,00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4" descr="irbit_city_c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2" y="332656"/>
            <a:ext cx="8143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22261" r="8615" b="34566"/>
          <a:stretch>
            <a:fillRect/>
          </a:stretch>
        </p:blipFill>
        <p:spPr bwMode="auto">
          <a:xfrm>
            <a:off x="179512" y="270917"/>
            <a:ext cx="194882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74182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ADE0E8-65C6-4CFC-A04C-14860589C076}" type="slidenum">
              <a:rPr lang="ru-RU" altLang="ru-RU" smtClean="0"/>
              <a:pPr/>
              <a:t>42</a:t>
            </a:fld>
            <a:endParaRPr lang="ru-RU" altLang="ru-RU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72766" y="145157"/>
            <a:ext cx="6743650" cy="141163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00FF"/>
                </a:solidFill>
                <a:latin typeface="Liberation Serif" pitchFamily="18" charset="0"/>
              </a:rPr>
              <a:t>Приобретение учебников </a:t>
            </a:r>
            <a:br>
              <a:rPr lang="ru-RU" altLang="ru-RU" sz="2800" b="1" dirty="0" smtClean="0">
                <a:solidFill>
                  <a:srgbClr val="0000FF"/>
                </a:solidFill>
                <a:latin typeface="Liberation Serif" pitchFamily="18" charset="0"/>
              </a:rPr>
            </a:br>
            <a:r>
              <a:rPr lang="ru-RU" altLang="ru-RU" sz="2800" b="1" dirty="0" smtClean="0">
                <a:solidFill>
                  <a:srgbClr val="0000FF"/>
                </a:solidFill>
                <a:latin typeface="Liberation Serif" pitchFamily="18" charset="0"/>
              </a:rPr>
              <a:t>в 2019 году</a:t>
            </a:r>
            <a:endParaRPr lang="ru-RU" altLang="ru-RU" sz="2800" dirty="0" smtClean="0">
              <a:solidFill>
                <a:srgbClr val="0000FF"/>
              </a:solidFill>
              <a:latin typeface="Liberation Serif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53085"/>
              </p:ext>
            </p:extLst>
          </p:nvPr>
        </p:nvGraphicFramePr>
        <p:xfrm>
          <a:off x="250825" y="1989138"/>
          <a:ext cx="8583613" cy="40233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611282">
                  <a:extLst>
                    <a:ext uri="{9D8B030D-6E8A-4147-A177-3AD203B41FA5}"/>
                  </a:extLst>
                </a:gridCol>
                <a:gridCol w="2014149">
                  <a:extLst>
                    <a:ext uri="{9D8B030D-6E8A-4147-A177-3AD203B41FA5}"/>
                  </a:extLst>
                </a:gridCol>
                <a:gridCol w="1958182">
                  <a:extLst>
                    <a:ext uri="{9D8B030D-6E8A-4147-A177-3AD203B41FA5}"/>
                  </a:extLst>
                </a:gridCol>
              </a:tblGrid>
              <a:tr h="731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Общеобразовательное учреждение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Количество экземпляров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Сумма, руб.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/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МБОУ «Школа № 1»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2 339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818 684,52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МБОУ «Школа № 3»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610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376 930,00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МБОУ «Школа № 5»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656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253 586,31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</a:t>
                      </a: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«СОШ </a:t>
                      </a:r>
                      <a:r>
                        <a:rPr kumimoji="0" lang="ru-RU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8»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653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344 311,00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9»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1 100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349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 465,99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10»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2 015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691 053,85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13»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629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376 734,00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</a:t>
                      </a:r>
                      <a:r>
                        <a:rPr kumimoji="0" lang="ru-RU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«Школа № 18»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196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162 710,00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8 198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Times New Roman"/>
                          <a:cs typeface="Times New Roman" pitchFamily="18" charset="0"/>
                        </a:rPr>
                        <a:t>3 373 475,67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8" name="Picture 4" descr="irbit_city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2" y="332656"/>
            <a:ext cx="8143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22261" r="8615" b="34566"/>
          <a:stretch>
            <a:fillRect/>
          </a:stretch>
        </p:blipFill>
        <p:spPr bwMode="auto">
          <a:xfrm>
            <a:off x="179512" y="270917"/>
            <a:ext cx="194882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16E65E-34F0-401E-8F42-09AEA8614FCA}" type="slidenum">
              <a:rPr lang="ru-RU" altLang="ru-RU" smtClean="0"/>
              <a:pPr/>
              <a:t>43</a:t>
            </a:fld>
            <a:endParaRPr lang="ru-RU" altLang="ru-RU" smtClean="0"/>
          </a:p>
        </p:txBody>
      </p:sp>
      <p:sp>
        <p:nvSpPr>
          <p:cNvPr id="5" name="Объект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2843" y="1656810"/>
            <a:ext cx="8497887" cy="494054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09728" indent="0">
              <a:buNone/>
              <a:defRPr/>
            </a:pP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       </a:t>
            </a:r>
            <a:r>
              <a:rPr lang="ru-RU" sz="1900" b="1" i="1" u="sng" dirty="0" smtClean="0">
                <a:latin typeface="Liberation Serif" pitchFamily="18" charset="0"/>
                <a:cs typeface="Times New Roman" pitchFamily="18" charset="0"/>
              </a:rPr>
              <a:t>140  </a:t>
            </a:r>
            <a:r>
              <a:rPr lang="ru-RU" sz="1900" b="1" i="1" u="sng" dirty="0">
                <a:latin typeface="Liberation Serif" pitchFamily="18" charset="0"/>
                <a:cs typeface="Times New Roman" pitchFamily="18" charset="0"/>
              </a:rPr>
              <a:t>выездов совершила спортивная школа за </a:t>
            </a:r>
            <a:r>
              <a:rPr lang="ru-RU" sz="1900" b="1" i="1" u="sng" dirty="0" smtClean="0">
                <a:latin typeface="Liberation Serif" pitchFamily="18" charset="0"/>
                <a:cs typeface="Times New Roman" pitchFamily="18" charset="0"/>
              </a:rPr>
              <a:t>2019 </a:t>
            </a:r>
            <a:r>
              <a:rPr lang="ru-RU" sz="1900" b="1" i="1" u="sng" dirty="0">
                <a:latin typeface="Liberation Serif" pitchFamily="18" charset="0"/>
                <a:cs typeface="Times New Roman" pitchFamily="18" charset="0"/>
              </a:rPr>
              <a:t>год</a:t>
            </a:r>
            <a:r>
              <a:rPr lang="ru-RU" sz="1900" b="1" i="1" u="sng" dirty="0" smtClean="0">
                <a:latin typeface="Liberation Serif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  <a:defRPr/>
            </a:pPr>
            <a:endParaRPr lang="ru-RU" sz="1900" b="1" i="1" u="sng" dirty="0">
              <a:latin typeface="Liberation Serif" pitchFamily="18" charset="0"/>
              <a:cs typeface="Times New Roman" pitchFamily="18" charset="0"/>
            </a:endParaRP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Всероссийские соревнования 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– 13 выездов;</a:t>
            </a:r>
            <a:endParaRPr lang="ru-RU" sz="1900" dirty="0">
              <a:latin typeface="Liberation Serif" pitchFamily="18" charset="0"/>
              <a:cs typeface="Times New Roman" pitchFamily="18" charset="0"/>
            </a:endParaRP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ru-RU" sz="1900" dirty="0" err="1">
                <a:latin typeface="Liberation Serif" pitchFamily="18" charset="0"/>
                <a:cs typeface="Times New Roman" pitchFamily="18" charset="0"/>
              </a:rPr>
              <a:t>УрФО</a:t>
            </a: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 – 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7 </a:t>
            </a: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выездов;</a:t>
            </a: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областные соревнования и матчевые встречи.</a:t>
            </a: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Первенство России, Всероссийские соревнования и </a:t>
            </a:r>
            <a:r>
              <a:rPr lang="ru-RU" sz="1900" dirty="0" err="1">
                <a:latin typeface="Liberation Serif" pitchFamily="18" charset="0"/>
                <a:cs typeface="Times New Roman" pitchFamily="18" charset="0"/>
              </a:rPr>
              <a:t>УрФО</a:t>
            </a: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 – 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59 </a:t>
            </a: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победителей и призеров.</a:t>
            </a: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Отборочные первенства 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Свердловской </a:t>
            </a: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области – 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86 </a:t>
            </a: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победителей и 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призеров.</a:t>
            </a:r>
            <a:endParaRPr lang="ru-RU" sz="1900" dirty="0">
              <a:latin typeface="Liberation Serif" pitchFamily="18" charset="0"/>
              <a:cs typeface="Times New Roman" pitchFamily="18" charset="0"/>
            </a:endParaRP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Областные турниры и региональные соревнования – 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176 победителей </a:t>
            </a: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призеров.</a:t>
            </a: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Проведено </a:t>
            </a: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Муниципальных соревнований 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– 39. 148 человек победителей </a:t>
            </a:r>
            <a:r>
              <a:rPr lang="ru-RU" sz="1900" dirty="0">
                <a:latin typeface="Liberation Serif" pitchFamily="18" charset="0"/>
                <a:cs typeface="Times New Roman" pitchFamily="18" charset="0"/>
              </a:rPr>
              <a:t>и призеров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  <a:defRPr/>
            </a:pPr>
            <a:r>
              <a:rPr lang="ru-RU" sz="1900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       </a:t>
            </a:r>
          </a:p>
          <a:p>
            <a:pPr marL="109728" indent="0">
              <a:buNone/>
              <a:defRPr/>
            </a:pP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Присвоение спортивных разрядов: </a:t>
            </a: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Мастер спорта России – 1 чел.; </a:t>
            </a: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КМС – 6 чел.;</a:t>
            </a: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Liberation Serif" pitchFamily="18" charset="0"/>
                <a:cs typeface="Times New Roman" pitchFamily="18" charset="0"/>
              </a:rPr>
              <a:t>I</a:t>
            </a: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 спортивный разряд – 6 чел.; </a:t>
            </a:r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Liberation Serif" pitchFamily="18" charset="0"/>
                <a:cs typeface="Times New Roman" pitchFamily="18" charset="0"/>
              </a:rPr>
              <a:t>Массовые спортивные разряды – 299 чел.</a:t>
            </a:r>
          </a:p>
          <a:p>
            <a:pPr marL="452628" indent="-342900">
              <a:buFont typeface="Wingdings" pitchFamily="2" charset="2"/>
              <a:buChar char="Ø"/>
              <a:defRPr/>
            </a:pPr>
            <a:endParaRPr lang="ru-RU" sz="1900" dirty="0" smtClean="0">
              <a:solidFill>
                <a:srgbClr val="FF0000"/>
              </a:solidFill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37894" name="Прямоугольник 3"/>
          <p:cNvSpPr>
            <a:spLocks noChangeArrowheads="1"/>
          </p:cNvSpPr>
          <p:nvPr/>
        </p:nvSpPr>
        <p:spPr bwMode="auto">
          <a:xfrm>
            <a:off x="1835150" y="438150"/>
            <a:ext cx="5976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Деятельность </a:t>
            </a:r>
          </a:p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МАОУ ДО «</a:t>
            </a:r>
            <a:r>
              <a:rPr lang="ru-RU" altLang="ru-RU" sz="2400" b="1" dirty="0" err="1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Ирбитская</a:t>
            </a:r>
            <a:r>
              <a:rPr lang="ru-RU" altLang="ru-RU" sz="2400" b="1" dirty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 ДЮСШ» </a:t>
            </a:r>
          </a:p>
        </p:txBody>
      </p:sp>
      <p:pic>
        <p:nvPicPr>
          <p:cNvPr id="1026" name="Picture 2" descr="C:\Users\user7\Desktop\МЕДИА\ФОТО\эмблема нов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413"/>
            <a:ext cx="928986" cy="14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22261" r="8615" b="34566"/>
          <a:stretch>
            <a:fillRect/>
          </a:stretch>
        </p:blipFill>
        <p:spPr bwMode="auto">
          <a:xfrm>
            <a:off x="179512" y="270917"/>
            <a:ext cx="194882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rbit_city_c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2" y="347781"/>
            <a:ext cx="8143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User5\Desktop\ЛДПД\2019\Фото ЛДПД 2019\20190810_1039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94" y="4509120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5\Desktop\ФОТО\Фото_самбо\IMG-20190213-WA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6499"/>
            <a:ext cx="1485203" cy="11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5\Desktop\ФОТО\Ими гордится школа_2018-2019 уч.г\IMG_92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373216"/>
            <a:ext cx="1195833" cy="7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sz="quarter" idx="13"/>
          </p:nvPr>
        </p:nvSpPr>
        <p:spPr>
          <a:xfrm>
            <a:off x="3348038" y="333375"/>
            <a:ext cx="5400675" cy="26638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900" smtClean="0">
                <a:latin typeface="Arial" charset="0"/>
              </a:rPr>
              <a:t>	</a:t>
            </a:r>
            <a:endParaRPr lang="ru-RU" altLang="ru-RU" sz="1500" smtClean="0"/>
          </a:p>
        </p:txBody>
      </p:sp>
      <p:sp>
        <p:nvSpPr>
          <p:cNvPr id="162823" name="Rectangle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3850" y="3068638"/>
            <a:ext cx="84248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9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15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8" name="Picture 4" descr="irbit_city_c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2" y="332656"/>
            <a:ext cx="8143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7"/>
          <p:cNvSpPr>
            <a:spLocks noChangeArrowheads="1"/>
          </p:cNvSpPr>
          <p:nvPr/>
        </p:nvSpPr>
        <p:spPr bwMode="auto">
          <a:xfrm>
            <a:off x="2056772" y="201381"/>
            <a:ext cx="56781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CC"/>
                </a:solidFill>
                <a:latin typeface="Liberation Serif" pitchFamily="18" charset="0"/>
                <a:cs typeface="Times New Roman" pitchFamily="18" charset="0"/>
              </a:rPr>
              <a:t>Достижения педагогов и обучающихся </a:t>
            </a:r>
          </a:p>
          <a:p>
            <a:pPr algn="ctr"/>
            <a:r>
              <a:rPr lang="ru-RU" altLang="ru-RU" sz="2400" b="1" dirty="0">
                <a:solidFill>
                  <a:srgbClr val="0000CC"/>
                </a:solidFill>
                <a:latin typeface="Liberation Serif" pitchFamily="18" charset="0"/>
                <a:cs typeface="Times New Roman" pitchFamily="18" charset="0"/>
              </a:rPr>
              <a:t>образовательных организаций</a:t>
            </a:r>
          </a:p>
        </p:txBody>
      </p:sp>
      <p:sp>
        <p:nvSpPr>
          <p:cNvPr id="11270" name="Text Box 187"/>
          <p:cNvSpPr txBox="1">
            <a:spLocks noChangeArrowheads="1"/>
          </p:cNvSpPr>
          <p:nvPr/>
        </p:nvSpPr>
        <p:spPr bwMode="auto">
          <a:xfrm>
            <a:off x="1761480" y="1188864"/>
            <a:ext cx="353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FF0000"/>
                </a:solidFill>
                <a:latin typeface="Liberation Serif" pitchFamily="18" charset="0"/>
              </a:rPr>
              <a:t>Школы – победители                   ПНП «Образование»</a:t>
            </a:r>
          </a:p>
          <a:p>
            <a:pPr eaLnBrk="1" hangingPunct="1">
              <a:buFontTx/>
              <a:buChar char="•"/>
            </a:pPr>
            <a:r>
              <a:rPr lang="ru-RU" altLang="ru-RU" sz="1400" dirty="0">
                <a:latin typeface="Liberation Serif" pitchFamily="18" charset="0"/>
              </a:rPr>
              <a:t>Федеральный уровень	- ОУ №№ 1, 8, 9, 13</a:t>
            </a:r>
          </a:p>
          <a:p>
            <a:pPr eaLnBrk="1" hangingPunct="1">
              <a:buFontTx/>
              <a:buChar char="•"/>
            </a:pPr>
            <a:r>
              <a:rPr lang="ru-RU" altLang="ru-RU" sz="1400" dirty="0">
                <a:latin typeface="Liberation Serif" pitchFamily="18" charset="0"/>
              </a:rPr>
              <a:t>Областной уровень	- ОУ №№ 1, 10, 13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2154238"/>
            <a:ext cx="437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Liberation Serif" pitchFamily="18" charset="0"/>
              </a:rPr>
              <a:t>Учителя-победители ПНП «Образование»</a:t>
            </a:r>
          </a:p>
        </p:txBody>
      </p:sp>
      <p:sp>
        <p:nvSpPr>
          <p:cNvPr id="1035" name="Прямоугольник 11"/>
          <p:cNvSpPr>
            <a:spLocks noChangeArrowheads="1"/>
          </p:cNvSpPr>
          <p:nvPr/>
        </p:nvSpPr>
        <p:spPr bwMode="auto">
          <a:xfrm>
            <a:off x="107950" y="2473325"/>
            <a:ext cx="4551363" cy="2292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300" dirty="0">
                <a:latin typeface="Liberation Serif" pitchFamily="18" charset="0"/>
              </a:rPr>
              <a:t>ОУ № 3:</a:t>
            </a:r>
            <a:r>
              <a:rPr lang="en-US" altLang="ru-RU" sz="1300" dirty="0">
                <a:latin typeface="Liberation Serif" pitchFamily="18" charset="0"/>
              </a:rPr>
              <a:t> </a:t>
            </a:r>
            <a:r>
              <a:rPr lang="ru-RU" altLang="ru-RU" sz="1300" dirty="0">
                <a:latin typeface="Liberation Serif" pitchFamily="18" charset="0"/>
              </a:rPr>
              <a:t>   </a:t>
            </a:r>
            <a:r>
              <a:rPr lang="ru-RU" altLang="ru-RU" sz="1300" dirty="0" err="1">
                <a:latin typeface="Liberation Serif" pitchFamily="18" charset="0"/>
              </a:rPr>
              <a:t>Колпашникова</a:t>
            </a:r>
            <a:r>
              <a:rPr lang="ru-RU" altLang="ru-RU" sz="1300" dirty="0">
                <a:latin typeface="Liberation Serif" pitchFamily="18" charset="0"/>
              </a:rPr>
              <a:t> Н.Г.</a:t>
            </a:r>
          </a:p>
          <a:p>
            <a:pPr>
              <a:defRPr/>
            </a:pPr>
            <a:r>
              <a:rPr lang="ru-RU" altLang="ru-RU" sz="1300" dirty="0">
                <a:latin typeface="Liberation Serif" pitchFamily="18" charset="0"/>
              </a:rPr>
              <a:t>ОУ № 5:</a:t>
            </a:r>
            <a:r>
              <a:rPr lang="en-US" altLang="ru-RU" sz="1300" dirty="0">
                <a:latin typeface="Liberation Serif" pitchFamily="18" charset="0"/>
              </a:rPr>
              <a:t> </a:t>
            </a:r>
            <a:r>
              <a:rPr lang="ru-RU" altLang="ru-RU" sz="1300" dirty="0">
                <a:latin typeface="Liberation Serif" pitchFamily="18" charset="0"/>
              </a:rPr>
              <a:t>   </a:t>
            </a:r>
            <a:r>
              <a:rPr lang="ru-RU" altLang="ru-RU" sz="1300" dirty="0" err="1">
                <a:latin typeface="Liberation Serif" pitchFamily="18" charset="0"/>
              </a:rPr>
              <a:t>Буньков</a:t>
            </a:r>
            <a:r>
              <a:rPr lang="ru-RU" altLang="ru-RU" sz="1300" dirty="0">
                <a:latin typeface="Liberation Serif" pitchFamily="18" charset="0"/>
              </a:rPr>
              <a:t> Д.А., </a:t>
            </a:r>
            <a:r>
              <a:rPr lang="ru-RU" altLang="ru-RU" sz="1300" dirty="0" err="1">
                <a:latin typeface="Liberation Serif" pitchFamily="18" charset="0"/>
              </a:rPr>
              <a:t>Адамбаева</a:t>
            </a:r>
            <a:r>
              <a:rPr lang="ru-RU" altLang="ru-RU" sz="1300" dirty="0">
                <a:latin typeface="Liberation Serif" pitchFamily="18" charset="0"/>
              </a:rPr>
              <a:t> Л.А.</a:t>
            </a:r>
          </a:p>
          <a:p>
            <a:pPr>
              <a:defRPr/>
            </a:pPr>
            <a:r>
              <a:rPr lang="ru-RU" altLang="ru-RU" sz="1300" dirty="0">
                <a:latin typeface="Liberation Serif" pitchFamily="18" charset="0"/>
              </a:rPr>
              <a:t>ОУ № 8:</a:t>
            </a:r>
            <a:r>
              <a:rPr lang="en-US" altLang="ru-RU" sz="1300" dirty="0">
                <a:latin typeface="Liberation Serif" pitchFamily="18" charset="0"/>
              </a:rPr>
              <a:t>    </a:t>
            </a:r>
            <a:r>
              <a:rPr lang="ru-RU" altLang="ru-RU" sz="1300" dirty="0" err="1">
                <a:latin typeface="Liberation Serif" pitchFamily="18" charset="0"/>
              </a:rPr>
              <a:t>Позныш</a:t>
            </a:r>
            <a:r>
              <a:rPr lang="ru-RU" altLang="ru-RU" sz="1300" dirty="0">
                <a:latin typeface="Liberation Serif" pitchFamily="18" charset="0"/>
              </a:rPr>
              <a:t> Т.В., </a:t>
            </a:r>
            <a:r>
              <a:rPr lang="en-US" altLang="ru-RU" sz="1300" dirty="0">
                <a:latin typeface="Liberation Serif" pitchFamily="18" charset="0"/>
              </a:rPr>
              <a:t> </a:t>
            </a:r>
            <a:r>
              <a:rPr lang="ru-RU" altLang="ru-RU" sz="1300" dirty="0">
                <a:latin typeface="Liberation Serif" pitchFamily="18" charset="0"/>
              </a:rPr>
              <a:t>Мальцева В.И.</a:t>
            </a:r>
          </a:p>
          <a:p>
            <a:pPr algn="just">
              <a:defRPr/>
            </a:pPr>
            <a:r>
              <a:rPr lang="ru-RU" altLang="ru-RU" sz="1300" dirty="0">
                <a:latin typeface="Liberation Serif" pitchFamily="18" charset="0"/>
              </a:rPr>
              <a:t>ОУ № 9: </a:t>
            </a:r>
            <a:r>
              <a:rPr lang="en-US" altLang="ru-RU" sz="1300" dirty="0">
                <a:latin typeface="Liberation Serif" pitchFamily="18" charset="0"/>
              </a:rPr>
              <a:t>   </a:t>
            </a:r>
            <a:r>
              <a:rPr lang="ru-RU" altLang="ru-RU" sz="1300" dirty="0">
                <a:latin typeface="Liberation Serif" pitchFamily="18" charset="0"/>
              </a:rPr>
              <a:t>Кудряшова О.В., </a:t>
            </a:r>
            <a:r>
              <a:rPr lang="ru-RU" altLang="ru-RU" sz="1300" dirty="0" err="1">
                <a:latin typeface="Liberation Serif" pitchFamily="18" charset="0"/>
              </a:rPr>
              <a:t>Хрушкова</a:t>
            </a:r>
            <a:r>
              <a:rPr lang="ru-RU" altLang="ru-RU" sz="1300" dirty="0">
                <a:latin typeface="Liberation Serif" pitchFamily="18" charset="0"/>
              </a:rPr>
              <a:t> Н.А.</a:t>
            </a:r>
          </a:p>
          <a:p>
            <a:pPr>
              <a:defRPr/>
            </a:pPr>
            <a:r>
              <a:rPr lang="ru-RU" altLang="ru-RU" sz="1300" dirty="0">
                <a:latin typeface="Liberation Serif" pitchFamily="18" charset="0"/>
              </a:rPr>
              <a:t>ОУ № 10: </a:t>
            </a:r>
            <a:r>
              <a:rPr lang="en-US" altLang="ru-RU" sz="1300" dirty="0">
                <a:latin typeface="Liberation Serif" pitchFamily="18" charset="0"/>
              </a:rPr>
              <a:t> </a:t>
            </a:r>
            <a:r>
              <a:rPr lang="ru-RU" altLang="ru-RU" sz="1300" dirty="0">
                <a:latin typeface="Liberation Serif" pitchFamily="18" charset="0"/>
              </a:rPr>
              <a:t>Шабалина Ю.В.</a:t>
            </a: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ru-RU" altLang="ru-RU" sz="1300" dirty="0">
                <a:latin typeface="Liberation Serif" pitchFamily="18" charset="0"/>
              </a:rPr>
              <a:t>ОУ № 13: </a:t>
            </a:r>
            <a:r>
              <a:rPr lang="en-US" altLang="ru-RU" sz="1300" dirty="0">
                <a:latin typeface="Liberation Serif" pitchFamily="18" charset="0"/>
              </a:rPr>
              <a:t> </a:t>
            </a:r>
            <a:r>
              <a:rPr lang="ru-RU" altLang="ru-RU" sz="1300" dirty="0">
                <a:latin typeface="Liberation Serif" pitchFamily="18" charset="0"/>
              </a:rPr>
              <a:t>Миронова Е.А., Чулкова И.Н., Лимонова О.А., </a:t>
            </a: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ru-RU" altLang="ru-RU" sz="1300" dirty="0">
                <a:latin typeface="Liberation Serif" pitchFamily="18" charset="0"/>
              </a:rPr>
              <a:t>                  Фоминых И.П., Толмачев  В.Г.,  Нестерова Н.М., </a:t>
            </a: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ru-RU" altLang="ru-RU" sz="1300" dirty="0">
                <a:latin typeface="Liberation Serif" pitchFamily="18" charset="0"/>
              </a:rPr>
              <a:t>                  Коростелева О.Ю., Чернова О.В., Соколова Е.А.,</a:t>
            </a: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ru-RU" altLang="ru-RU" sz="1300" dirty="0">
                <a:latin typeface="Liberation Serif" pitchFamily="18" charset="0"/>
              </a:rPr>
              <a:t>                  Молодых О.С.</a:t>
            </a:r>
          </a:p>
          <a:p>
            <a:pPr marL="808038" indent="-808038">
              <a:defRPr/>
            </a:pPr>
            <a:r>
              <a:rPr lang="ru-RU" altLang="ru-RU" sz="1300" dirty="0">
                <a:latin typeface="Liberation Serif" pitchFamily="18" charset="0"/>
              </a:rPr>
              <a:t>ОУ № 18: </a:t>
            </a:r>
            <a:r>
              <a:rPr lang="en-US" altLang="ru-RU" sz="1300" dirty="0">
                <a:latin typeface="Liberation Serif" pitchFamily="18" charset="0"/>
              </a:rPr>
              <a:t> </a:t>
            </a:r>
            <a:r>
              <a:rPr lang="ru-RU" altLang="ru-RU" sz="1300" dirty="0" err="1">
                <a:latin typeface="Liberation Serif" pitchFamily="18" charset="0"/>
              </a:rPr>
              <a:t>Наймушина</a:t>
            </a:r>
            <a:r>
              <a:rPr lang="ru-RU" altLang="ru-RU" sz="1300" dirty="0">
                <a:latin typeface="Liberation Serif" pitchFamily="18" charset="0"/>
              </a:rPr>
              <a:t> И.А., </a:t>
            </a:r>
            <a:r>
              <a:rPr lang="ru-RU" altLang="ru-RU" sz="1300" dirty="0" err="1">
                <a:latin typeface="Liberation Serif" pitchFamily="18" charset="0"/>
              </a:rPr>
              <a:t>Рацун</a:t>
            </a:r>
            <a:r>
              <a:rPr lang="ru-RU" altLang="ru-RU" sz="1300" dirty="0">
                <a:latin typeface="Liberation Serif" pitchFamily="18" charset="0"/>
              </a:rPr>
              <a:t> М.И.,</a:t>
            </a:r>
            <a:r>
              <a:rPr lang="en-US" altLang="ru-RU" sz="1300" dirty="0">
                <a:latin typeface="Liberation Serif" pitchFamily="18" charset="0"/>
              </a:rPr>
              <a:t> </a:t>
            </a:r>
            <a:r>
              <a:rPr lang="ru-RU" altLang="ru-RU" sz="1300" dirty="0">
                <a:latin typeface="Liberation Serif" pitchFamily="18" charset="0"/>
              </a:rPr>
              <a:t>Кривоногова Н.А.,</a:t>
            </a:r>
          </a:p>
          <a:p>
            <a:pPr marL="808038" indent="-808038">
              <a:defRPr/>
            </a:pPr>
            <a:r>
              <a:rPr lang="en-US" altLang="ru-RU" sz="1300" dirty="0">
                <a:latin typeface="Liberation Serif" pitchFamily="18" charset="0"/>
              </a:rPr>
              <a:t>  </a:t>
            </a:r>
            <a:r>
              <a:rPr lang="ru-RU" altLang="ru-RU" sz="1300" dirty="0">
                <a:latin typeface="Liberation Serif" pitchFamily="18" charset="0"/>
              </a:rPr>
              <a:t>                 </a:t>
            </a:r>
            <a:r>
              <a:rPr lang="ru-RU" altLang="ru-RU" sz="1300" dirty="0" err="1">
                <a:latin typeface="Liberation Serif" pitchFamily="18" charset="0"/>
              </a:rPr>
              <a:t>Недокушева</a:t>
            </a:r>
            <a:r>
              <a:rPr lang="ru-RU" altLang="ru-RU" sz="1300" dirty="0">
                <a:latin typeface="Liberation Serif" pitchFamily="18" charset="0"/>
              </a:rPr>
              <a:t>  Т.А. 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4895850" y="1916113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Liberation Serif" pitchFamily="18" charset="0"/>
              </a:rPr>
              <a:t>Учащиеся - обладатели премии Губернатора Свердловской области</a:t>
            </a:r>
          </a:p>
        </p:txBody>
      </p:sp>
      <p:sp>
        <p:nvSpPr>
          <p:cNvPr id="11274" name="TextBox 28"/>
          <p:cNvSpPr txBox="1">
            <a:spLocks noChangeArrowheads="1"/>
          </p:cNvSpPr>
          <p:nvPr/>
        </p:nvSpPr>
        <p:spPr bwMode="auto">
          <a:xfrm>
            <a:off x="5456238" y="2643188"/>
            <a:ext cx="35544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Liberation Serif" pitchFamily="18" charset="0"/>
              </a:rPr>
              <a:t>2013 год:  Вепрев Егор, ОУ № 10,  </a:t>
            </a:r>
          </a:p>
          <a:p>
            <a:pPr eaLnBrk="1" hangingPunct="1"/>
            <a:r>
              <a:rPr lang="ru-RU" altLang="ru-RU" sz="1200" dirty="0">
                <a:latin typeface="Liberation Serif" pitchFamily="18" charset="0"/>
              </a:rPr>
              <a:t>                 Толстых Матвей, ОУ № 13</a:t>
            </a:r>
          </a:p>
          <a:p>
            <a:pPr eaLnBrk="1" hangingPunct="1"/>
            <a:r>
              <a:rPr lang="ru-RU" altLang="ru-RU" sz="1200" dirty="0">
                <a:latin typeface="Liberation Serif" pitchFamily="18" charset="0"/>
              </a:rPr>
              <a:t>2014 год:  Крутикова Алена, ОУ № 9, </a:t>
            </a:r>
          </a:p>
          <a:p>
            <a:pPr eaLnBrk="1" hangingPunct="1"/>
            <a:r>
              <a:rPr lang="ru-RU" altLang="ru-RU" sz="1200" dirty="0">
                <a:latin typeface="Liberation Serif" pitchFamily="18" charset="0"/>
              </a:rPr>
              <a:t>                  </a:t>
            </a:r>
            <a:r>
              <a:rPr lang="ru-RU" altLang="ru-RU" sz="1200" dirty="0" err="1">
                <a:latin typeface="Liberation Serif" pitchFamily="18" charset="0"/>
              </a:rPr>
              <a:t>Приезжев</a:t>
            </a:r>
            <a:r>
              <a:rPr lang="ru-RU" altLang="ru-RU" sz="1200" dirty="0">
                <a:latin typeface="Liberation Serif" pitchFamily="18" charset="0"/>
              </a:rPr>
              <a:t> Роман, ОУ № 13</a:t>
            </a:r>
          </a:p>
          <a:p>
            <a:pPr eaLnBrk="1" hangingPunct="1"/>
            <a:r>
              <a:rPr lang="ru-RU" altLang="ru-RU" sz="1200" dirty="0">
                <a:latin typeface="Liberation Serif" pitchFamily="18" charset="0"/>
              </a:rPr>
              <a:t>                 Толмачев Матвей, ОУ № 13</a:t>
            </a:r>
          </a:p>
          <a:p>
            <a:pPr eaLnBrk="1" hangingPunct="1"/>
            <a:r>
              <a:rPr lang="ru-RU" altLang="ru-RU" sz="1200" dirty="0">
                <a:latin typeface="Liberation Serif" pitchFamily="18" charset="0"/>
              </a:rPr>
              <a:t>2016 год: Жилин Александр, ОУ № 8</a:t>
            </a:r>
          </a:p>
          <a:p>
            <a:pPr eaLnBrk="1" hangingPunct="1"/>
            <a:r>
              <a:rPr lang="ru-RU" altLang="ru-RU" sz="1200" dirty="0">
                <a:latin typeface="Liberation Serif" pitchFamily="18" charset="0"/>
              </a:rPr>
              <a:t>2017 год: Серков Илья, ОУ № 13</a:t>
            </a:r>
          </a:p>
          <a:p>
            <a:pPr eaLnBrk="1" hangingPunct="1"/>
            <a:r>
              <a:rPr lang="ru-RU" altLang="ru-RU" sz="1200" dirty="0">
                <a:latin typeface="Liberation Serif" pitchFamily="18" charset="0"/>
              </a:rPr>
              <a:t>2018 год: </a:t>
            </a:r>
            <a:r>
              <a:rPr lang="ru-RU" sz="1200" dirty="0">
                <a:latin typeface="Liberation Serif" pitchFamily="18" charset="0"/>
              </a:rPr>
              <a:t>Курочкин Евгений, ОУ № 10,</a:t>
            </a:r>
          </a:p>
          <a:p>
            <a:pPr eaLnBrk="1" hangingPunct="1"/>
            <a:r>
              <a:rPr lang="ru-RU" altLang="ru-RU" sz="1200" dirty="0">
                <a:latin typeface="Liberation Serif" pitchFamily="18" charset="0"/>
              </a:rPr>
              <a:t>                 Тупица Данил, ОУ № 10</a:t>
            </a:r>
          </a:p>
          <a:p>
            <a:pPr eaLnBrk="1" hangingPunct="1"/>
            <a:r>
              <a:rPr lang="ru-RU" altLang="ru-RU" sz="1200" dirty="0">
                <a:latin typeface="Liberation Serif" pitchFamily="18" charset="0"/>
              </a:rPr>
              <a:t>2019 год: </a:t>
            </a:r>
            <a:r>
              <a:rPr lang="ru-RU" sz="1200" dirty="0">
                <a:latin typeface="Liberation Serif" pitchFamily="18" charset="0"/>
              </a:rPr>
              <a:t>Булатова Оксана, ОУ № 9,</a:t>
            </a:r>
          </a:p>
          <a:p>
            <a:pPr eaLnBrk="1" hangingPunct="1"/>
            <a:r>
              <a:rPr lang="ru-RU" sz="1200" dirty="0">
                <a:latin typeface="Liberation Serif" pitchFamily="18" charset="0"/>
              </a:rPr>
              <a:t>                 Коростелев Георгий, ОУ № 13,</a:t>
            </a:r>
          </a:p>
          <a:p>
            <a:pPr eaLnBrk="1" hangingPunct="1"/>
            <a:r>
              <a:rPr lang="ru-RU" sz="1200" dirty="0">
                <a:latin typeface="Liberation Serif" pitchFamily="18" charset="0"/>
              </a:rPr>
              <a:t>                 Никитина Александра, ОУ № 9</a:t>
            </a:r>
            <a:endParaRPr lang="ru-RU" altLang="ru-RU" sz="1300" dirty="0">
              <a:latin typeface="Liberation Serif" pitchFamily="18" charset="0"/>
            </a:endParaRPr>
          </a:p>
        </p:txBody>
      </p:sp>
      <p:pic>
        <p:nvPicPr>
          <p:cNvPr id="1127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18341" r="4074" b="-5241"/>
          <a:stretch>
            <a:fillRect/>
          </a:stretch>
        </p:blipFill>
        <p:spPr bwMode="auto">
          <a:xfrm>
            <a:off x="1428750" y="5330825"/>
            <a:ext cx="55451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Box 1"/>
          <p:cNvSpPr txBox="1">
            <a:spLocks noChangeArrowheads="1"/>
          </p:cNvSpPr>
          <p:nvPr/>
        </p:nvSpPr>
        <p:spPr bwMode="auto">
          <a:xfrm>
            <a:off x="4500563" y="5357813"/>
            <a:ext cx="522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sz="800"/>
              <a:t>16,1%</a:t>
            </a:r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4143375" y="5643563"/>
            <a:ext cx="5222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sz="800"/>
              <a:t>15,0%</a:t>
            </a:r>
          </a:p>
        </p:txBody>
      </p:sp>
      <p:sp>
        <p:nvSpPr>
          <p:cNvPr id="11278" name="TextBox 17"/>
          <p:cNvSpPr txBox="1">
            <a:spLocks noChangeArrowheads="1"/>
          </p:cNvSpPr>
          <p:nvPr/>
        </p:nvSpPr>
        <p:spPr bwMode="auto">
          <a:xfrm>
            <a:off x="3849688" y="5929313"/>
            <a:ext cx="522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sz="800"/>
              <a:t>13,2%</a:t>
            </a:r>
          </a:p>
        </p:txBody>
      </p:sp>
      <p:sp>
        <p:nvSpPr>
          <p:cNvPr id="11279" name="TextBox 18"/>
          <p:cNvSpPr txBox="1">
            <a:spLocks noChangeArrowheads="1"/>
          </p:cNvSpPr>
          <p:nvPr/>
        </p:nvSpPr>
        <p:spPr bwMode="auto">
          <a:xfrm>
            <a:off x="3678238" y="6215063"/>
            <a:ext cx="522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sz="800"/>
              <a:t>12,6%</a:t>
            </a:r>
          </a:p>
        </p:txBody>
      </p:sp>
      <p:pic>
        <p:nvPicPr>
          <p:cNvPr id="11280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22261" r="8615" b="34566"/>
          <a:stretch>
            <a:fillRect/>
          </a:stretch>
        </p:blipFill>
        <p:spPr bwMode="auto">
          <a:xfrm>
            <a:off x="179512" y="270917"/>
            <a:ext cx="194882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1928813" y="4773613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Liberation Serif" pitchFamily="18" charset="0"/>
              </a:rPr>
              <a:t>Доля педагогов, аттестованных на высшую квалификационную категорию</a:t>
            </a:r>
          </a:p>
        </p:txBody>
      </p:sp>
    </p:spTree>
    <p:extLst>
      <p:ext uri="{BB962C8B-B14F-4D97-AF65-F5344CB8AC3E}">
        <p14:creationId xmlns:p14="http://schemas.microsoft.com/office/powerpoint/2010/main" val="30348376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 txBox="1">
            <a:spLocks noChangeArrowheads="1"/>
          </p:cNvSpPr>
          <p:nvPr/>
        </p:nvSpPr>
        <p:spPr bwMode="auto">
          <a:xfrm>
            <a:off x="1259656" y="260350"/>
            <a:ext cx="7416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Единый государственный экзамен</a:t>
            </a:r>
          </a:p>
        </p:txBody>
      </p:sp>
      <p:sp>
        <p:nvSpPr>
          <p:cNvPr id="11268" name="TextBox 23"/>
          <p:cNvSpPr txBox="1">
            <a:spLocks noChangeArrowheads="1"/>
          </p:cNvSpPr>
          <p:nvPr/>
        </p:nvSpPr>
        <p:spPr bwMode="auto">
          <a:xfrm>
            <a:off x="2195736" y="765175"/>
            <a:ext cx="554461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1400" dirty="0">
                <a:latin typeface="Liberation Serif" pitchFamily="18" charset="0"/>
                <a:cs typeface="Times New Roman" pitchFamily="18" charset="0"/>
              </a:rPr>
              <a:t>Результаты независимой экспертизы оценки качества образования выпускников общеобразовательных учреждений города Ирбита на протяжении рада лет сопоставимы или выше </a:t>
            </a:r>
            <a:r>
              <a:rPr lang="ru-RU" altLang="ru-RU" sz="1400" dirty="0" err="1">
                <a:latin typeface="Liberation Serif" pitchFamily="18" charset="0"/>
                <a:cs typeface="Times New Roman" pitchFamily="18" charset="0"/>
              </a:rPr>
              <a:t>среднеобластных</a:t>
            </a:r>
            <a:r>
              <a:rPr lang="ru-RU" altLang="ru-RU" sz="1400" dirty="0">
                <a:latin typeface="Liberation Serif" pitchFamily="18" charset="0"/>
                <a:cs typeface="Times New Roman" pitchFamily="18" charset="0"/>
              </a:rPr>
              <a:t> и общероссийских. Самыми востребованными предметами для выпускников 11-х классов являются математика профильная, обществознание, биология, физика. Эта же тенденция наблюдается и в целом по Российской Федерации.</a:t>
            </a:r>
            <a:endParaRPr lang="ru-RU" altLang="ru-RU" sz="1300" dirty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35496" y="3060824"/>
            <a:ext cx="388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Выпускники, </a:t>
            </a:r>
            <a:r>
              <a:rPr lang="ru-RU" altLang="ru-RU" sz="16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награжденные </a:t>
            </a:r>
            <a:r>
              <a:rPr lang="ru-RU" altLang="ru-RU" sz="1600" b="1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медалями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«За особые  успехи в учении»</a:t>
            </a:r>
          </a:p>
        </p:txBody>
      </p:sp>
      <p:graphicFrame>
        <p:nvGraphicFramePr>
          <p:cNvPr id="15" name="Таблица 1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5036"/>
              </p:ext>
            </p:extLst>
          </p:nvPr>
        </p:nvGraphicFramePr>
        <p:xfrm>
          <a:off x="331788" y="3693133"/>
          <a:ext cx="3330575" cy="1247960"/>
        </p:xfrm>
        <a:graphic>
          <a:graphicData uri="http://schemas.openxmlformats.org/drawingml/2006/table">
            <a:tbl>
              <a:tblPr/>
              <a:tblGrid>
                <a:gridCol w="1019048">
                  <a:extLst>
                    <a:ext uri="{9D8B030D-6E8A-4147-A177-3AD203B41FA5}"/>
                  </a:extLst>
                </a:gridCol>
                <a:gridCol w="1303538">
                  <a:extLst>
                    <a:ext uri="{9D8B030D-6E8A-4147-A177-3AD203B41FA5}"/>
                  </a:extLst>
                </a:gridCol>
                <a:gridCol w="1007989">
                  <a:extLst>
                    <a:ext uri="{9D8B030D-6E8A-4147-A177-3AD203B41FA5}"/>
                  </a:extLst>
                </a:gridCol>
              </a:tblGrid>
              <a:tr h="20128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8269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5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9,27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5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8,11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5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5,96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5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4,96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0" name="TextBox 8"/>
          <p:cNvSpPr txBox="1">
            <a:spLocks noChangeArrowheads="1"/>
          </p:cNvSpPr>
          <p:nvPr/>
        </p:nvSpPr>
        <p:spPr bwMode="auto">
          <a:xfrm>
            <a:off x="3889375" y="2204864"/>
            <a:ext cx="500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Учащиеся, набравшие наивысшие баллы по предметам в 2019 году</a:t>
            </a:r>
            <a:endParaRPr lang="ru-RU" altLang="ru-RU" sz="1600" b="1" dirty="0">
              <a:solidFill>
                <a:srgbClr val="FF0000"/>
              </a:solidFill>
              <a:latin typeface="Liberation Serif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68616"/>
              </p:ext>
            </p:extLst>
          </p:nvPr>
        </p:nvGraphicFramePr>
        <p:xfrm>
          <a:off x="3854450" y="2708920"/>
          <a:ext cx="5073650" cy="2531110"/>
        </p:xfrm>
        <a:graphic>
          <a:graphicData uri="http://schemas.openxmlformats.org/drawingml/2006/table">
            <a:tbl>
              <a:tblPr/>
              <a:tblGrid>
                <a:gridCol w="1289050"/>
                <a:gridCol w="442913"/>
                <a:gridCol w="1685925"/>
                <a:gridCol w="1655762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Фамилия Имя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Образовательное учреждение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Лесечко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 Кирилл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Стафеева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 Ирина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10»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Семенов Илья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18»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Математика (П)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Фоминых Михаил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13»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Чусовитин Ефим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18»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Фоминых Михаил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Шориков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 Артем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13»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Кондрашин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 Станислав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10»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Сосновских Дарья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10»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Граф Илья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13»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Чувашев Даниил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МАОУ «Школа № 13»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48" name="TextBox 8"/>
          <p:cNvSpPr txBox="1">
            <a:spLocks noChangeArrowheads="1"/>
          </p:cNvSpPr>
          <p:nvPr/>
        </p:nvSpPr>
        <p:spPr bwMode="auto">
          <a:xfrm>
            <a:off x="993279" y="5250686"/>
            <a:ext cx="7323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ru-RU" altLang="ru-RU" sz="1600" b="1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Результаты ЕГЭ по русскому языку </a:t>
            </a:r>
            <a:r>
              <a:rPr lang="ru-RU" altLang="ru-RU" sz="16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выпускников </a:t>
            </a:r>
            <a:r>
              <a:rPr lang="ru-RU" altLang="ru-RU" sz="1600" b="1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города Ирбита в </a:t>
            </a:r>
            <a:r>
              <a:rPr lang="ru-RU" altLang="ru-RU" sz="16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2019 </a:t>
            </a:r>
            <a:r>
              <a:rPr lang="ru-RU" altLang="ru-RU" sz="1600" b="1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31973"/>
              </p:ext>
            </p:extLst>
          </p:nvPr>
        </p:nvGraphicFramePr>
        <p:xfrm>
          <a:off x="1103313" y="5613861"/>
          <a:ext cx="7129462" cy="1199515"/>
        </p:xfrm>
        <a:graphic>
          <a:graphicData uri="http://schemas.openxmlformats.org/drawingml/2006/table">
            <a:tbl>
              <a:tblPr/>
              <a:tblGrid>
                <a:gridCol w="865187"/>
                <a:gridCol w="1584325"/>
                <a:gridCol w="1295400"/>
                <a:gridCol w="1368425"/>
                <a:gridCol w="1008063"/>
                <a:gridCol w="1008062"/>
              </a:tblGrid>
              <a:tr h="201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Учебный год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сдававших предмет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Не преодолели минимального порога, чел.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Средний балл по 100-балльной шкале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Набрали 80 и более баллов, чел.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Набрали 80 и более баллов, %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72,38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151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72,1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2018-2019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141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73,4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D:\Desktop\ЂЃ£Ѓ2-ЕГЭ-2019-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6" b="29758"/>
          <a:stretch/>
        </p:blipFill>
        <p:spPr bwMode="auto">
          <a:xfrm>
            <a:off x="179512" y="1916832"/>
            <a:ext cx="2085907" cy="8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rbit_city_c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2" y="347781"/>
            <a:ext cx="8143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22261" r="8615" b="34566"/>
          <a:stretch>
            <a:fillRect/>
          </a:stretch>
        </p:blipFill>
        <p:spPr bwMode="auto">
          <a:xfrm>
            <a:off x="179512" y="270917"/>
            <a:ext cx="194882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3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67544" y="477998"/>
            <a:ext cx="8229600" cy="9976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Муниципальная программа «Развитие жилищно-коммунального хозяйства и повышение энергетической эффективности в Муниципальном образовании город Ирбит на 2017-2021 годы»</a:t>
            </a:r>
          </a:p>
        </p:txBody>
      </p:sp>
      <p:sp>
        <p:nvSpPr>
          <p:cNvPr id="60641" name="Rectangle 225"/>
          <p:cNvSpPr>
            <a:spLocks noChangeArrowheads="1"/>
          </p:cNvSpPr>
          <p:nvPr/>
        </p:nvSpPr>
        <p:spPr bwMode="auto">
          <a:xfrm>
            <a:off x="7596336" y="1140203"/>
            <a:ext cx="1408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19590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67084"/>
              </p:ext>
            </p:extLst>
          </p:nvPr>
        </p:nvGraphicFramePr>
        <p:xfrm>
          <a:off x="251520" y="1578321"/>
          <a:ext cx="8640960" cy="4658991"/>
        </p:xfrm>
        <a:graphic>
          <a:graphicData uri="http://schemas.openxmlformats.org/drawingml/2006/table">
            <a:tbl>
              <a:tblPr/>
              <a:tblGrid>
                <a:gridCol w="6216401"/>
                <a:gridCol w="1194205"/>
                <a:gridCol w="1230354"/>
              </a:tblGrid>
              <a:tr h="47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9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Обращение с твердыми бытовыми (коммунальными) отходами на      территории Муниципального образования город Ирбит на 2017-2021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11 795,4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1 198,4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субсидии на возмещение затрат организациям, оказывающим услуги бань в Муниципальном образовании  город Ирбит на 2017-2021 годы 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2 519,3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2 699,9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9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в Муниципальном образовании город Ирбит на 2017-2021 годы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29 700,7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27 669,8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1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 Муниципального образования  город Ирбит на  2017-2021 годы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30 145,2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15 142,9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9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 модернизация коммунальной инфраструктуры Муниципального образования  город Ирбит на 2017-2021 годы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14 780,9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4 695,7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91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рационального и безопасного природопользования на территории Муниципального образования город Ирбит на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2017-2021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543,1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10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89 291,6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51 949,8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81540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3668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Муниципальная программа «Повышение эффективности управления собственностью Муниципального образования город Ирбит 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2017-2021 годы»</a:t>
            </a:r>
          </a:p>
        </p:txBody>
      </p:sp>
      <p:graphicFrame>
        <p:nvGraphicFramePr>
          <p:cNvPr id="61506" name="Group 6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1808898"/>
              </p:ext>
            </p:extLst>
          </p:nvPr>
        </p:nvGraphicFramePr>
        <p:xfrm>
          <a:off x="501172" y="3429000"/>
          <a:ext cx="4850413" cy="1977532"/>
        </p:xfrm>
        <a:graphic>
          <a:graphicData uri="http://schemas.openxmlformats.org/drawingml/2006/table">
            <a:tbl>
              <a:tblPr/>
              <a:tblGrid>
                <a:gridCol w="2411665"/>
                <a:gridCol w="2438748"/>
              </a:tblGrid>
              <a:tr h="91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</a:tr>
              <a:tr h="1064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21518" name="Rectangle 60"/>
          <p:cNvSpPr>
            <a:spLocks noChangeArrowheads="1"/>
          </p:cNvSpPr>
          <p:nvPr/>
        </p:nvSpPr>
        <p:spPr bwMode="auto">
          <a:xfrm>
            <a:off x="-540568" y="2204864"/>
            <a:ext cx="66073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Объемы финансирования муниципальной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программы, тыс. рублей</a:t>
            </a:r>
          </a:p>
        </p:txBody>
      </p:sp>
      <p:pic>
        <p:nvPicPr>
          <p:cNvPr id="167938" name="Picture 2" descr="&amp;Kcy;&amp;acy;&amp;rcy;&amp;tcy;&amp;icy;&amp;ncy;&amp;kcy;&amp;icy; &amp;pcy;&amp;ocy; &amp;zcy;&amp;acy;&amp;pcy;&amp;rcy;&amp;ocy;&amp;scy;&amp;ucy; &amp;pcy;&amp;ocy;&amp;vcy;&amp;ycy;&amp;shcy;&amp;iecy;&amp;ncy;&amp;icy;&amp;iecy; &amp;ecy;&amp;fcy;&amp;fcy;&amp;iecy;&amp;kcy;&amp;tcy;&amp;icy;&amp;vcy;&amp;ncy;&amp;ocy;&amp;scy;&amp;tcy;&amp;icy; &amp;ucy;&amp;pcy;&amp;rcy;&amp;acy;&amp;vcy;&amp;lcy;&amp;iecy;&amp;ncy;&amp;icy;&amp;yacy; &amp;mcy;&amp;ucy;&amp;ncy;&amp;icy;&amp;tscy;&amp;icy;&amp;pcy;&amp;acy;&amp;lcy;&amp;softcy;&amp;ncy;&amp;ocy;&amp;jcy; &amp;scy;&amp;ocy;&amp;bcy;&amp;scy;&amp;tcy;&amp;vcy;&amp;iecy;&amp;ncy;&amp;ncy;&amp;ocy;&amp;scy;&amp;tcy;&amp;softcy;&amp;yu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/>
          <a:stretch/>
        </p:blipFill>
        <p:spPr bwMode="auto">
          <a:xfrm>
            <a:off x="5374252" y="1916832"/>
            <a:ext cx="3779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45262"/>
      </p:ext>
    </p:extLst>
  </p:cSld>
  <p:clrMapOvr>
    <a:masterClrMapping/>
  </p:clrMapOvr>
  <p:transition>
    <p:comb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Муниципальная программа «Развитие сферы культуры в Муниципальном образовании город Ирбит на 2017-2021 годы»</a:t>
            </a:r>
          </a:p>
        </p:txBody>
      </p:sp>
      <p:graphicFrame>
        <p:nvGraphicFramePr>
          <p:cNvPr id="66680" name="Group 12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62156152"/>
              </p:ext>
            </p:extLst>
          </p:nvPr>
        </p:nvGraphicFramePr>
        <p:xfrm>
          <a:off x="251520" y="2000250"/>
          <a:ext cx="8649593" cy="4093046"/>
        </p:xfrm>
        <a:graphic>
          <a:graphicData uri="http://schemas.openxmlformats.org/drawingml/2006/table">
            <a:tbl>
              <a:tblPr/>
              <a:tblGrid>
                <a:gridCol w="5020510"/>
                <a:gridCol w="1864761"/>
                <a:gridCol w="1764322"/>
              </a:tblGrid>
              <a:tr h="401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989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сферы культуры и искусства в Муниципальном образовании город Ирбит на 2017- 2021 годы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80 648,7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120 670,1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939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дополнительного образования детей в сфере культуры и искусства в Муниципальном образовании город Ирбит на 2017-2021 годы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26 978,0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169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 Муниципальной программы «Развитие сферы культуры в Муниципальном образовании город Ирбит на 2017-2021 годы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18 596,7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26 388,8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94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126 223,4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147 058,9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6649" name="Rectangle 89"/>
          <p:cNvSpPr>
            <a:spLocks noChangeArrowheads="1"/>
          </p:cNvSpPr>
          <p:nvPr/>
        </p:nvSpPr>
        <p:spPr bwMode="auto">
          <a:xfrm>
            <a:off x="7524327" y="1571625"/>
            <a:ext cx="145616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7517171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000504"/>
            <a:ext cx="2187222" cy="163830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963-80FA-49AC-8E2A-CD7E2F375CD1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30040" cy="10826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показателей культурно-досуговой сферы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МО город Ирбит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(ДК им.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В.К.Костевича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628517"/>
              </p:ext>
            </p:extLst>
          </p:nvPr>
        </p:nvGraphicFramePr>
        <p:xfrm>
          <a:off x="395536" y="1412776"/>
          <a:ext cx="8496945" cy="24101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8332"/>
                <a:gridCol w="4429999"/>
                <a:gridCol w="1661252"/>
                <a:gridCol w="1667362"/>
              </a:tblGrid>
              <a:tr h="6850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1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мероприятий  (ед.)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98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посетителей (ед.)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106 434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121 959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2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 – детей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11 339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15 438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dC8C2GvGn0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143380"/>
            <a:ext cx="331539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g0bwVF2VBZ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143380"/>
            <a:ext cx="3357554" cy="224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3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777875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Муниципальные учреждения МО город Ирбит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sz="half" idx="1"/>
          </p:nvPr>
        </p:nvSpPr>
        <p:spPr>
          <a:xfrm>
            <a:off x="1619672" y="1340768"/>
            <a:ext cx="6429375" cy="515937"/>
          </a:xfrm>
        </p:spPr>
        <p:txBody>
          <a:bodyPr/>
          <a:lstStyle/>
          <a:p>
            <a:pPr marL="6350" indent="-6350" algn="ctr"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</a:rPr>
              <a:t>Всего 4</a:t>
            </a:r>
            <a:r>
              <a:rPr lang="en-US" sz="2400" b="1" dirty="0" smtClean="0">
                <a:latin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</a:rPr>
              <a:t> муниципальных учреждений</a:t>
            </a:r>
          </a:p>
        </p:txBody>
      </p:sp>
      <p:graphicFrame>
        <p:nvGraphicFramePr>
          <p:cNvPr id="6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177041"/>
              </p:ext>
            </p:extLst>
          </p:nvPr>
        </p:nvGraphicFramePr>
        <p:xfrm>
          <a:off x="467544" y="2132856"/>
          <a:ext cx="8318500" cy="38164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14669"/>
                <a:gridCol w="1857381"/>
                <a:gridCol w="1727188"/>
                <a:gridCol w="1519262"/>
              </a:tblGrid>
              <a:tr h="7743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Подведомственность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Автономные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Казенные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759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875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образованием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340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культуры, физической культуры  и спорта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4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50732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963-80FA-49AC-8E2A-CD7E2F375CD1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Динамика основных показателей деятельности «Ирбитского драматического театра им.А.Н.Островского»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6844220"/>
              </p:ext>
            </p:extLst>
          </p:nvPr>
        </p:nvGraphicFramePr>
        <p:xfrm>
          <a:off x="827584" y="1736617"/>
          <a:ext cx="7488831" cy="224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398"/>
                <a:gridCol w="4095588"/>
                <a:gridCol w="1357322"/>
                <a:gridCol w="131552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Количество спектаклей (ед.)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205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221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25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Количество зрителей (тыс. чел.)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20,6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24,5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Доходы (тыс. руб.)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3 312,00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4 589,00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Рисунок 10" descr="EANYC-lKq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071942"/>
            <a:ext cx="218930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qoyGzWRgP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143380"/>
            <a:ext cx="2071702" cy="235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n8FKjYmSj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143380"/>
            <a:ext cx="2449182" cy="242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5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963-80FA-49AC-8E2A-CD7E2F375CD1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440"/>
            <a:ext cx="8229600" cy="11235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Динамика основных показателей деятельности библиотек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546767"/>
              </p:ext>
            </p:extLst>
          </p:nvPr>
        </p:nvGraphicFramePr>
        <p:xfrm>
          <a:off x="467544" y="1196753"/>
          <a:ext cx="8496944" cy="3534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9208"/>
                <a:gridCol w="3549264"/>
                <a:gridCol w="2124236"/>
                <a:gridCol w="2124236"/>
              </a:tblGrid>
              <a:tr h="2934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</a:t>
                      </a:r>
                      <a:r>
                        <a:rPr lang="ru-RU" sz="1000" dirty="0" err="1" smtClean="0"/>
                        <a:t>п\п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Показатель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2018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2019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34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" marR="15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 Книжный фонд (ед.)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256 523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253 161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416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" marR="15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в том числе – количество электронных изданий (ед.)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190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34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" marR="15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 Новые поступления (ед.)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2 786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1 791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34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" marR="15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 Выбытия (ед.)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2 853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5 153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34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" marR="15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 Количество читателей (ед.)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10 038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10 062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34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" marR="15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 Количество посещений (ед.)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126 186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127 054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34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" marR="15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 Книговыдача (ед.)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249 285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233 648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416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" marR="15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Количество библиотек, подключённых к Интернет (ед.)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416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" marR="15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Количество </a:t>
                      </a:r>
                      <a:r>
                        <a:rPr lang="ru-RU" sz="1400" dirty="0"/>
                        <a:t>автоматизированных рабочих мест для читателей (ед.)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12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12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9" name="Рисунок 8" descr="JYRkOr27l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5000636"/>
            <a:ext cx="1732392" cy="1785902"/>
          </a:xfrm>
          <a:prstGeom prst="rect">
            <a:avLst/>
          </a:prstGeom>
        </p:spPr>
      </p:pic>
      <p:pic>
        <p:nvPicPr>
          <p:cNvPr id="10" name="Рисунок 9" descr="NDAERm7TkK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857760"/>
            <a:ext cx="2786050" cy="185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9m9p-ZdMMy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786322"/>
            <a:ext cx="2786082" cy="185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3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963-80FA-49AC-8E2A-CD7E2F375CD1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944" y="0"/>
            <a:ext cx="8229600" cy="9795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Динамика основных показателей деятельности музея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519990"/>
              </p:ext>
            </p:extLst>
          </p:nvPr>
        </p:nvGraphicFramePr>
        <p:xfrm>
          <a:off x="539552" y="944055"/>
          <a:ext cx="8208912" cy="33404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8136"/>
                <a:gridCol w="3918913"/>
                <a:gridCol w="1866149"/>
                <a:gridCol w="1685714"/>
              </a:tblGrid>
              <a:tr h="5450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 </a:t>
                      </a:r>
                      <a:r>
                        <a:rPr lang="ru-RU" sz="1800" dirty="0" err="1" smtClean="0"/>
                        <a:t>п\п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Показатель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2018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2019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063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/>
                        <a:t>Основной фонд: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/>
                        <a:t> общее количество (ед.)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14 395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14 395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063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/>
                        <a:t>Количество посетителей </a:t>
                      </a:r>
                      <a:endParaRPr lang="ru-R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( чел</a:t>
                      </a:r>
                      <a:r>
                        <a:rPr lang="ru-RU" sz="1800" dirty="0"/>
                        <a:t>.)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23 900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26 136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14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/>
                        <a:t>Количество экскурсий (ед.)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985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985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57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/>
                        <a:t>Научно-просветительские мероприятия (ед.)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62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62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14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/>
                        <a:t>Количество выставок (ед.)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/>
                        <a:t>23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/>
                        <a:t>23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 descr="Творческий конкурс лОгородное чуд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572008"/>
            <a:ext cx="3109891" cy="207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Знакомство с археологие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500570"/>
            <a:ext cx="3143272" cy="209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Муниципальная программа «Развитие физической культуры, спорта и молодежной политики в Муниципальном образовании город Ирбит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2017-2024 годы»</a:t>
            </a:r>
          </a:p>
        </p:txBody>
      </p:sp>
      <p:graphicFrame>
        <p:nvGraphicFramePr>
          <p:cNvPr id="26663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32436912"/>
              </p:ext>
            </p:extLst>
          </p:nvPr>
        </p:nvGraphicFramePr>
        <p:xfrm>
          <a:off x="238345" y="2132856"/>
          <a:ext cx="8678864" cy="4094609"/>
        </p:xfrm>
        <a:graphic>
          <a:graphicData uri="http://schemas.openxmlformats.org/drawingml/2006/table">
            <a:tbl>
              <a:tblPr/>
              <a:tblGrid>
                <a:gridCol w="6107104"/>
                <a:gridCol w="1285880"/>
                <a:gridCol w="1285880"/>
              </a:tblGrid>
              <a:tr h="581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</a:tr>
              <a:tr h="68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Муниципального образования город Ирбит на 2017-2024 годы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6 451,4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12 617,3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</a:tr>
              <a:tr h="689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Патриотическое воспитание граждан Муниципального образования город Ирбит на 2017-2024 годы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335,9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</a:tr>
              <a:tr h="710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 Муниципальном образовании город Ирбит на 2017-2024 годы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2 298,2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2 372,1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</a:tr>
              <a:tr h="979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инфраструктуры объектов спорта муниципальной собственности в Муниципальном образовании город Ирбит на 2017-2024 годы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69 534,0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74 570,4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</a:tr>
              <a:tr h="444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78 619,5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84 754,7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FA"/>
                    </a:solidFill>
                  </a:tcPr>
                </a:tc>
              </a:tr>
            </a:tbl>
          </a:graphicData>
        </a:graphic>
      </p:graphicFrame>
      <p:sp>
        <p:nvSpPr>
          <p:cNvPr id="68726" name="Rectangle 118"/>
          <p:cNvSpPr>
            <a:spLocks noChangeArrowheads="1"/>
          </p:cNvSpPr>
          <p:nvPr/>
        </p:nvSpPr>
        <p:spPr bwMode="auto">
          <a:xfrm>
            <a:off x="7596336" y="1700808"/>
            <a:ext cx="1408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3062176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963-80FA-49AC-8E2A-CD7E2F375CD1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15"/>
            <a:ext cx="8229600" cy="9075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Подпрограмма «Молодежь Муниципального  образования город Ирбит на 2017-2021  годы»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222728"/>
              </p:ext>
            </p:extLst>
          </p:nvPr>
        </p:nvGraphicFramePr>
        <p:xfrm>
          <a:off x="467544" y="908721"/>
          <a:ext cx="8352928" cy="308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593"/>
                <a:gridCol w="4958937"/>
                <a:gridCol w="1214446"/>
                <a:gridCol w="1390952"/>
              </a:tblGrid>
              <a:tr h="5200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itchFamily="18" charset="0"/>
                        </a:rPr>
                        <a:t>№ </a:t>
                      </a:r>
                      <a:r>
                        <a:rPr lang="ru-RU" sz="1600" dirty="0" err="1" smtClean="0">
                          <a:latin typeface="Liberation Serif" pitchFamily="18" charset="0"/>
                        </a:rPr>
                        <a:t>п</a:t>
                      </a:r>
                      <a:r>
                        <a:rPr lang="ru-RU" sz="1600" dirty="0" smtClean="0">
                          <a:latin typeface="Liberation Serif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Liberation Serif" pitchFamily="18" charset="0"/>
                        </a:rPr>
                        <a:t>п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itchFamily="18" charset="0"/>
                        </a:rPr>
                        <a:t>Показатель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itchFamily="18" charset="0"/>
                        </a:rPr>
                        <a:t> 2018 год, чел.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itchFamily="18" charset="0"/>
                        </a:rPr>
                        <a:t>2019 год, чел. 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307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latin typeface="Liberation Serif" pitchFamily="18" charset="0"/>
                        </a:rPr>
                        <a:t>Количество трудоустроенных несовершеннолетних граждан</a:t>
                      </a:r>
                      <a:endParaRPr lang="ru-RU" sz="1600" b="1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9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itchFamily="18" charset="0"/>
                        </a:rPr>
                        <a:t>1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Liberation Serif" pitchFamily="18" charset="0"/>
                        </a:rPr>
                        <a:t>Всего,</a:t>
                      </a:r>
                      <a:r>
                        <a:rPr lang="ru-RU" sz="1600" b="1" baseline="0" dirty="0" smtClean="0">
                          <a:latin typeface="Liberation Serif" pitchFamily="18" charset="0"/>
                        </a:rPr>
                        <a:t> чел.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242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314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84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itchFamily="18" charset="0"/>
                        </a:rPr>
                        <a:t>2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Из</a:t>
                      </a:r>
                      <a:r>
                        <a:rPr lang="ru-RU" sz="1600" baseline="0" dirty="0" smtClean="0">
                          <a:latin typeface="Liberation Serif" pitchFamily="18" charset="0"/>
                        </a:rPr>
                        <a:t> них: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- </a:t>
                      </a:r>
                      <a:r>
                        <a:rPr lang="ru-RU" sz="1600" dirty="0">
                          <a:latin typeface="Liberation Serif" pitchFamily="18" charset="0"/>
                        </a:rPr>
                        <a:t>при поддержке средств </a:t>
                      </a:r>
                      <a:r>
                        <a:rPr lang="ru-RU" sz="1600" dirty="0" smtClean="0">
                          <a:latin typeface="Liberation Serif" pitchFamily="18" charset="0"/>
                        </a:rPr>
                        <a:t>МО город Ирбит;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184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308 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26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itchFamily="18" charset="0"/>
                        </a:rPr>
                        <a:t>3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Liberation Serif" pitchFamily="18" charset="0"/>
                        </a:rPr>
                        <a:t>- при поддержке средств </a:t>
                      </a:r>
                      <a:r>
                        <a:rPr lang="ru-RU" sz="1600" dirty="0" smtClean="0">
                          <a:latin typeface="Liberation Serif" pitchFamily="18" charset="0"/>
                        </a:rPr>
                        <a:t>работодателей;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58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6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53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kern="1200" dirty="0" smtClean="0">
                          <a:latin typeface="Liberation Serif" pitchFamily="18" charset="0"/>
                        </a:rPr>
                        <a:t>Из</a:t>
                      </a:r>
                      <a:r>
                        <a:rPr kumimoji="0" lang="ru-RU" sz="1600" kern="1200" baseline="0" dirty="0" smtClean="0">
                          <a:latin typeface="Liberation Serif" pitchFamily="18" charset="0"/>
                        </a:rPr>
                        <a:t> них:</a:t>
                      </a:r>
                    </a:p>
                    <a:p>
                      <a:pPr algn="l"/>
                      <a:r>
                        <a:rPr kumimoji="0" lang="ru-RU" sz="1600" kern="1200" dirty="0" smtClean="0">
                          <a:latin typeface="Liberation Serif" pitchFamily="18" charset="0"/>
                        </a:rPr>
                        <a:t>- при поддержке средств Центра занятости населения.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203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273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6" descr="IMG-20190604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071942"/>
            <a:ext cx="3214710" cy="2555282"/>
          </a:xfrm>
          <a:prstGeom prst="rect">
            <a:avLst/>
          </a:prstGeom>
        </p:spPr>
      </p:pic>
      <p:pic>
        <p:nvPicPr>
          <p:cNvPr id="10" name="Рисунок 9" descr="IMG-20190604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71942"/>
            <a:ext cx="3076626" cy="2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963-80FA-49AC-8E2A-CD7E2F375CD1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442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Подпрограмма «Патриотическое воспитание граждан Муниципального  образования город Ирбит на 2017-2021  годы»</a:t>
            </a:r>
            <a:endParaRPr lang="ru-RU" sz="2400" dirty="0">
              <a:solidFill>
                <a:srgbClr val="0070C0"/>
              </a:solidFill>
              <a:latin typeface="Liberation Serif" pitchFamily="18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4594083"/>
              </p:ext>
            </p:extLst>
          </p:nvPr>
        </p:nvGraphicFramePr>
        <p:xfrm>
          <a:off x="395536" y="1346112"/>
          <a:ext cx="8391306" cy="51547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7598"/>
                <a:gridCol w="6033024"/>
                <a:gridCol w="1690684"/>
              </a:tblGrid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</a:t>
                      </a:r>
                    </a:p>
                    <a:p>
                      <a:pPr algn="ctr"/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Мероприятие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участников, чел.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9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Liberation Serif" pitchFamily="18" charset="0"/>
                        </a:rPr>
                        <a:t>Военно-спортивная </a:t>
                      </a:r>
                      <a:r>
                        <a:rPr lang="ru-RU" sz="1600" dirty="0" smtClean="0">
                          <a:latin typeface="Liberation Serif" pitchFamily="18" charset="0"/>
                        </a:rPr>
                        <a:t>игра «Армейский экспресс»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58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latin typeface="Liberation Serif" pitchFamily="18" charset="0"/>
                        </a:rPr>
                        <a:t>Военно-спортивная игра «Один день из армейской</a:t>
                      </a:r>
                      <a:r>
                        <a:rPr kumimoji="0" lang="ru-RU" sz="1600" kern="1200" baseline="0" dirty="0" smtClean="0">
                          <a:latin typeface="Liberation Serif" pitchFamily="18" charset="0"/>
                        </a:rPr>
                        <a:t> жизни</a:t>
                      </a:r>
                      <a:r>
                        <a:rPr kumimoji="0" lang="ru-RU" sz="1600" kern="1200" dirty="0" smtClean="0">
                          <a:latin typeface="Liberation Serif" pitchFamily="18" charset="0"/>
                        </a:rPr>
                        <a:t>»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150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День </a:t>
                      </a:r>
                      <a:r>
                        <a:rPr lang="ru-RU" sz="1600" dirty="0">
                          <a:latin typeface="Liberation Serif" pitchFamily="18" charset="0"/>
                        </a:rPr>
                        <a:t>призывника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243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/>
                      </a:endParaRPr>
                    </a:p>
                  </a:txBody>
                  <a:tcPr marT="9525"/>
                </a:tc>
              </a:tr>
              <a:tr h="4942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Акция «Мы – граждане России!»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Торжественные </a:t>
                      </a:r>
                      <a:r>
                        <a:rPr lang="ru-RU" sz="1600" dirty="0">
                          <a:latin typeface="Liberation Serif" pitchFamily="18" charset="0"/>
                        </a:rPr>
                        <a:t>вручения паспортов 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Liberation Serif" pitchFamily="18" charset="0"/>
                        </a:rPr>
                        <a:t>88</a:t>
                      </a:r>
                      <a:endParaRPr lang="ru-RU" sz="1600" dirty="0">
                        <a:latin typeface="Liberation Serif" pitchFamily="18" charset="0"/>
                        <a:ea typeface="Times New Roman"/>
                        <a:cs typeface="Times New Roman"/>
                      </a:endParaRPr>
                    </a:p>
                  </a:txBody>
                  <a:tcPr marT="9525"/>
                </a:tc>
              </a:tr>
              <a:tr h="45225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5</a:t>
                      </a:r>
                      <a:endParaRPr lang="ru-RU" sz="1600" b="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Окружная военно-спортивная игра «Зарница»</a:t>
                      </a:r>
                      <a:endParaRPr lang="ru-RU" sz="1600" b="0" dirty="0">
                        <a:latin typeface="Liberation Serif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Liberation Serif" pitchFamily="18" charset="0"/>
                        </a:rPr>
                        <a:t>120</a:t>
                      </a:r>
                      <a:endParaRPr lang="ru-RU" sz="1600" b="0" dirty="0">
                        <a:latin typeface="Liberation Serif" pitchFamily="18" charset="0"/>
                        <a:ea typeface="Times New Roman"/>
                        <a:cs typeface="Times New Roman"/>
                      </a:endParaRPr>
                    </a:p>
                  </a:txBody>
                  <a:tcPr marT="9525"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6</a:t>
                      </a:r>
                      <a:endParaRPr lang="ru-RU" sz="1600" b="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Военно-спортивная игра «Рассвет Победы»</a:t>
                      </a:r>
                      <a:endParaRPr lang="ru-RU" sz="1600" b="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600" b="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1411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7</a:t>
                      </a:r>
                      <a:endParaRPr lang="ru-RU" sz="1600" b="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Молодежная акция  «Время выбрало нас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», посвященная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дню Победы в Великой Отечественной войне 1941-1945 гг.</a:t>
                      </a:r>
                      <a:endParaRPr lang="ru-RU" sz="1600" b="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600" b="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4151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8</a:t>
                      </a:r>
                      <a:endParaRPr lang="ru-RU" sz="1600" b="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Молодёжная патриотическая акция «Георгиевская ленточка»</a:t>
                      </a:r>
                      <a:endParaRPr lang="ru-RU" sz="1600" b="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2900</a:t>
                      </a:r>
                      <a:endParaRPr lang="ru-RU" sz="1600" b="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4151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Liberation Serif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Проведение 5-дневных учебных военно-патриотических сборов</a:t>
                      </a:r>
                      <a:endParaRPr lang="ru-RU" sz="1600" b="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600" b="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4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963-80FA-49AC-8E2A-CD7E2F375CD1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8628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Муниципальном образовании город Ирбит на 2017-2021  годы»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774" y="1068378"/>
            <a:ext cx="51333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За 2019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год на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территории Муниципального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образования город Ирбит проведено </a:t>
            </a:r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r>
              <a:rPr lang="en-US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50</a:t>
            </a:r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спортивно-массовых и физкультурно-оздоровительных мероприятий:</a:t>
            </a:r>
          </a:p>
          <a:p>
            <a:r>
              <a:rPr lang="ru-RU" i="1" dirty="0"/>
              <a:t>- Городские спортивные мероприятия </a:t>
            </a:r>
            <a:r>
              <a:rPr lang="ru-RU" i="1" dirty="0" smtClean="0"/>
              <a:t>(94).</a:t>
            </a:r>
            <a:endParaRPr lang="ru-RU" i="1" dirty="0"/>
          </a:p>
          <a:p>
            <a:r>
              <a:rPr lang="ru-RU" i="1" dirty="0"/>
              <a:t>- Мероприятия по внедрению ВФСК «ГТО» </a:t>
            </a:r>
            <a:r>
              <a:rPr lang="ru-RU" i="1" dirty="0" smtClean="0"/>
              <a:t>(6).</a:t>
            </a:r>
            <a:endParaRPr lang="ru-RU" i="1" dirty="0"/>
          </a:p>
          <a:p>
            <a:r>
              <a:rPr lang="ru-RU" i="1" dirty="0"/>
              <a:t>- Спортивные мероприятия, проводимые на </a:t>
            </a:r>
            <a:r>
              <a:rPr lang="en-US" i="1" dirty="0" smtClean="0"/>
              <a:t>  </a:t>
            </a:r>
            <a:r>
              <a:rPr lang="ru-RU" i="1" dirty="0" smtClean="0"/>
              <a:t>уровне </a:t>
            </a:r>
            <a:r>
              <a:rPr lang="ru-RU" i="1" dirty="0"/>
              <a:t>Восточного управленческого округа </a:t>
            </a:r>
            <a:r>
              <a:rPr lang="ru-RU" i="1" dirty="0" smtClean="0"/>
              <a:t>(22).</a:t>
            </a:r>
            <a:endParaRPr lang="ru-RU" i="1" dirty="0"/>
          </a:p>
          <a:p>
            <a:r>
              <a:rPr lang="ru-RU" i="1" dirty="0"/>
              <a:t>- Областные мероприятия </a:t>
            </a:r>
            <a:r>
              <a:rPr lang="ru-RU" i="1" dirty="0" smtClean="0"/>
              <a:t>(19).</a:t>
            </a:r>
            <a:endParaRPr lang="ru-RU" i="1" dirty="0"/>
          </a:p>
          <a:p>
            <a:r>
              <a:rPr lang="ru-RU" i="1" dirty="0"/>
              <a:t>- Всероссийские мероприятия </a:t>
            </a:r>
            <a:r>
              <a:rPr lang="ru-RU" i="1" dirty="0" smtClean="0"/>
              <a:t>(</a:t>
            </a:r>
            <a:r>
              <a:rPr lang="en-US" i="1" dirty="0" smtClean="0"/>
              <a:t>9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12" name="Рисунок 11" descr="День физкультурник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142984"/>
            <a:ext cx="353548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Финальный турнир по хоккею (ВУО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00504"/>
            <a:ext cx="3607775" cy="240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Первенство города по мини-футбол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786190"/>
            <a:ext cx="3786214" cy="25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2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963-80FA-49AC-8E2A-CD7E2F375CD1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инфраструктуры объектов спорта Муниципальной собственности в Муниципальном образовании город Ирбит на 2017-2021 годы»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0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19172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тадион Юно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142984"/>
            <a:ext cx="3786214" cy="25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643314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Баскетбольная площад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714752"/>
            <a:ext cx="427057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63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524D6-7005-4928-A849-2F2CDDECCE2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Муниципальная </a:t>
            </a: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«Доступное жилье молодым семьям, проживающим на территории Муниципального образования город Ирбит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2017-2021 годы»</a:t>
            </a:r>
            <a:endParaRPr lang="ru-RU" sz="2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014853"/>
              </p:ext>
            </p:extLst>
          </p:nvPr>
        </p:nvGraphicFramePr>
        <p:xfrm>
          <a:off x="256989" y="2420889"/>
          <a:ext cx="8587904" cy="3312368"/>
        </p:xfrm>
        <a:graphic>
          <a:graphicData uri="http://schemas.openxmlformats.org/drawingml/2006/table">
            <a:tbl>
              <a:tblPr/>
              <a:tblGrid>
                <a:gridCol w="5491560"/>
                <a:gridCol w="1512168"/>
                <a:gridCol w="1584176"/>
              </a:tblGrid>
              <a:tr h="569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на территории Муниципального образования город Ирбит на 2017-2021 годы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15 525,1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15 885,4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3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региональной поддержки молодым семьям на улучшение жилищных условий на территории Муниципального образования город Ирбит на 2017-2021 годы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1 001,6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1 286,3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16 526,7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17 171,7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411688" y="1916832"/>
            <a:ext cx="140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2270400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254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9220" name="Rectangle 3"/>
          <p:cNvSpPr>
            <a:spLocks noGrp="1"/>
          </p:cNvSpPr>
          <p:nvPr>
            <p:ph type="body" sz="half" idx="1"/>
          </p:nvPr>
        </p:nvSpPr>
        <p:spPr>
          <a:xfrm>
            <a:off x="252413" y="548680"/>
            <a:ext cx="8642350" cy="792162"/>
          </a:xfrm>
        </p:spPr>
        <p:txBody>
          <a:bodyPr>
            <a:normAutofit fontScale="92500"/>
          </a:bodyPr>
          <a:lstStyle/>
          <a:p>
            <a:pPr marL="6350" indent="-635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200" dirty="0" smtClean="0">
                <a:latin typeface="Times New Roman" pitchFamily="18" charset="0"/>
              </a:rPr>
              <a:t>Выдано </a:t>
            </a: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2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</a:rPr>
              <a:t> свидетельств молодым семьям на получение социальных выплат на приобретение (строительство) жилья и на улучшение жилищных условий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619382252"/>
              </p:ext>
            </p:extLst>
          </p:nvPr>
        </p:nvGraphicFramePr>
        <p:xfrm>
          <a:off x="-180528" y="1645275"/>
          <a:ext cx="5997353" cy="45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2328" t="24343" r="45403" b="24582"/>
          <a:stretch/>
        </p:blipFill>
        <p:spPr bwMode="auto">
          <a:xfrm>
            <a:off x="5724128" y="1484783"/>
            <a:ext cx="3104515" cy="22752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2327" t="24105" r="45521" b="24282"/>
          <a:stretch/>
        </p:blipFill>
        <p:spPr bwMode="auto">
          <a:xfrm>
            <a:off x="4625788" y="3794575"/>
            <a:ext cx="3093720" cy="2296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20552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708025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</a:rPr>
              <a:t>Муниципальные унитарные предприятия</a:t>
            </a:r>
            <a:br>
              <a:rPr lang="ru-RU" sz="32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город Ирбит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569325" cy="4872037"/>
          </a:xfrm>
        </p:spPr>
        <p:txBody>
          <a:bodyPr/>
          <a:lstStyle/>
          <a:p>
            <a:pPr marL="263525" indent="-263525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На 01.01.20</a:t>
            </a:r>
            <a:r>
              <a:rPr lang="en-US" dirty="0" smtClean="0">
                <a:latin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</a:rPr>
              <a:t> года </a:t>
            </a:r>
            <a:r>
              <a:rPr lang="ru-RU" dirty="0" smtClean="0">
                <a:latin typeface="Times New Roman" pitchFamily="18" charset="0"/>
              </a:rPr>
              <a:t>на территории МО город Ирбит действует 9 муниципальных унитарных предприятий:</a:t>
            </a:r>
          </a:p>
          <a:p>
            <a:pPr marL="263525" indent="-263525">
              <a:lnSpc>
                <a:spcPct val="80000"/>
              </a:lnSpc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marL="263525" indent="-263525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1. МУП МО город Ирбит «Ирбит-Авто-Транс»;</a:t>
            </a:r>
          </a:p>
          <a:p>
            <a:pPr marL="263525" indent="-263525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2. МУП МО город Ирбит «Городские тепловые сети»;</a:t>
            </a:r>
          </a:p>
          <a:p>
            <a:pPr marL="263525" indent="-263525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3. МУП МО город Ирбит «Водоканал-Сервис»;</a:t>
            </a:r>
          </a:p>
          <a:p>
            <a:pPr marL="263525" indent="-263525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4. МУП ЖКХ МО город Ирбит «</a:t>
            </a:r>
            <a:r>
              <a:rPr lang="ru-RU" sz="2400" dirty="0" err="1" smtClean="0">
                <a:latin typeface="Times New Roman" pitchFamily="18" charset="0"/>
              </a:rPr>
              <a:t>Жилкомсервис</a:t>
            </a:r>
            <a:r>
              <a:rPr lang="ru-RU" sz="2400" dirty="0" smtClean="0">
                <a:latin typeface="Times New Roman" pitchFamily="18" charset="0"/>
              </a:rPr>
              <a:t>»; </a:t>
            </a:r>
          </a:p>
          <a:p>
            <a:pPr marL="263525" indent="-263525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5. МУП МО город Ирбит «</a:t>
            </a:r>
            <a:r>
              <a:rPr lang="ru-RU" sz="2400" dirty="0" err="1" smtClean="0">
                <a:latin typeface="Times New Roman" pitchFamily="18" charset="0"/>
              </a:rPr>
              <a:t>Коммунал</a:t>
            </a:r>
            <a:r>
              <a:rPr lang="ru-RU" sz="2400" dirty="0" smtClean="0">
                <a:latin typeface="Times New Roman" pitchFamily="18" charset="0"/>
              </a:rPr>
              <a:t>-сервис»; </a:t>
            </a:r>
          </a:p>
          <a:p>
            <a:pPr marL="263525" indent="-263525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6. МУП МО город Ирбит «Комбинат школьного и студенческого питания»; </a:t>
            </a:r>
          </a:p>
          <a:p>
            <a:pPr marL="263525" indent="-263525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7. МУП МО город Ирбит «Ресурс»;</a:t>
            </a:r>
            <a:endParaRPr lang="en-US" sz="2400" dirty="0" smtClean="0">
              <a:latin typeface="Times New Roman" pitchFamily="18" charset="0"/>
            </a:endParaRPr>
          </a:p>
          <a:p>
            <a:pPr marL="263525" indent="-263525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8. МУП БОН «</a:t>
            </a:r>
            <a:r>
              <a:rPr lang="ru-RU" sz="2400" dirty="0" err="1" smtClean="0">
                <a:latin typeface="Times New Roman" pitchFamily="18" charset="0"/>
              </a:rPr>
              <a:t>Рембыттехника</a:t>
            </a:r>
            <a:r>
              <a:rPr lang="ru-RU" sz="2400" dirty="0" smtClean="0">
                <a:latin typeface="Times New Roman" pitchFamily="18" charset="0"/>
              </a:rPr>
              <a:t>» МО город Ирбит ; </a:t>
            </a:r>
          </a:p>
          <a:p>
            <a:pPr marL="263525" indent="-263525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9. МУП МО город Ирбит «Аптека № 59». </a:t>
            </a:r>
          </a:p>
        </p:txBody>
      </p:sp>
      <p:sp>
        <p:nvSpPr>
          <p:cNvPr id="11268" name="AutoShape 5" descr="cover_437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7" descr="cover_43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AutoShape 9" descr="cover_43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11" descr="cover_43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026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40264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Муниципальная программа «Реализация основных направлений муниципальной политики в строительном комплексе Муниципального образования город Ирбит на 2017-2021 годы»</a:t>
            </a:r>
          </a:p>
        </p:txBody>
      </p:sp>
      <p:graphicFrame>
        <p:nvGraphicFramePr>
          <p:cNvPr id="28700" name="Group 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00628156"/>
              </p:ext>
            </p:extLst>
          </p:nvPr>
        </p:nvGraphicFramePr>
        <p:xfrm>
          <a:off x="323528" y="1529125"/>
          <a:ext cx="8643938" cy="5191187"/>
        </p:xfrm>
        <a:graphic>
          <a:graphicData uri="http://schemas.openxmlformats.org/drawingml/2006/table">
            <a:tbl>
              <a:tblPr/>
              <a:tblGrid>
                <a:gridCol w="5145677"/>
                <a:gridCol w="1825507"/>
                <a:gridCol w="1672754"/>
              </a:tblGrid>
              <a:tr h="963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38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 «Реализация основных направлений муниципальной политики в строительном комплексе Муниципального образования город Ирбит 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2017-2021 годы»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17 055,5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28 042,2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7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жилфонда для переселения граждан из жилых помещений, признанных непригодными для проживания и (или) с высоким уровнем износа  в Муниципальном образовании город Ирбит на 2017-2021 годы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8 114,7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11 675,1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6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градостроительной деятельности в Муниципальном образовании город Ирбит на 2018-2021 годы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3 316,8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6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25 170,2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40 034,1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3798" name="Rectangle 70"/>
          <p:cNvSpPr>
            <a:spLocks noChangeArrowheads="1"/>
          </p:cNvSpPr>
          <p:nvPr/>
        </p:nvSpPr>
        <p:spPr bwMode="auto">
          <a:xfrm>
            <a:off x="7717552" y="1159237"/>
            <a:ext cx="1408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3816519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5621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Муниципальная программа «Развитие транспорта, дорожного хозяйства, связи и информационных технологий Муниципального образования город Ирбит </a:t>
            </a:r>
            <a:b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2017-2021 годы»</a:t>
            </a:r>
          </a:p>
        </p:txBody>
      </p:sp>
      <p:graphicFrame>
        <p:nvGraphicFramePr>
          <p:cNvPr id="75917" name="Group 14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6771318"/>
              </p:ext>
            </p:extLst>
          </p:nvPr>
        </p:nvGraphicFramePr>
        <p:xfrm>
          <a:off x="357188" y="2214561"/>
          <a:ext cx="8501061" cy="3950742"/>
        </p:xfrm>
        <a:graphic>
          <a:graphicData uri="http://schemas.openxmlformats.org/drawingml/2006/table">
            <a:tbl>
              <a:tblPr/>
              <a:tblGrid>
                <a:gridCol w="5728050"/>
                <a:gridCol w="1388965"/>
                <a:gridCol w="1384046"/>
              </a:tblGrid>
              <a:tr h="385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 marL="91439" marR="91439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7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Информатизация органов местного самоуправления     Муниципального образования город Ирбит на 2017 -2021 годы</a:t>
                      </a:r>
                    </a:p>
                  </a:txBody>
                  <a:tcPr marL="91439" marR="91439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1 449,6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11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Организация транспортного обслуживания населения на территории Муниципального образования город Ирбит на          2017-2021 годы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144,9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1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Строительство, реконструкция, ремонт и содержание автомобильных дорог Муниципального образования город Ирбит на 2017 – 2021 годы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65 499,8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49 780,1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58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безопасности дорожного движения на территории  Муниципального образования город Ирбит на  2017 - 2021 годы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6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67 144,3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51 330,0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915" name="Rectangle 139"/>
          <p:cNvSpPr>
            <a:spLocks noChangeArrowheads="1"/>
          </p:cNvSpPr>
          <p:nvPr/>
        </p:nvSpPr>
        <p:spPr bwMode="auto">
          <a:xfrm>
            <a:off x="7308850" y="1700213"/>
            <a:ext cx="1408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868488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5621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«Повышение инвестиционной привлекательности Муниципального образования город Ирбит </a:t>
            </a:r>
            <a:br>
              <a:rPr lang="ru-RU" sz="2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</a:rPr>
              <a:t>на 2017-2021 годы»</a:t>
            </a:r>
          </a:p>
        </p:txBody>
      </p:sp>
      <p:graphicFrame>
        <p:nvGraphicFramePr>
          <p:cNvPr id="76914" name="Group 11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48037295"/>
              </p:ext>
            </p:extLst>
          </p:nvPr>
        </p:nvGraphicFramePr>
        <p:xfrm>
          <a:off x="323528" y="2276872"/>
          <a:ext cx="8534722" cy="3312193"/>
        </p:xfrm>
        <a:graphic>
          <a:graphicData uri="http://schemas.openxmlformats.org/drawingml/2006/table">
            <a:tbl>
              <a:tblPr/>
              <a:tblGrid>
                <a:gridCol w="5618040"/>
                <a:gridCol w="1548530"/>
                <a:gridCol w="1368152"/>
              </a:tblGrid>
              <a:tr h="948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822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субъектов малого и среднего предпринимательства Муниципального образования город Ирбит на 2017-2021 годы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2 401,8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1 562,0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833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внутреннего и въездного туризма на территории Муниципального образования город Ирбит на 2017-2021 годы»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3 023,4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5 984,6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707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5 425,2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7 546,6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380288" y="1844675"/>
            <a:ext cx="1408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6689652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C30D4E5-2C96-44E3-BB75-172CEADF85E6}" type="slidenum">
              <a:rPr lang="ru-RU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428750"/>
            <a:ext cx="83581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214313"/>
            <a:ext cx="835818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субъектов малого и среднего предпринимательства МО город Ирбит на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2017-2021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pic>
        <p:nvPicPr>
          <p:cNvPr id="29702" name="Picture 10" descr="http://businessidei.com/wp-content/uploads/2013/09/kredi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0" y="4572000"/>
            <a:ext cx="2928938" cy="219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214313" y="1484784"/>
            <a:ext cx="8786812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200" b="1" i="1" dirty="0">
                <a:latin typeface="Liberation Serif" pitchFamily="18" charset="0"/>
              </a:rPr>
              <a:t>Объем финансирования мероприятий в </a:t>
            </a:r>
            <a:r>
              <a:rPr lang="ru-RU" altLang="ru-RU" sz="2200" b="1" i="1" dirty="0" smtClean="0">
                <a:latin typeface="Liberation Serif" pitchFamily="18" charset="0"/>
              </a:rPr>
              <a:t>2019 </a:t>
            </a:r>
            <a:r>
              <a:rPr lang="ru-RU" altLang="ru-RU" sz="2200" b="1" i="1" dirty="0">
                <a:latin typeface="Liberation Serif" pitchFamily="18" charset="0"/>
              </a:rPr>
              <a:t>году   -                               </a:t>
            </a:r>
            <a:r>
              <a:rPr lang="ru-RU" altLang="ru-RU" sz="2200" b="1" i="1" dirty="0" smtClean="0">
                <a:latin typeface="Liberation Serif" pitchFamily="18" charset="0"/>
              </a:rPr>
              <a:t>1 561,9 </a:t>
            </a:r>
            <a:r>
              <a:rPr lang="ru-RU" altLang="ru-RU" sz="2200" b="1" i="1" dirty="0">
                <a:latin typeface="Liberation Serif" pitchFamily="18" charset="0"/>
              </a:rPr>
              <a:t>тыс. рублей</a:t>
            </a:r>
          </a:p>
          <a:p>
            <a:pPr algn="just" eaLnBrk="1" hangingPunct="1"/>
            <a:endParaRPr lang="ru-RU" altLang="ru-RU" sz="1000" b="1" dirty="0">
              <a:latin typeface="Liberation Serif" pitchFamily="18" charset="0"/>
            </a:endParaRPr>
          </a:p>
          <a:p>
            <a:pPr eaLnBrk="1" hangingPunct="1"/>
            <a:r>
              <a:rPr lang="ru-RU" altLang="ru-RU" dirty="0" smtClean="0">
                <a:latin typeface="Liberation Serif" pitchFamily="18" charset="0"/>
              </a:rPr>
              <a:t>- </a:t>
            </a:r>
            <a:r>
              <a:rPr lang="ru-RU" altLang="ru-RU" dirty="0">
                <a:latin typeface="Liberation Serif" pitchFamily="18" charset="0"/>
              </a:rPr>
              <a:t>оказаны консультационные услуги 60 субъектам малого и среднего предпринимательства по различным вопросам финансово-хозяйственной деятельности;</a:t>
            </a:r>
          </a:p>
          <a:p>
            <a:pPr eaLnBrk="1" hangingPunct="1"/>
            <a:r>
              <a:rPr lang="ru-RU" altLang="ru-RU" dirty="0" smtClean="0">
                <a:latin typeface="Liberation Serif" pitchFamily="18" charset="0"/>
              </a:rPr>
              <a:t>- в </a:t>
            </a:r>
            <a:r>
              <a:rPr lang="ru-RU" altLang="ru-RU" dirty="0">
                <a:latin typeface="Liberation Serif" pitchFamily="18" charset="0"/>
              </a:rPr>
              <a:t>рамках «Ирбитской ярмарки» проведен конкурс «По определению лучших образцов продовольственных товаров» количество участников – </a:t>
            </a:r>
            <a:r>
              <a:rPr lang="ru-RU" altLang="ru-RU" dirty="0" smtClean="0">
                <a:latin typeface="Liberation Serif" pitchFamily="18" charset="0"/>
              </a:rPr>
              <a:t>15; </a:t>
            </a:r>
            <a:endParaRPr lang="ru-RU" altLang="ru-RU" dirty="0">
              <a:latin typeface="Liberation Serif" pitchFamily="18" charset="0"/>
            </a:endParaRPr>
          </a:p>
          <a:p>
            <a:pPr eaLnBrk="1" hangingPunct="1"/>
            <a:r>
              <a:rPr lang="ru-RU" altLang="ru-RU" dirty="0" smtClean="0">
                <a:latin typeface="Liberation Serif" pitchFamily="18" charset="0"/>
              </a:rPr>
              <a:t>- </a:t>
            </a:r>
            <a:r>
              <a:rPr lang="ru-RU" altLang="ru-RU" dirty="0">
                <a:latin typeface="Liberation Serif" pitchFamily="18" charset="0"/>
              </a:rPr>
              <a:t>возмещены расходы по участию в «Ирбитской ярмарке» </a:t>
            </a:r>
            <a:r>
              <a:rPr lang="ru-RU" altLang="ru-RU" dirty="0" smtClean="0">
                <a:latin typeface="Liberation Serif" pitchFamily="18" charset="0"/>
              </a:rPr>
              <a:t>7 </a:t>
            </a:r>
            <a:r>
              <a:rPr lang="ru-RU" altLang="ru-RU" dirty="0">
                <a:latin typeface="Liberation Serif" pitchFamily="18" charset="0"/>
              </a:rPr>
              <a:t>СМСП на общую сумму </a:t>
            </a:r>
          </a:p>
          <a:p>
            <a:pPr eaLnBrk="1" hangingPunct="1"/>
            <a:r>
              <a:rPr lang="ru-RU" altLang="ru-RU" dirty="0" smtClean="0">
                <a:latin typeface="Liberation Serif" pitchFamily="18" charset="0"/>
              </a:rPr>
              <a:t>470 </a:t>
            </a:r>
            <a:r>
              <a:rPr lang="ru-RU" altLang="ru-RU" dirty="0">
                <a:latin typeface="Liberation Serif" pitchFamily="18" charset="0"/>
              </a:rPr>
              <a:t>тыс. рублей.</a:t>
            </a:r>
          </a:p>
          <a:p>
            <a:pPr eaLnBrk="1" hangingPunct="1"/>
            <a:r>
              <a:rPr lang="ru-RU" altLang="ru-RU" dirty="0">
                <a:latin typeface="Liberation Serif" pitchFamily="18" charset="0"/>
              </a:rPr>
              <a:t>В </a:t>
            </a:r>
            <a:r>
              <a:rPr lang="ru-RU" altLang="ru-RU" dirty="0" smtClean="0">
                <a:latin typeface="Liberation Serif" pitchFamily="18" charset="0"/>
              </a:rPr>
              <a:t>2019 </a:t>
            </a:r>
            <a:r>
              <a:rPr lang="ru-RU" altLang="ru-RU" dirty="0">
                <a:latin typeface="Liberation Serif" pitchFamily="18" charset="0"/>
              </a:rPr>
              <a:t>году проведено </a:t>
            </a:r>
            <a:r>
              <a:rPr lang="ru-RU" altLang="ru-RU" dirty="0" smtClean="0">
                <a:latin typeface="Liberation Serif" pitchFamily="18" charset="0"/>
              </a:rPr>
              <a:t>3 </a:t>
            </a:r>
            <a:r>
              <a:rPr lang="ru-RU" altLang="ru-RU" dirty="0">
                <a:latin typeface="Liberation Serif" pitchFamily="18" charset="0"/>
              </a:rPr>
              <a:t>заседания Совета по развитию </a:t>
            </a:r>
          </a:p>
          <a:p>
            <a:pPr eaLnBrk="1" hangingPunct="1"/>
            <a:r>
              <a:rPr lang="ru-RU" altLang="ru-RU" dirty="0">
                <a:latin typeface="Liberation Serif" pitchFamily="18" charset="0"/>
              </a:rPr>
              <a:t>малого и среднего предпринимательства. </a:t>
            </a:r>
            <a:endParaRPr lang="ru-RU" altLang="ru-RU" b="1" dirty="0">
              <a:latin typeface="Liberation Serif" pitchFamily="18" charset="0"/>
            </a:endParaRPr>
          </a:p>
          <a:p>
            <a:pPr eaLnBrk="1" hangingPunct="1"/>
            <a:endParaRPr lang="ru-RU" altLang="ru-RU" sz="2400" b="1" dirty="0"/>
          </a:p>
          <a:p>
            <a:pPr eaLnBrk="1" hangingPunct="1"/>
            <a:endParaRPr lang="ru-RU" altLang="ru-RU" sz="2400" b="1" dirty="0"/>
          </a:p>
        </p:txBody>
      </p:sp>
      <p:pic>
        <p:nvPicPr>
          <p:cNvPr id="13" name="Picture 10" descr="C:\Users\paramonova\Desktop\ea8f7afd89f1beea260c6c7f1e4c4b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640183"/>
            <a:ext cx="3052770" cy="203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paramonova\Desktop\afisha_yarmarka_2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58" y="3861048"/>
            <a:ext cx="1846296" cy="261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43986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«Управление муниципальными финансами в Муниципальном образовании город Ирбит на 2017-2021 годы»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2060575"/>
            <a:ext cx="5328715" cy="654050"/>
          </a:xfrm>
          <a:noFill/>
        </p:spPr>
        <p:txBody>
          <a:bodyPr>
            <a:normAutofit fontScale="92500" lnSpcReduction="20000"/>
          </a:bodyPr>
          <a:lstStyle/>
          <a:p>
            <a:pPr marL="6350" indent="-635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200" b="1" i="1" dirty="0" smtClean="0">
                <a:latin typeface="Times New Roman" pitchFamily="18" charset="0"/>
              </a:rPr>
              <a:t>Объемы финансирования муниципальной </a:t>
            </a:r>
          </a:p>
          <a:p>
            <a:pPr marL="6350" indent="-635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200" b="1" i="1" dirty="0" smtClean="0">
                <a:latin typeface="Times New Roman" pitchFamily="18" charset="0"/>
              </a:rPr>
              <a:t>программы, тыс. рублей</a:t>
            </a:r>
          </a:p>
        </p:txBody>
      </p:sp>
      <p:graphicFrame>
        <p:nvGraphicFramePr>
          <p:cNvPr id="78880" name="Group 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9874538"/>
              </p:ext>
            </p:extLst>
          </p:nvPr>
        </p:nvGraphicFramePr>
        <p:xfrm>
          <a:off x="611560" y="3125004"/>
          <a:ext cx="4536504" cy="2376264"/>
        </p:xfrm>
        <a:graphic>
          <a:graphicData uri="http://schemas.openxmlformats.org/drawingml/2006/table">
            <a:tbl>
              <a:tblPr/>
              <a:tblGrid>
                <a:gridCol w="2343860"/>
                <a:gridCol w="2192644"/>
              </a:tblGrid>
              <a:tr h="1306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</a:tr>
              <a:tr h="1069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9 955,5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12 230,0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384376" cy="204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338761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4052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568079" y="404664"/>
            <a:ext cx="8229600" cy="129698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«Обеспечение общественной безопасности на территории Муниципального образования город Ирбит на 2017-2021 годы»</a:t>
            </a:r>
          </a:p>
        </p:txBody>
      </p:sp>
      <p:graphicFrame>
        <p:nvGraphicFramePr>
          <p:cNvPr id="36893" name="Group 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49500696"/>
              </p:ext>
            </p:extLst>
          </p:nvPr>
        </p:nvGraphicFramePr>
        <p:xfrm>
          <a:off x="285750" y="2349500"/>
          <a:ext cx="8623301" cy="3743796"/>
        </p:xfrm>
        <a:graphic>
          <a:graphicData uri="http://schemas.openxmlformats.org/drawingml/2006/table">
            <a:tbl>
              <a:tblPr/>
              <a:tblGrid>
                <a:gridCol w="5880278"/>
                <a:gridCol w="1330757"/>
                <a:gridCol w="1412266"/>
              </a:tblGrid>
              <a:tr h="506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</a:tr>
              <a:tr h="161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мер по защите населения и территорий от чрезвычайных ситуаций природного и техногенного характера, обеспечению пожарной безопасности на территории Муниципального образования город Ирбит на 2017-2021 годы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8 292,5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8 780,9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</a:tr>
              <a:tr h="972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по профилактике правонарушений и преступлений в муниципальном образовании город Ирбит на 2017-2021 годы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324,3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501,3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</a:tr>
              <a:tr h="64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8 616,8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9 282,2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388"/>
                    </a:solidFill>
                  </a:tcPr>
                </a:tc>
              </a:tr>
            </a:tbl>
          </a:graphicData>
        </a:graphic>
      </p:graphicFrame>
      <p:sp>
        <p:nvSpPr>
          <p:cNvPr id="80969" name="Rectangle 73"/>
          <p:cNvSpPr>
            <a:spLocks noChangeArrowheads="1"/>
          </p:cNvSpPr>
          <p:nvPr/>
        </p:nvSpPr>
        <p:spPr bwMode="auto">
          <a:xfrm>
            <a:off x="7500938" y="1772816"/>
            <a:ext cx="1408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0991695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«Социальная политика в Муниципальном образовании город Ирбит на 2017-2021 годы»</a:t>
            </a:r>
          </a:p>
        </p:txBody>
      </p:sp>
      <p:graphicFrame>
        <p:nvGraphicFramePr>
          <p:cNvPr id="38941" name="Group 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8886888"/>
              </p:ext>
            </p:extLst>
          </p:nvPr>
        </p:nvGraphicFramePr>
        <p:xfrm>
          <a:off x="251520" y="1988840"/>
          <a:ext cx="8568952" cy="3960441"/>
        </p:xfrm>
        <a:graphic>
          <a:graphicData uri="http://schemas.openxmlformats.org/drawingml/2006/table">
            <a:tbl>
              <a:tblPr/>
              <a:tblGrid>
                <a:gridCol w="5784042"/>
                <a:gridCol w="1356750"/>
                <a:gridCol w="1428160"/>
              </a:tblGrid>
              <a:tr h="432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</a:tr>
              <a:tr h="1299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по оплате жилого помещения и коммунальных услуг населения Муниципального образования город Ирбит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2017-2021 годы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114 618,2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128 028,9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</a:tr>
              <a:tr h="159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организаций инвалидов, ветеранов войны и труда и социально ориентированных некоммерческих организаций Муниципального образования город Ирбит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2017-2021 годы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</a:tr>
              <a:tr h="629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115 418,1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128 828,9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3327" name="Rectangle 79"/>
          <p:cNvSpPr>
            <a:spLocks noChangeArrowheads="1"/>
          </p:cNvSpPr>
          <p:nvPr/>
        </p:nvSpPr>
        <p:spPr bwMode="auto">
          <a:xfrm>
            <a:off x="7572375" y="1535572"/>
            <a:ext cx="1408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0724381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372380" y="339491"/>
            <a:ext cx="8229600" cy="191767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«Развитие кадровой политики в системе муниципального управления Муниципального образования город Ирбит и противодействия коррупции в Муниципальном образовании город Ирбит на 2017-2021 годы»</a:t>
            </a:r>
          </a:p>
        </p:txBody>
      </p:sp>
      <p:graphicFrame>
        <p:nvGraphicFramePr>
          <p:cNvPr id="54347" name="Group 7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79082993"/>
              </p:ext>
            </p:extLst>
          </p:nvPr>
        </p:nvGraphicFramePr>
        <p:xfrm>
          <a:off x="357188" y="2714625"/>
          <a:ext cx="8679308" cy="330666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238253"/>
                <a:gridCol w="1254012"/>
                <a:gridCol w="1187043"/>
              </a:tblGrid>
              <a:tr h="83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подпрограммы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год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</a:tr>
              <a:tr h="73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Противодействие коррупции в Муниципальном образовании город Ирбит на 2017-2021 годы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</a:tr>
              <a:tr h="1151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Развитие кадровой политики в системе муниципального управления в Муниципальном образовании город Ирбит на 2017-2021 годы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</a:tr>
              <a:tr h="579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</a:tr>
            </a:tbl>
          </a:graphicData>
        </a:graphic>
      </p:graphicFrame>
      <p:sp>
        <p:nvSpPr>
          <p:cNvPr id="54345" name="Rectangle 73"/>
          <p:cNvSpPr>
            <a:spLocks noChangeArrowheads="1"/>
          </p:cNvSpPr>
          <p:nvPr/>
        </p:nvSpPr>
        <p:spPr bwMode="auto">
          <a:xfrm>
            <a:off x="7429500" y="2286000"/>
            <a:ext cx="1408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5982735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«Формирование современной городской среды Муниципального образования город Ирбит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2018-2024 годы»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34131924"/>
              </p:ext>
            </p:extLst>
          </p:nvPr>
        </p:nvGraphicFramePr>
        <p:xfrm>
          <a:off x="4716016" y="2924944"/>
          <a:ext cx="4032448" cy="214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110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3 952,4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48 850,3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3A2EA-EDDD-4ECF-94E7-0B579430665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т</a:t>
            </a:r>
            <a:r>
              <a:rPr lang="ru-RU" dirty="0" smtClean="0"/>
              <a:t>ыс. рублей</a:t>
            </a:r>
            <a:endParaRPr lang="ru-RU" dirty="0"/>
          </a:p>
        </p:txBody>
      </p:sp>
      <p:sp>
        <p:nvSpPr>
          <p:cNvPr id="7" name="AutoShape 2" descr="Картинки по запросу формирование современной городской среды"/>
          <p:cNvSpPr>
            <a:spLocks noChangeAspect="1" noChangeArrowheads="1"/>
          </p:cNvSpPr>
          <p:nvPr/>
        </p:nvSpPr>
        <p:spPr bwMode="auto">
          <a:xfrm>
            <a:off x="155575" y="-754063"/>
            <a:ext cx="2381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6133" name="Picture 5" descr="Картинки по запросу формирование современной городской сре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"/>
          <a:stretch/>
        </p:blipFill>
        <p:spPr bwMode="auto">
          <a:xfrm>
            <a:off x="136089" y="1988840"/>
            <a:ext cx="4411987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74248"/>
      </p:ext>
    </p:extLst>
  </p:cSld>
  <p:clrMapOvr>
    <a:masterClrMapping/>
  </p:clrMapOvr>
  <p:transition>
    <p:comb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49705"/>
            <a:ext cx="8767663" cy="51090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i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2800" i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i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2019 году на исполнение публичных нормативных обязательств направлено</a:t>
            </a:r>
            <a:r>
              <a:rPr lang="ru-RU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729,8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тыс. руб., в том числе:</a:t>
            </a:r>
            <a:endParaRPr lang="ru-RU" sz="2800" b="1" i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2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-выплаты Почетным гражданам –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293,3 </a:t>
            </a:r>
            <a:r>
              <a:rPr lang="ru-RU" sz="2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тыс. руб.</a:t>
            </a:r>
          </a:p>
          <a:p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2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-пожизненное ежемесячное денежное </a:t>
            </a:r>
          </a:p>
          <a:p>
            <a:r>
              <a:rPr lang="ru-RU" sz="2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вознаграждение ветеранам </a:t>
            </a:r>
          </a:p>
          <a:p>
            <a:r>
              <a:rPr lang="ru-RU" sz="2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мотоспорта –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436,5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тыс. руб.</a:t>
            </a:r>
          </a:p>
          <a:p>
            <a:endParaRPr lang="ru-RU" sz="2800" b="1" i="1" dirty="0" smtClean="0">
              <a:solidFill>
                <a:srgbClr val="7030A0"/>
              </a:solidFill>
            </a:endParaRPr>
          </a:p>
          <a:p>
            <a:pPr algn="just"/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2768"/>
            <a:ext cx="588336" cy="228600"/>
          </a:xfrm>
        </p:spPr>
        <p:txBody>
          <a:bodyPr/>
          <a:lstStyle/>
          <a:p>
            <a:fld id="{39525599-B71D-41F3-8B25-72192D0EA9B2}" type="slidenum">
              <a:rPr lang="ru-RU" b="1" smtClean="0">
                <a:solidFill>
                  <a:schemeClr val="tx1"/>
                </a:solidFill>
              </a:rPr>
              <a:pPr/>
              <a:t>69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2015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0C6C20CD-109E-4425-8096-793C8401B22E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428750"/>
            <a:ext cx="83581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endParaRPr lang="ru-RU" dirty="0"/>
          </a:p>
        </p:txBody>
      </p:sp>
      <p:sp>
        <p:nvSpPr>
          <p:cNvPr id="1029" name="Прямоугольник 19"/>
          <p:cNvSpPr>
            <a:spLocks noChangeArrowheads="1"/>
          </p:cNvSpPr>
          <p:nvPr/>
        </p:nvSpPr>
        <p:spPr bwMode="auto">
          <a:xfrm>
            <a:off x="285750" y="44624"/>
            <a:ext cx="83581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Оборот крупных и средних </a:t>
            </a:r>
          </a:p>
          <a:p>
            <a:pPr algn="ctr"/>
            <a:r>
              <a:rPr lang="ru-RU" sz="3200" b="1" dirty="0"/>
              <a:t>предприятий города</a:t>
            </a:r>
            <a:r>
              <a:rPr lang="ru-RU" sz="3200" b="1" i="1" dirty="0"/>
              <a:t> </a:t>
            </a:r>
          </a:p>
        </p:txBody>
      </p:sp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6979266" y="966788"/>
            <a:ext cx="183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dirty="0"/>
              <a:t>млн. рублей 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772585"/>
              </p:ext>
            </p:extLst>
          </p:nvPr>
        </p:nvGraphicFramePr>
        <p:xfrm>
          <a:off x="107505" y="1412875"/>
          <a:ext cx="8858630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8" r:id="rId3" imgW="8571719" imgH="5285690" progId="Excel.Chart.8">
                  <p:embed/>
                </p:oleObj>
              </mc:Choice>
              <mc:Fallback>
                <p:oleObj r:id="rId3" imgW="8571719" imgH="52856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412875"/>
                        <a:ext cx="8858630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3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5599-B71D-41F3-8B25-72192D0EA9B2}" type="slidenum">
              <a:rPr lang="ru-RU" smtClean="0"/>
              <a:pPr/>
              <a:t>70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76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Источники  внутреннего финансирования дефицита бюджета Муниципального образования город Ирбит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за 2019 год , тыс. руб.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6152436"/>
              </p:ext>
            </p:extLst>
          </p:nvPr>
        </p:nvGraphicFramePr>
        <p:xfrm>
          <a:off x="539552" y="764704"/>
          <a:ext cx="7992890" cy="588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97"/>
                <a:gridCol w="3354435"/>
                <a:gridCol w="824670"/>
                <a:gridCol w="888100"/>
                <a:gridCol w="888096"/>
                <a:gridCol w="888096"/>
                <a:gridCol w="888096"/>
              </a:tblGrid>
              <a:tr h="866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 источников внутреннего финансирования дефицита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                                                         2016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Исполнено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за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2018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Исполнено за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5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045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Получение кредитов от других бюджетов бюджетной системы Российской Федерации бюджетами городских округов в валюте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11 100,0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1274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Погашение бюджетами городских округов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899,8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899,8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899,8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899,8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1 594,1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699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Изменение остатков  средств на счетах по учету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16 674,7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20 555,7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17 808,8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41 654,2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288,9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99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Возврат бюджетных кредитов, предоставленных юридическим лицам из бюджетов  городских округов в валюте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17082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Исполнение муниципальных гарантий городских округов  в валюте Российской Федерации в случае, если исполнение гарантом муниципальных гарантий ведет к возникновению права регрессного требования гаранта к принципалу, либо обусловлено уступкой гаранту прав требования бенефициара к принципалу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6 077,2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5 000,0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546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Итого источников внутреннего  финансирования дефицитов  бюджетов (дефицит (-); профицит (+))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23 651,7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26 455,5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200" b="1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16 909,0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- 31 454,0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- 6 883,0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09501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9361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i="1" dirty="0" smtClean="0"/>
              <a:t>Долговые обязательства МО город Ирбит</a:t>
            </a:r>
            <a:endParaRPr lang="ru-RU" sz="32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CEEB3-AD9E-4134-99A3-3A9EDB5631E2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19027218"/>
              </p:ext>
            </p:extLst>
          </p:nvPr>
        </p:nvGraphicFramePr>
        <p:xfrm>
          <a:off x="611560" y="1412776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1129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308725"/>
            <a:ext cx="588963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54CB80-0328-4EAC-9A38-E224558A54B9}" type="slidenum">
              <a:rPr lang="ru-RU" altLang="ru-RU" b="1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ru-RU" altLang="ru-RU" b="1" dirty="0" smtClean="0">
              <a:latin typeface="Calibri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640960" cy="6480720"/>
          </a:xfrm>
          <a:noFill/>
          <a:ln w="7620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  <a:extLst/>
        </p:spPr>
        <p:txBody>
          <a:bodyPr>
            <a:normAutofit fontScale="850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По вопросам, касающимся бюджета Муниципального образования город Ирбит, обращаться в Финансовое управление администрации Муниципального образования город Ирбит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адрес:             город Ирбит, улица Революции,16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                         кабинет № 5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телефоны:  6-30-33, 6-29-06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i="1" dirty="0" smtClean="0">
              <a:solidFill>
                <a:srgbClr val="7030A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адрес электронной почты : </a:t>
            </a:r>
            <a:r>
              <a:rPr lang="en-US" sz="2800" b="1" i="1" dirty="0" smtClean="0">
                <a:solidFill>
                  <a:srgbClr val="7030A0"/>
                </a:solidFill>
              </a:rPr>
              <a:t>fuirbit@rambler.ru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>
              <a:solidFill>
                <a:srgbClr val="7030A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руководитель: Тарасова Любовь Алексеевна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>
              <a:solidFill>
                <a:srgbClr val="7030A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Также задать вопрос можно на официальном сайте Администрации Муниципального образования город Ирбит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/раздел «Обращения граждан»/ «Приемная онлайн»            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://moirbit.ru/online/priemnaya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>
              <a:solidFill>
                <a:srgbClr val="7030A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>
              <a:solidFill>
                <a:srgbClr val="7030A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>
              <a:solidFill>
                <a:srgbClr val="7030A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58895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09F94-ABE8-459E-80A7-28BBB853D49B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7931224" cy="5547643"/>
          </a:xfrm>
        </p:spPr>
        <p:txBody>
          <a:bodyPr/>
          <a:lstStyle/>
          <a:p>
            <a:pPr marL="0" indent="0" algn="just">
              <a:buNone/>
            </a:pPr>
            <a:endPara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дать оценку  информационному ресурсу «Бюджет для граждан», поучаствовав  в опросе на официальном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сайте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Администрации Муниципального образования город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Ирбит /раздел «Опросы»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http://moirbit.ru/oprosy/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>
              <a:buNone/>
            </a:pP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66813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852EA592-1B46-4846-890C-BB179FAB85A9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428750"/>
            <a:ext cx="83581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endParaRPr lang="ru-RU" dirty="0"/>
          </a:p>
        </p:txBody>
      </p:sp>
      <p:sp>
        <p:nvSpPr>
          <p:cNvPr id="2053" name="Прямоугольник 9"/>
          <p:cNvSpPr>
            <a:spLocks noChangeArrowheads="1"/>
          </p:cNvSpPr>
          <p:nvPr/>
        </p:nvSpPr>
        <p:spPr bwMode="auto">
          <a:xfrm>
            <a:off x="357188" y="428625"/>
            <a:ext cx="8358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/>
              <a:t>Объем инвестиций в экономику города</a:t>
            </a:r>
            <a:r>
              <a:rPr lang="ru-RU" sz="3200" b="1" i="1"/>
              <a:t> </a:t>
            </a:r>
          </a:p>
        </p:txBody>
      </p:sp>
      <p:sp>
        <p:nvSpPr>
          <p:cNvPr id="2054" name="Прямоугольник 6"/>
          <p:cNvSpPr>
            <a:spLocks noChangeArrowheads="1"/>
          </p:cNvSpPr>
          <p:nvPr/>
        </p:nvSpPr>
        <p:spPr bwMode="auto">
          <a:xfrm>
            <a:off x="7000875" y="1214438"/>
            <a:ext cx="183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млн. рублей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20480"/>
              </p:ext>
            </p:extLst>
          </p:nvPr>
        </p:nvGraphicFramePr>
        <p:xfrm>
          <a:off x="357188" y="1445419"/>
          <a:ext cx="8177212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24" r:id="rId3" imgW="8175445" imgH="4804064" progId="Excel.Chart.8">
                  <p:embed/>
                </p:oleObj>
              </mc:Choice>
              <mc:Fallback>
                <p:oleObj r:id="rId3" imgW="8175445" imgH="480406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445419"/>
                        <a:ext cx="8177212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/>
          </p:cNvSpPr>
          <p:nvPr/>
        </p:nvSpPr>
        <p:spPr bwMode="auto">
          <a:xfrm>
            <a:off x="389431" y="620688"/>
            <a:ext cx="8639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</a:rPr>
              <a:t>Обеспеченность торговыми площадями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</a:rPr>
              <a:t> на 1000 жителей, </a:t>
            </a:r>
            <a:r>
              <a:rPr lang="ru-RU" sz="3200" b="1" dirty="0" err="1">
                <a:solidFill>
                  <a:srgbClr val="000000"/>
                </a:solidFill>
              </a:rPr>
              <a:t>кв.м</a:t>
            </a:r>
            <a:r>
              <a:rPr lang="ru-RU" sz="3200" b="1" dirty="0">
                <a:solidFill>
                  <a:srgbClr val="00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026821"/>
              </p:ext>
            </p:extLst>
          </p:nvPr>
        </p:nvGraphicFramePr>
        <p:xfrm>
          <a:off x="48502" y="1628800"/>
          <a:ext cx="8843978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0" r:id="rId3" imgW="8492464" imgH="4663844" progId="Excel.Chart.8">
                  <p:embed/>
                </p:oleObj>
              </mc:Choice>
              <mc:Fallback>
                <p:oleObj r:id="rId3" imgW="8492464" imgH="466384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2" y="1628800"/>
                        <a:ext cx="8843978" cy="504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6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9667</TotalTime>
  <Words>4579</Words>
  <Application>Microsoft Office PowerPoint</Application>
  <PresentationFormat>Экран (4:3)</PresentationFormat>
  <Paragraphs>1279</Paragraphs>
  <Slides>73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73</vt:i4>
      </vt:variant>
    </vt:vector>
  </HeadingPairs>
  <TitlesOfParts>
    <vt:vector size="78" baseType="lpstr">
      <vt:lpstr>1_Поток</vt:lpstr>
      <vt:lpstr>5_Поток</vt:lpstr>
      <vt:lpstr>Воздушный поток</vt:lpstr>
      <vt:lpstr>Диаграмма Microsoft Excel</vt:lpstr>
      <vt:lpstr>Диаграмма</vt:lpstr>
      <vt:lpstr> Отчет  об исполнении бюджета Муниципального образования город Ирбит за 2019 год    в доступной для граждан форме </vt:lpstr>
      <vt:lpstr>Используемые понятия и термины</vt:lpstr>
      <vt:lpstr>Презентация PowerPoint</vt:lpstr>
      <vt:lpstr>Презентация PowerPoint</vt:lpstr>
      <vt:lpstr>   Муниципальные учреждения МО город Ирбит</vt:lpstr>
      <vt:lpstr>Муниципальные унитарные предприятия Муниципального образования город Ирбит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Демография   Демография</vt:lpstr>
      <vt:lpstr>Жилищное строительство        </vt:lpstr>
      <vt:lpstr>Презентация PowerPoint</vt:lpstr>
      <vt:lpstr>                       (млн.руб.)                                                                                                                             </vt:lpstr>
      <vt:lpstr>Объем   доходов   бюджета  в  расчете  на одного  жителя  в  динамике</vt:lpstr>
      <vt:lpstr>Налог на доходы физических лиц</vt:lpstr>
      <vt:lpstr> Единый налог на вмененный доход</vt:lpstr>
      <vt:lpstr>Доходы от использования имущества</vt:lpstr>
      <vt:lpstr>Доходы   от   реализации   имущества</vt:lpstr>
      <vt:lpstr>Доходы от оказания платных услуг </vt:lpstr>
      <vt:lpstr>Штрафы, санкции, возмещение ущерба</vt:lpstr>
      <vt:lpstr>Межбюджетные трансферты в общем объеме доходов </vt:lpstr>
      <vt:lpstr>Динамика поступлений межбюджетных трансфертов, млн.руб.</vt:lpstr>
      <vt:lpstr>Динамика безвозмездных поступлений в бюджет Муниципального образования город Ирбит</vt:lpstr>
      <vt:lpstr>Объем безвозмездных поступлений в расчете на одного жителя в динамике</vt:lpstr>
      <vt:lpstr>Презентация PowerPoint</vt:lpstr>
      <vt:lpstr>Динамика расходов бюджета в расчете на одного жителя</vt:lpstr>
      <vt:lpstr>           Структура расходов                                                                                                                                      ( млн.руб.)</vt:lpstr>
      <vt:lpstr>Расходы в области национальной экономики                                            (в  млн.руб.)</vt:lpstr>
      <vt:lpstr> Расходы   на    ЖКХ                (в  млн.руб.)</vt:lpstr>
      <vt:lpstr> Расходы   на    образование              (в млн.руб.)</vt:lpstr>
      <vt:lpstr>                          Расходы на культуру  (в млн.руб.)</vt:lpstr>
      <vt:lpstr>                     Реализация Муниципальных программ  в 2019 году </vt:lpstr>
      <vt:lpstr>Муниципальная программа «Развитие системы образования в Муниципальном образовании город Ирбит на 2017-2021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Приобретение учебников  в 2019 году</vt:lpstr>
      <vt:lpstr>Презентация PowerPoint</vt:lpstr>
      <vt:lpstr>Презентация PowerPoint</vt:lpstr>
      <vt:lpstr>Презентация PowerPoint</vt:lpstr>
      <vt:lpstr>Муниципальная программа «Развитие жилищно-коммунального хозяйства и повышение энергетической эффективности в Муниципальном образовании город Ирбит на 2017-2021 годы»</vt:lpstr>
      <vt:lpstr> Муниципальная программа «Повышение эффективности управления собственностью Муниципального образования город Ирбит  на 2017-2021 годы»</vt:lpstr>
      <vt:lpstr>Муниципальная программа «Развитие сферы культуры в Муниципальном образовании город Ирбит на 2017-2021 годы»</vt:lpstr>
      <vt:lpstr>Динамика показателей культурно-досуговой сферы  в МО город Ирбит (ДК им. В.К.Костевича)</vt:lpstr>
      <vt:lpstr>Динамика основных показателей деятельности «Ирбитского драматического театра им.А.Н.Островского»</vt:lpstr>
      <vt:lpstr>Динамика основных показателей деятельности библиотек </vt:lpstr>
      <vt:lpstr>Динамика основных показателей деятельности музея </vt:lpstr>
      <vt:lpstr>   Муниципальная программа «Развитие физической культуры, спорта и молодежной политики в Муниципальном образовании город Ирбит  на 2017-2024 годы»</vt:lpstr>
      <vt:lpstr>Подпрограмма «Молодежь Муниципального  образования город Ирбит на 2017-2021  годы»</vt:lpstr>
      <vt:lpstr>Подпрограмма «Патриотическое воспитание граждан Муниципального  образования город Ирбит на 2017-2021  годы»</vt:lpstr>
      <vt:lpstr>Подпрограмма «Развитие физической культуры и спорта в Муниципальном образовании город Ирбит на 2017-2021  годы»</vt:lpstr>
      <vt:lpstr>Подпрограмма «Развитие инфраструктуры объектов спорта Муниципальной собственности в Муниципальном образовании город Ирбит на 2017-2021 годы»</vt:lpstr>
      <vt:lpstr>Презентация PowerPoint</vt:lpstr>
      <vt:lpstr>Обеспечение жильем молодых семей</vt:lpstr>
      <vt:lpstr>Муниципальная программа «Реализация основных направлений муниципальной политики в строительном комплексе Муниципального образования город Ирбит на 2017-2021 годы»</vt:lpstr>
      <vt:lpstr>Муниципальная программа «Развитие транспорта, дорожного хозяйства, связи и информационных технологий Муниципального образования город Ирбит  на 2017-2021 годы»</vt:lpstr>
      <vt:lpstr>Муниципальная программа «Повышение инвестиционной привлекательности Муниципального образования город Ирбит  на 2017-2021 годы»</vt:lpstr>
      <vt:lpstr>Презентация PowerPoint</vt:lpstr>
      <vt:lpstr>Муниципальная программа «Управление муниципальными финансами в Муниципальном образовании город Ирбит на 2017-2021 годы»</vt:lpstr>
      <vt:lpstr>  Муниципальная программа «Обеспечение общественной безопасности на территории Муниципального образования город Ирбит на 2017-2021 годы»</vt:lpstr>
      <vt:lpstr>Муниципальная программа «Социальная политика в Муниципальном образовании город Ирбит на 2017-2021 годы»</vt:lpstr>
      <vt:lpstr>Муниципальная программа «Развитие кадровой политики в системе муниципального управления Муниципального образования город Ирбит и противодействия коррупции в Муниципальном образовании город Ирбит на 2017-2021 годы»</vt:lpstr>
      <vt:lpstr>Муниципальная программа «Формирование современной городской среды Муниципального образования город Ирбит на 2018-2024 годы»</vt:lpstr>
      <vt:lpstr>Презентация PowerPoint</vt:lpstr>
      <vt:lpstr>Источники  внутреннего финансирования дефицита бюджета Муниципального образования город Ирбит за 2019 год , тыс. руб.</vt:lpstr>
      <vt:lpstr>Долговые обязательства МО город Ирбит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Budjet23</dc:creator>
  <cp:lastModifiedBy>Budjet1</cp:lastModifiedBy>
  <cp:revision>911</cp:revision>
  <cp:lastPrinted>2014-02-14T04:29:02Z</cp:lastPrinted>
  <dcterms:created xsi:type="dcterms:W3CDTF">2014-02-11T03:07:16Z</dcterms:created>
  <dcterms:modified xsi:type="dcterms:W3CDTF">2020-04-15T05:14:20Z</dcterms:modified>
</cp:coreProperties>
</file>