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notesSlides/notesSlide6.xml" ContentType="application/vnd.openxmlformats-officedocument.presentationml.notesSlide+xml"/>
  <Override PartName="/ppt/charts/chart17.xml" ContentType="application/vnd.openxmlformats-officedocument.drawingml.chart+xml"/>
  <Override PartName="/ppt/notesSlides/notesSlide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5.xml" ContentType="application/vnd.openxmlformats-officedocument.drawingml.chartshapes+xml"/>
  <Override PartName="/ppt/charts/chart22.xml" ContentType="application/vnd.openxmlformats-officedocument.drawingml.chart+xml"/>
  <Override PartName="/ppt/notesSlides/notesSlide8.xml" ContentType="application/vnd.openxmlformats-officedocument.presentationml.notesSlide+xml"/>
  <Override PartName="/ppt/charts/chart2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4.xml" ContentType="application/vnd.openxmlformats-officedocument.drawingml.chart+xml"/>
  <Override PartName="/ppt/notesSlides/notesSlide14.xml" ContentType="application/vnd.openxmlformats-officedocument.presentationml.notesSlide+xml"/>
  <Override PartName="/ppt/charts/chart25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1" r:id="rId1"/>
  </p:sldMasterIdLst>
  <p:notesMasterIdLst>
    <p:notesMasterId r:id="rId73"/>
  </p:notesMasterIdLst>
  <p:handoutMasterIdLst>
    <p:handoutMasterId r:id="rId74"/>
  </p:handoutMasterIdLst>
  <p:sldIdLst>
    <p:sldId id="260" r:id="rId2"/>
    <p:sldId id="599" r:id="rId3"/>
    <p:sldId id="600" r:id="rId4"/>
    <p:sldId id="601" r:id="rId5"/>
    <p:sldId id="580" r:id="rId6"/>
    <p:sldId id="581" r:id="rId7"/>
    <p:sldId id="609" r:id="rId8"/>
    <p:sldId id="610" r:id="rId9"/>
    <p:sldId id="611" r:id="rId10"/>
    <p:sldId id="612" r:id="rId11"/>
    <p:sldId id="613" r:id="rId12"/>
    <p:sldId id="614" r:id="rId13"/>
    <p:sldId id="616" r:id="rId14"/>
    <p:sldId id="617" r:id="rId15"/>
    <p:sldId id="618" r:id="rId16"/>
    <p:sldId id="257" r:id="rId17"/>
    <p:sldId id="393" r:id="rId18"/>
    <p:sldId id="394" r:id="rId19"/>
    <p:sldId id="395" r:id="rId20"/>
    <p:sldId id="396" r:id="rId21"/>
    <p:sldId id="553" r:id="rId22"/>
    <p:sldId id="398" r:id="rId23"/>
    <p:sldId id="399" r:id="rId24"/>
    <p:sldId id="554" r:id="rId25"/>
    <p:sldId id="476" r:id="rId26"/>
    <p:sldId id="400" r:id="rId27"/>
    <p:sldId id="401" r:id="rId28"/>
    <p:sldId id="490" r:id="rId29"/>
    <p:sldId id="357" r:id="rId30"/>
    <p:sldId id="304" r:id="rId31"/>
    <p:sldId id="362" r:id="rId32"/>
    <p:sldId id="359" r:id="rId33"/>
    <p:sldId id="360" r:id="rId34"/>
    <p:sldId id="361" r:id="rId35"/>
    <p:sldId id="491" r:id="rId36"/>
    <p:sldId id="492" r:id="rId37"/>
    <p:sldId id="619" r:id="rId38"/>
    <p:sldId id="637" r:id="rId39"/>
    <p:sldId id="621" r:id="rId40"/>
    <p:sldId id="638" r:id="rId41"/>
    <p:sldId id="639" r:id="rId42"/>
    <p:sldId id="640" r:id="rId43"/>
    <p:sldId id="641" r:id="rId44"/>
    <p:sldId id="642" r:id="rId45"/>
    <p:sldId id="493" r:id="rId46"/>
    <p:sldId id="497" r:id="rId47"/>
    <p:sldId id="498" r:id="rId48"/>
    <p:sldId id="628" r:id="rId49"/>
    <p:sldId id="629" r:id="rId50"/>
    <p:sldId id="630" r:id="rId51"/>
    <p:sldId id="631" r:id="rId52"/>
    <p:sldId id="499" r:id="rId53"/>
    <p:sldId id="632" r:id="rId54"/>
    <p:sldId id="633" r:id="rId55"/>
    <p:sldId id="634" r:id="rId56"/>
    <p:sldId id="635" r:id="rId57"/>
    <p:sldId id="566" r:id="rId58"/>
    <p:sldId id="500" r:id="rId59"/>
    <p:sldId id="502" r:id="rId60"/>
    <p:sldId id="504" r:id="rId61"/>
    <p:sldId id="636" r:id="rId62"/>
    <p:sldId id="508" r:id="rId63"/>
    <p:sldId id="511" r:id="rId64"/>
    <p:sldId id="512" r:id="rId65"/>
    <p:sldId id="513" r:id="rId66"/>
    <p:sldId id="608" r:id="rId67"/>
    <p:sldId id="292" r:id="rId68"/>
    <p:sldId id="404" r:id="rId69"/>
    <p:sldId id="555" r:id="rId70"/>
    <p:sldId id="556" r:id="rId71"/>
    <p:sldId id="557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580"/>
            <p14:sldId id="581"/>
            <p14:sldId id="609"/>
            <p14:sldId id="610"/>
            <p14:sldId id="611"/>
            <p14:sldId id="612"/>
            <p14:sldId id="613"/>
            <p14:sldId id="614"/>
            <p14:sldId id="616"/>
            <p14:sldId id="617"/>
            <p14:sldId id="618"/>
            <p14:sldId id="257"/>
            <p14:sldId id="393"/>
            <p14:sldId id="394"/>
            <p14:sldId id="395"/>
            <p14:sldId id="396"/>
            <p14:sldId id="553"/>
            <p14:sldId id="398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619"/>
            <p14:sldId id="637"/>
            <p14:sldId id="621"/>
            <p14:sldId id="638"/>
            <p14:sldId id="639"/>
            <p14:sldId id="640"/>
            <p14:sldId id="641"/>
            <p14:sldId id="642"/>
            <p14:sldId id="493"/>
            <p14:sldId id="497"/>
            <p14:sldId id="498"/>
            <p14:sldId id="628"/>
            <p14:sldId id="629"/>
            <p14:sldId id="630"/>
            <p14:sldId id="631"/>
            <p14:sldId id="499"/>
            <p14:sldId id="632"/>
            <p14:sldId id="633"/>
            <p14:sldId id="634"/>
            <p14:sldId id="635"/>
            <p14:sldId id="566"/>
            <p14:sldId id="500"/>
            <p14:sldId id="502"/>
            <p14:sldId id="504"/>
            <p14:sldId id="636"/>
            <p14:sldId id="508"/>
            <p14:sldId id="511"/>
            <p14:sldId id="512"/>
            <p14:sldId id="513"/>
            <p14:sldId id="608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6FE3"/>
    <a:srgbClr val="EAB0E2"/>
    <a:srgbClr val="7D1161"/>
    <a:srgbClr val="82B0E2"/>
    <a:srgbClr val="F2CEED"/>
    <a:srgbClr val="DAF7FA"/>
    <a:srgbClr val="ACCAE2"/>
    <a:srgbClr val="B1EFF5"/>
    <a:srgbClr val="B6F0D6"/>
    <a:srgbClr val="47E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9008" autoAdjust="0"/>
  </p:normalViewPr>
  <p:slideViewPr>
    <p:cSldViewPr>
      <p:cViewPr>
        <p:scale>
          <a:sx n="70" d="100"/>
          <a:sy n="70" d="100"/>
        </p:scale>
        <p:origin x="-2030" y="-461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83537653239929"/>
          <c:y val="3.3088235294117654E-2"/>
          <c:w val="0.88616462346760061"/>
          <c:h val="0.7337976039494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-4.6337406380713632E-2"/>
                  <c:y val="-8.8286144929334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136430180255E-2"/>
                  <c:y val="-0.1220776568509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55250881264447E-2"/>
                  <c:y val="-0.12046471120335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6982</c:v>
                </c:pt>
                <c:pt idx="1">
                  <c:v>4969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95052288"/>
        <c:axId val="84670080"/>
        <c:axId val="0"/>
      </c:bar3DChart>
      <c:catAx>
        <c:axId val="95052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2700000" vert="horz"/>
          <a:lstStyle/>
          <a:p>
            <a:pPr>
              <a:defRPr b="1"/>
            </a:pPr>
            <a:endParaRPr lang="ru-RU"/>
          </a:p>
        </c:txPr>
        <c:crossAx val="84670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4670080"/>
        <c:scaling>
          <c:orientation val="minMax"/>
          <c:max val="70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5052288"/>
        <c:crosses val="autoZero"/>
        <c:crossBetween val="between"/>
        <c:majorUnit val="1000"/>
        <c:min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906E-2"/>
          <c:y val="0.10264386977367312"/>
          <c:w val="0.819972877601301"/>
          <c:h val="0.897356130226326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28757776805677077"/>
                  <c:y val="5.04106672809776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560,5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799623310975019"/>
                  <c:y val="-0.197339020611071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1026,1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560.5</c:v>
                </c:pt>
                <c:pt idx="1">
                  <c:v>1026.0999999999999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3.8664521833619188E-2"/>
          <c:y val="0.77847023910542634"/>
          <c:w val="0.82119955713774062"/>
          <c:h val="0.221529720706007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0815947075064E-2"/>
          <c:y val="0.18356458510259696"/>
          <c:w val="0.9191640743621079"/>
          <c:h val="0.774742377552592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 - 2 204,9 млн. руб.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467.8</c:v>
                </c:pt>
                <c:pt idx="1">
                  <c:v>1737.1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2"/>
          <c:y val="4.7806912557668786E-2"/>
          <c:w val="0.62776465441819818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2E-2"/>
                  <c:y val="-5.4725115100490614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38,4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38.4</c:v>
                </c:pt>
                <c:pt idx="1">
                  <c:v>73.400000000000006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437210680294803E-2"/>
                  <c:y val="-1.368127877512265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378,4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552008941076822E-2"/>
                  <c:y val="1.0945023020098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8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#,##0.0">
                  <c:v>378.4</c:v>
                </c:pt>
                <c:pt idx="1">
                  <c:v>159.4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9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589,4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371492436263031E-3"/>
                  <c:y val="1.3681278775122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951E-2"/>
                  <c:y val="6.01976266105397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589.4</c:v>
                </c:pt>
                <c:pt idx="1">
                  <c:v>621.79999999999995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65E-3"/>
                  <c:y val="-3.009881330526984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865180222140561E-2"/>
                  <c:y val="-2.15412272947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28.3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632448"/>
        <c:axId val="95134272"/>
        <c:axId val="0"/>
      </c:bar3DChart>
      <c:catAx>
        <c:axId val="102632448"/>
        <c:scaling>
          <c:orientation val="minMax"/>
        </c:scaling>
        <c:delete val="0"/>
        <c:axPos val="b"/>
        <c:majorTickMark val="out"/>
        <c:minorTickMark val="none"/>
        <c:tickLblPos val="nextTo"/>
        <c:crossAx val="95134272"/>
        <c:crosses val="autoZero"/>
        <c:auto val="1"/>
        <c:lblAlgn val="ctr"/>
        <c:lblOffset val="100"/>
        <c:noMultiLvlLbl val="0"/>
      </c:catAx>
      <c:valAx>
        <c:axId val="95134272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0263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86"/>
          <c:y val="4.9008926010998058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10427481038664"/>
          <c:y val="4.0675302343486985E-2"/>
          <c:w val="0.8832881179629184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29487453989762802"/>
                  <c:y val="4.9022841180475507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2018</a:t>
                    </a:r>
                    <a:r>
                      <a:rPr lang="ru-RU" sz="1200" b="1" baseline="0" dirty="0" smtClean="0"/>
                      <a:t> год (факт)</a:t>
                    </a:r>
                    <a:r>
                      <a:rPr lang="ru-RU" sz="1200" b="1" dirty="0" smtClean="0"/>
                      <a:t> </a:t>
                    </a:r>
                  </a:p>
                  <a:p>
                    <a:r>
                      <a:rPr lang="ru-RU" sz="1200" b="1" dirty="0" smtClean="0"/>
                      <a:t>990,8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5100534752915236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2020 год (факт)</a:t>
                    </a:r>
                  </a:p>
                  <a:p>
                    <a:r>
                      <a:rPr lang="ru-RU" sz="1200" b="1" baseline="0" dirty="0" smtClean="0"/>
                      <a:t>1737,1  млн</a:t>
                    </a:r>
                    <a:r>
                      <a:rPr lang="ru-RU" sz="12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2793014677089973"/>
                  <c:y val="-0.16121405608852815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2016 год (факт)</a:t>
                    </a:r>
                  </a:p>
                  <a:p>
                    <a:r>
                      <a:rPr lang="ru-RU" sz="1200" b="1" baseline="0" dirty="0" smtClean="0"/>
                      <a:t>636,5 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3749377493790005"/>
                  <c:y val="-0.1364118936133699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2017 год (факт)</a:t>
                    </a:r>
                  </a:p>
                  <a:p>
                    <a:r>
                      <a:rPr lang="ru-RU" sz="1200" b="1" dirty="0" smtClean="0"/>
                      <a:t>815,7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9848053262434562E-2"/>
                  <c:y val="-1.24010812375790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2019 год (факт)</a:t>
                    </a:r>
                  </a:p>
                  <a:p>
                    <a:r>
                      <a:rPr lang="ru-RU" baseline="0" dirty="0" smtClean="0"/>
                      <a:t> 1026,1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636.5</c:v>
                </c:pt>
                <c:pt idx="1">
                  <c:v>815.7</c:v>
                </c:pt>
                <c:pt idx="2">
                  <c:v>990.8</c:v>
                </c:pt>
                <c:pt idx="3">
                  <c:v>1026.0999999999999</c:v>
                </c:pt>
                <c:pt idx="4">
                  <c:v>1737.1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02631936"/>
        <c:axId val="95137152"/>
        <c:axId val="86379648"/>
      </c:bar3DChart>
      <c:catAx>
        <c:axId val="10263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5137152"/>
        <c:crosses val="autoZero"/>
        <c:auto val="1"/>
        <c:lblAlgn val="ctr"/>
        <c:lblOffset val="100"/>
        <c:noMultiLvlLbl val="0"/>
      </c:catAx>
      <c:valAx>
        <c:axId val="9513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631936"/>
        <c:crosses val="autoZero"/>
        <c:crossBetween val="between"/>
      </c:valAx>
      <c:serAx>
        <c:axId val="86379648"/>
        <c:scaling>
          <c:orientation val="minMax"/>
        </c:scaling>
        <c:delete val="1"/>
        <c:axPos val="b"/>
        <c:majorTickMark val="out"/>
        <c:minorTickMark val="none"/>
        <c:tickLblPos val="none"/>
        <c:crossAx val="951371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136981018745E-2"/>
          <c:y val="9.2825276358182482E-2"/>
          <c:w val="0.86444784436949385"/>
          <c:h val="0.8340216714640886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2016 год (факт)- 17,0 тыс.руб.</c:v>
                </c:pt>
                <c:pt idx="1">
                  <c:v>2017 год (факт)-  21,9 тыс. руб.    </c:v>
                </c:pt>
                <c:pt idx="2">
                  <c:v>2018 год (факт)-  27,6 тыс. руб. </c:v>
                </c:pt>
                <c:pt idx="3">
                  <c:v>2019 год (факт) - 28,1 тыс. руб.</c:v>
                </c:pt>
                <c:pt idx="4">
                  <c:v>2020 год (факт) - 21,0 тыс. руб.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17</c:v>
                </c:pt>
                <c:pt idx="1">
                  <c:v>21.9</c:v>
                </c:pt>
                <c:pt idx="2" formatCode="General">
                  <c:v>27.6</c:v>
                </c:pt>
                <c:pt idx="3">
                  <c:v>28.9</c:v>
                </c:pt>
                <c:pt idx="4" formatCode="General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102721024"/>
        <c:axId val="95138304"/>
        <c:axId val="86487680"/>
      </c:bar3DChart>
      <c:catAx>
        <c:axId val="102721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95138304"/>
        <c:crosses val="autoZero"/>
        <c:auto val="0"/>
        <c:lblAlgn val="ctr"/>
        <c:lblOffset val="100"/>
        <c:noMultiLvlLbl val="0"/>
      </c:catAx>
      <c:valAx>
        <c:axId val="9513830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2721024"/>
        <c:crosses val="autoZero"/>
        <c:crossBetween val="between"/>
      </c:valAx>
      <c:serAx>
        <c:axId val="86487680"/>
        <c:scaling>
          <c:orientation val="minMax"/>
        </c:scaling>
        <c:delete val="1"/>
        <c:axPos val="b"/>
        <c:majorTickMark val="out"/>
        <c:minorTickMark val="none"/>
        <c:tickLblPos val="none"/>
        <c:crossAx val="9513830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969193237788397"/>
          <c:y val="1.3092860483202128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24160810835833058"/>
          <c:y val="0.72090084305878199"/>
          <c:w val="6.6142419360811763E-2"/>
          <c:h val="0.120467719349012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82"/>
        <c:shape val="cylinder"/>
        <c:axId val="103043584"/>
        <c:axId val="95139456"/>
        <c:axId val="0"/>
      </c:bar3DChart>
      <c:catAx>
        <c:axId val="1030435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one"/>
        <c:crossAx val="95139456"/>
        <c:crossesAt val="100"/>
        <c:auto val="1"/>
        <c:lblAlgn val="ctr"/>
        <c:lblOffset val="100"/>
        <c:noMultiLvlLbl val="0"/>
      </c:catAx>
      <c:valAx>
        <c:axId val="95139456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one"/>
        <c:crossAx val="103043584"/>
        <c:crosses val="max"/>
        <c:crossBetween val="between"/>
        <c:majorUnit val="1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just">
              <a:defRPr sz="2770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3200" b="1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бюджета </a:t>
            </a:r>
          </a:p>
          <a:p>
            <a:pPr algn="just">
              <a:defRPr sz="2770"/>
            </a:pPr>
            <a:r>
              <a:rPr lang="ru-RU" sz="3200" i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в млн. руб.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9288067885619548"/>
          <c:y val="0"/>
        </c:manualLayout>
      </c:layout>
      <c:overlay val="0"/>
    </c:title>
    <c:autoTitleDeleted val="0"/>
    <c:view3D>
      <c:rotX val="15"/>
      <c:hPercent val="100"/>
      <c:rotY val="20"/>
      <c:depthPercent val="10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5080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50800"/>
        </a:sp3d>
      </c:spPr>
    </c:backWall>
    <c:plotArea>
      <c:layout>
        <c:manualLayout>
          <c:layoutTarget val="inner"/>
          <c:xMode val="edge"/>
          <c:yMode val="edge"/>
          <c:x val="0.11036889371971266"/>
          <c:y val="0.17633633576368796"/>
          <c:w val="0.57020726219423512"/>
          <c:h val="0.796155319392372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(факт)</c:v>
                </c:pt>
              </c:strCache>
            </c:strRef>
          </c:tx>
          <c:spPr>
            <a:solidFill>
              <a:schemeClr val="accent3"/>
            </a:solidFill>
            <a:ln w="15875" cap="flat" cmpd="sng" algn="ctr">
              <a:solidFill>
                <a:schemeClr val="accent3">
                  <a:shade val="50000"/>
                  <a:shade val="75000"/>
                  <a:satMod val="125000"/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6364161141316492E-2"/>
                  <c:y val="-4.2118039952443238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1151</a:t>
                    </a:r>
                    <a:r>
                      <a:rPr lang="ru-RU" sz="1200" dirty="0" smtClean="0"/>
                      <a:t>,0</a:t>
                    </a:r>
                  </a:p>
                  <a:p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909440760877628E-2"/>
                  <c:y val="-7.3706569916775433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1270</a:t>
                    </a:r>
                    <a:r>
                      <a:rPr lang="ru-RU" sz="1200" dirty="0" smtClean="0"/>
                      <a:t>,0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364161141316426E-2"/>
                  <c:y val="-0.1052950998811077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1415</a:t>
                    </a:r>
                    <a:r>
                      <a:rPr lang="ru-RU" sz="1200" dirty="0" smtClean="0"/>
                      <a:t>,0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000641394942374E-2"/>
                  <c:y val="-0.1526778948276062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1579</a:t>
                    </a:r>
                    <a:r>
                      <a:rPr lang="ru-RU" sz="1200" dirty="0" smtClean="0"/>
                      <a:t>,7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364017972802562E-2"/>
                  <c:y val="-0.1658397823127447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2162</a:t>
                    </a:r>
                    <a:r>
                      <a:rPr lang="ru-RU" sz="1200" dirty="0" smtClean="0"/>
                      <a:t>,5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5"/>
                <c:pt idx="0">
                  <c:v>2016 год(факт)</c:v>
                </c:pt>
                <c:pt idx="1">
                  <c:v>2017 год (факт)</c:v>
                </c:pt>
                <c:pt idx="2">
                  <c:v>2017 год (факт)</c:v>
                </c:pt>
                <c:pt idx="3">
                  <c:v>2018 год (факт)</c:v>
                </c:pt>
                <c:pt idx="4">
                  <c:v>2020 год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1151</c:v>
                </c:pt>
                <c:pt idx="1">
                  <c:v>1270</c:v>
                </c:pt>
                <c:pt idx="2">
                  <c:v>1415</c:v>
                </c:pt>
                <c:pt idx="3">
                  <c:v>1579</c:v>
                </c:pt>
                <c:pt idx="4">
                  <c:v>2162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0"/>
        <c:shape val="cylinder"/>
        <c:axId val="115564544"/>
        <c:axId val="99966976"/>
        <c:axId val="0"/>
      </c:bar3DChart>
      <c:catAx>
        <c:axId val="115564544"/>
        <c:scaling>
          <c:orientation val="minMax"/>
        </c:scaling>
        <c:delete val="1"/>
        <c:axPos val="b"/>
        <c:majorTickMark val="out"/>
        <c:minorTickMark val="none"/>
        <c:tickLblPos val="none"/>
        <c:crossAx val="99966976"/>
        <c:crosses val="autoZero"/>
        <c:auto val="1"/>
        <c:lblAlgn val="ctr"/>
        <c:lblOffset val="100"/>
        <c:noMultiLvlLbl val="0"/>
      </c:catAx>
      <c:valAx>
        <c:axId val="9996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5564544"/>
        <c:crosses val="autoZero"/>
        <c:crossBetween val="between"/>
      </c:valAx>
    </c:plotArea>
    <c:legend>
      <c:legendPos val="r"/>
      <c:legendEntry>
        <c:idx val="5"/>
        <c:delete val="1"/>
      </c:legendEntry>
      <c:layout/>
      <c:overlay val="0"/>
      <c:txPr>
        <a:bodyPr/>
        <a:lstStyle/>
        <a:p>
          <a:pPr>
            <a:defRPr sz="2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5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2016 год (факт)- 30,8 тыс.руб.</c:v>
                </c:pt>
                <c:pt idx="1">
                  <c:v>2017 год (факт)- 34,1 тыс.руб.</c:v>
                </c:pt>
                <c:pt idx="2">
                  <c:v>2018 год (факт) - 38,6 тыс.руб.</c:v>
                </c:pt>
                <c:pt idx="3">
                  <c:v>2019 год (факт) - 44,8 тыс.руб.</c:v>
                </c:pt>
                <c:pt idx="4">
                  <c:v>2020 год (факт) - 59,2 тыс.руб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30.8</c:v>
                </c:pt>
                <c:pt idx="1">
                  <c:v>34.1</c:v>
                </c:pt>
                <c:pt idx="2">
                  <c:v>38.6</c:v>
                </c:pt>
                <c:pt idx="3">
                  <c:v>44.8</c:v>
                </c:pt>
                <c:pt idx="4">
                  <c:v>59.2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15568128"/>
        <c:axId val="99968128"/>
        <c:axId val="86488960"/>
      </c:bar3DChart>
      <c:catAx>
        <c:axId val="115568128"/>
        <c:scaling>
          <c:orientation val="minMax"/>
        </c:scaling>
        <c:delete val="0"/>
        <c:axPos val="b"/>
        <c:majorTickMark val="out"/>
        <c:minorTickMark val="none"/>
        <c:tickLblPos val="nextTo"/>
        <c:crossAx val="99968128"/>
        <c:crosses val="autoZero"/>
        <c:auto val="1"/>
        <c:lblAlgn val="ctr"/>
        <c:lblOffset val="100"/>
        <c:noMultiLvlLbl val="0"/>
      </c:catAx>
      <c:valAx>
        <c:axId val="999681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15568128"/>
        <c:crosses val="autoZero"/>
        <c:crossBetween val="between"/>
      </c:valAx>
      <c:serAx>
        <c:axId val="86488960"/>
        <c:scaling>
          <c:orientation val="minMax"/>
        </c:scaling>
        <c:delete val="1"/>
        <c:axPos val="b"/>
        <c:majorTickMark val="out"/>
        <c:minorTickMark val="none"/>
        <c:tickLblPos val="none"/>
        <c:crossAx val="9996812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81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68.7</c:v>
                </c:pt>
                <c:pt idx="1">
                  <c:v>77.2</c:v>
                </c:pt>
                <c:pt idx="2">
                  <c:v>100.1</c:v>
                </c:pt>
                <c:pt idx="3">
                  <c:v>107.8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14</c:v>
                </c:pt>
                <c:pt idx="2">
                  <c:v>14.4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73.7</c:v>
                </c:pt>
                <c:pt idx="1">
                  <c:v>73.8</c:v>
                </c:pt>
                <c:pt idx="2">
                  <c:v>65.2</c:v>
                </c:pt>
                <c:pt idx="3">
                  <c:v>258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96.9</c:v>
                </c:pt>
                <c:pt idx="1">
                  <c:v>141.6</c:v>
                </c:pt>
                <c:pt idx="2">
                  <c:v>161.4</c:v>
                </c:pt>
                <c:pt idx="3">
                  <c:v>383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738.4</c:v>
                </c:pt>
                <c:pt idx="1">
                  <c:v>797.2</c:v>
                </c:pt>
                <c:pt idx="2">
                  <c:v>868.2</c:v>
                </c:pt>
                <c:pt idx="3">
                  <c:v>963.2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103.6</c:v>
                </c:pt>
                <c:pt idx="1">
                  <c:v>106.5</c:v>
                </c:pt>
                <c:pt idx="2">
                  <c:v>147.19999999999999</c:v>
                </c:pt>
                <c:pt idx="3">
                  <c:v>204.1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3399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138.6</c:v>
                </c:pt>
                <c:pt idx="1">
                  <c:v>132.5</c:v>
                </c:pt>
                <c:pt idx="2">
                  <c:v>146.69999999999999</c:v>
                </c:pt>
                <c:pt idx="3">
                  <c:v>152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29.1</c:v>
                </c:pt>
                <c:pt idx="1">
                  <c:v>72.2</c:v>
                </c:pt>
                <c:pt idx="2">
                  <c:v>76.5</c:v>
                </c:pt>
                <c:pt idx="3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715072"/>
        <c:axId val="99970432"/>
        <c:axId val="0"/>
      </c:bar3DChart>
      <c:catAx>
        <c:axId val="11571507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99970432"/>
        <c:crosses val="autoZero"/>
        <c:auto val="1"/>
        <c:lblAlgn val="ctr"/>
        <c:lblOffset val="100"/>
        <c:noMultiLvlLbl val="0"/>
      </c:catAx>
      <c:valAx>
        <c:axId val="99970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5715072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32392321261625E-2"/>
          <c:y val="3.3317714845216111E-2"/>
          <c:w val="0.70290031297712785"/>
          <c:h val="0.879196939797621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ACCAE2"/>
            </a:solidFill>
          </c:spPr>
          <c:invertIfNegative val="0"/>
          <c:dLbls>
            <c:dLbl>
              <c:idx val="1"/>
              <c:layout>
                <c:manualLayout>
                  <c:x val="9.5129067173355866E-3"/>
                  <c:y val="3.057313577733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15E-3"/>
                  <c:y val="-3.057313577733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- 73,7</c:v>
                </c:pt>
                <c:pt idx="1">
                  <c:v>2018 год -73,8</c:v>
                </c:pt>
                <c:pt idx="2">
                  <c:v>2019 год - 65,2</c:v>
                </c:pt>
                <c:pt idx="3">
                  <c:v>2020 год - 258,0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51.3</c:v>
                </c:pt>
                <c:pt idx="1">
                  <c:v>67.8</c:v>
                </c:pt>
                <c:pt idx="2">
                  <c:v>49.8</c:v>
                </c:pt>
                <c:pt idx="3">
                  <c:v>223.3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2B0E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2017 год - 73,7</c:v>
                </c:pt>
                <c:pt idx="1">
                  <c:v>2018 год -73,8</c:v>
                </c:pt>
                <c:pt idx="2">
                  <c:v>2019 год - 65,2</c:v>
                </c:pt>
                <c:pt idx="3">
                  <c:v>2020 год - 258,0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22.4</c:v>
                </c:pt>
                <c:pt idx="1">
                  <c:v>6</c:v>
                </c:pt>
                <c:pt idx="2">
                  <c:v>15.4</c:v>
                </c:pt>
                <c:pt idx="3">
                  <c:v>34.700000000000003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611008"/>
        <c:axId val="99972736"/>
      </c:barChart>
      <c:catAx>
        <c:axId val="117611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9972736"/>
        <c:crosses val="autoZero"/>
        <c:auto val="1"/>
        <c:lblAlgn val="ctr"/>
        <c:lblOffset val="100"/>
        <c:noMultiLvlLbl val="0"/>
      </c:catAx>
      <c:valAx>
        <c:axId val="99972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611008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671885171620052"/>
          <c:y val="4.8322405862863856E-2"/>
          <c:w val="0.23281153833189563"/>
          <c:h val="0.896493193483304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24"/>
      <c:hPercent val="53"/>
      <c:rotY val="44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2.8153344053945938E-2"/>
                  <c:y val="-0.101909926069281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80942311594275E-2"/>
                  <c:y val="-0.191830449071588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14</c:v>
                </c:pt>
                <c:pt idx="1">
                  <c:v>16.600000000000001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95053824"/>
        <c:axId val="84623936"/>
        <c:axId val="0"/>
      </c:bar3DChart>
      <c:catAx>
        <c:axId val="9505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-2700000" vert="horz"/>
          <a:lstStyle/>
          <a:p>
            <a:pPr>
              <a:defRPr sz="2000" b="1"/>
            </a:pPr>
            <a:endParaRPr lang="ru-RU"/>
          </a:p>
        </c:txPr>
        <c:crossAx val="84623936"/>
        <c:crosses val="autoZero"/>
        <c:auto val="1"/>
        <c:lblAlgn val="ctr"/>
        <c:lblOffset val="100"/>
        <c:noMultiLvlLbl val="0"/>
      </c:catAx>
      <c:valAx>
        <c:axId val="84623936"/>
        <c:scaling>
          <c:orientation val="minMax"/>
          <c:max val="2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5053824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31E-2"/>
          <c:w val="0.67711700511120321"/>
          <c:h val="0.884398009506796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29391443278799E-3"/>
                  <c:y val="-2.6203228881001551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17E-3"/>
                  <c:y val="8.6828802647659093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- 96,9</c:v>
                </c:pt>
                <c:pt idx="1">
                  <c:v>2018 год - 141,6</c:v>
                </c:pt>
                <c:pt idx="2">
                  <c:v>2019 год - 161,4</c:v>
                </c:pt>
                <c:pt idx="3">
                  <c:v>2020 год - 383,0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30.6</c:v>
                </c:pt>
                <c:pt idx="1">
                  <c:v>43.8</c:v>
                </c:pt>
                <c:pt idx="2">
                  <c:v>47.7</c:v>
                </c:pt>
                <c:pt idx="3">
                  <c:v>233.2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310320017369E-3"/>
                  <c:y val="-5.008672282027146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7188301828897332E-3"/>
                  <c:y val="-5.8016397300884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- 96,9</c:v>
                </c:pt>
                <c:pt idx="1">
                  <c:v>2018 год - 141,6</c:v>
                </c:pt>
                <c:pt idx="2">
                  <c:v>2019 год - 161,4</c:v>
                </c:pt>
                <c:pt idx="3">
                  <c:v>2020 год - 383,0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28.1</c:v>
                </c:pt>
                <c:pt idx="1">
                  <c:v>50.2</c:v>
                </c:pt>
                <c:pt idx="2">
                  <c:v>22</c:v>
                </c:pt>
                <c:pt idx="3">
                  <c:v>23.3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41E-3"/>
                  <c:y val="-3.248908016068391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- 96,9</c:v>
                </c:pt>
                <c:pt idx="1">
                  <c:v>2018 год - 141,6</c:v>
                </c:pt>
                <c:pt idx="2">
                  <c:v>2019 год - 161,4</c:v>
                </c:pt>
                <c:pt idx="3">
                  <c:v>2020 год - 383,0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32.6</c:v>
                </c:pt>
                <c:pt idx="1">
                  <c:v>44.8</c:v>
                </c:pt>
                <c:pt idx="2">
                  <c:v>84.1</c:v>
                </c:pt>
                <c:pt idx="3">
                  <c:v>120.6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12772654890198E-4"/>
                  <c:y val="-1.138086265268772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617534559652107E-3"/>
                  <c:y val="3.0652661400195299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487205125356472E-3"/>
                  <c:y val="-1.3924256953905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94646891086178E-3"/>
                  <c:y val="-2.3206485829059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- 96,9</c:v>
                </c:pt>
                <c:pt idx="1">
                  <c:v>2018 год - 141,6</c:v>
                </c:pt>
                <c:pt idx="2">
                  <c:v>2019 год - 161,4</c:v>
                </c:pt>
                <c:pt idx="3">
                  <c:v>2020 год - 383,0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5.6</c:v>
                </c:pt>
                <c:pt idx="1">
                  <c:v>2.8</c:v>
                </c:pt>
                <c:pt idx="2">
                  <c:v>7.6</c:v>
                </c:pt>
                <c:pt idx="3">
                  <c:v>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7534720"/>
        <c:axId val="117334016"/>
        <c:axId val="0"/>
      </c:bar3DChart>
      <c:catAx>
        <c:axId val="117534720"/>
        <c:scaling>
          <c:orientation val="minMax"/>
        </c:scaling>
        <c:delete val="0"/>
        <c:axPos val="b"/>
        <c:majorTickMark val="out"/>
        <c:minorTickMark val="none"/>
        <c:tickLblPos val="nextTo"/>
        <c:crossAx val="117334016"/>
        <c:crosses val="autoZero"/>
        <c:auto val="1"/>
        <c:lblAlgn val="ctr"/>
        <c:lblOffset val="100"/>
        <c:noMultiLvlLbl val="0"/>
      </c:catAx>
      <c:valAx>
        <c:axId val="117334016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17534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01502162842161"/>
          <c:y val="8.9793385530262781E-2"/>
          <c:w val="0.23398497837157878"/>
          <c:h val="0.87033969909776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06301151723915E-2"/>
          <c:y val="2.7382966933213394E-2"/>
          <c:w val="0.69328419527459939"/>
          <c:h val="0.884398009506796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427438617931344E-2"/>
                  <c:y val="-5.705556035611956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194,</a:t>
                    </a:r>
                    <a:r>
                      <a:rPr lang="ru-RU" sz="1600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53E-2"/>
                  <c:y val="-3.1369456891621079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241,</a:t>
                    </a:r>
                    <a:r>
                      <a:rPr lang="ru-RU" sz="1600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5670210312773E-2"/>
                  <c:y val="-2.17739867038093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- 738,4</c:v>
                </c:pt>
                <c:pt idx="1">
                  <c:v>2018 год - 797,2</c:v>
                </c:pt>
                <c:pt idx="2">
                  <c:v>2019 год - 868,2</c:v>
                </c:pt>
                <c:pt idx="3">
                  <c:v>2020 год - 963,2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302.39999999999986</c:v>
                </c:pt>
                <c:pt idx="1">
                  <c:v>339.8</c:v>
                </c:pt>
                <c:pt idx="2">
                  <c:v>372.6</c:v>
                </c:pt>
                <c:pt idx="3">
                  <c:v>411.4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717307787463364E-2"/>
                  <c:y val="2.8306182714952111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ru-RU" sz="1600" b="0" dirty="0" smtClean="0"/>
                      <a:t>306,7</a:t>
                    </a:r>
                    <a:endParaRPr lang="en-US" sz="1400" b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55090984292E-2"/>
                  <c:y val="3.0333563760405195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n-US" sz="1600" b="0" dirty="0" smtClean="0"/>
                      <a:t>2</a:t>
                    </a:r>
                    <a:r>
                      <a:rPr lang="ru-RU" sz="1600" b="0" dirty="0" smtClean="0"/>
                      <a:t>95</a:t>
                    </a:r>
                    <a:r>
                      <a:rPr lang="en-US" sz="1600" b="0" dirty="0" smtClean="0"/>
                      <a:t>,</a:t>
                    </a:r>
                    <a:r>
                      <a:rPr lang="ru-RU" sz="1600" b="0" dirty="0" smtClean="0"/>
                      <a:t>3</a:t>
                    </a:r>
                    <a:endParaRPr lang="en-US" b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759146276005E-2"/>
                  <c:y val="-4.3547973407619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26160211890553E-3"/>
                  <c:y val="6.5321960111427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- 738,4</c:v>
                </c:pt>
                <c:pt idx="1">
                  <c:v>2018 год - 797,2</c:v>
                </c:pt>
                <c:pt idx="2">
                  <c:v>2019 год - 868,2</c:v>
                </c:pt>
                <c:pt idx="3">
                  <c:v>2020 год - 963,2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308.5</c:v>
                </c:pt>
                <c:pt idx="1">
                  <c:v>316.3</c:v>
                </c:pt>
                <c:pt idx="2">
                  <c:v>351.3</c:v>
                </c:pt>
                <c:pt idx="3">
                  <c:v>390.4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524479422921271E-2"/>
                  <c:y val="4.3547973407618646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1</a:t>
                    </a:r>
                    <a:r>
                      <a:rPr lang="ru-RU" sz="1600" b="1" dirty="0" smtClean="0"/>
                      <a:t>8</a:t>
                    </a:r>
                    <a:r>
                      <a:rPr lang="en-US" sz="1600" b="1" dirty="0" smtClean="0"/>
                      <a:t>,4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99205247036046E-2"/>
                  <c:y val="2.1772272216667296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29</a:t>
                    </a:r>
                    <a:r>
                      <a:rPr lang="en-US" sz="1600" dirty="0" smtClean="0"/>
                      <a:t>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2603081450334E-2"/>
                  <c:y val="2.17739867038093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374664252991498E-2"/>
                  <c:y val="6.5321960111427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- 738,4</c:v>
                </c:pt>
                <c:pt idx="1">
                  <c:v>2018 год - 797,2</c:v>
                </c:pt>
                <c:pt idx="2">
                  <c:v>2019 год - 868,2</c:v>
                </c:pt>
                <c:pt idx="3">
                  <c:v>2020 год - 963,2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73.5</c:v>
                </c:pt>
                <c:pt idx="1">
                  <c:v>79.3</c:v>
                </c:pt>
                <c:pt idx="2">
                  <c:v>59.7</c:v>
                </c:pt>
                <c:pt idx="3">
                  <c:v>66.7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B1EFF5"/>
            </a:solidFill>
          </c:spPr>
          <c:invertIfNegative val="0"/>
          <c:dLbls>
            <c:dLbl>
              <c:idx val="0"/>
              <c:layout>
                <c:manualLayout>
                  <c:x val="1.1268355803603499E-2"/>
                  <c:y val="-9.2342277469855858E-4"/>
                </c:manualLayout>
              </c:layout>
              <c:tx>
                <c:rich>
                  <a:bodyPr/>
                  <a:lstStyle/>
                  <a:p>
                    <a:r>
                      <a:rPr lang="en-US" sz="1800" b="0" dirty="0" smtClean="0"/>
                      <a:t>19,8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096915157575123E-3"/>
                  <c:y val="4.9294997032850044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dirty="0" smtClean="0"/>
                      <a:t>31,0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78895528881477E-2"/>
                  <c:y val="-2.17739867038093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757485279413405E-2"/>
                  <c:y val="-2.2570324164523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- 738,4</c:v>
                </c:pt>
                <c:pt idx="1">
                  <c:v>2018 год - 797,2</c:v>
                </c:pt>
                <c:pt idx="2">
                  <c:v>2019 год - 868,2</c:v>
                </c:pt>
                <c:pt idx="3">
                  <c:v>2020 год - 963,2</c:v>
                </c:pt>
              </c:strCache>
            </c:strRef>
          </c:cat>
          <c:val>
            <c:numRef>
              <c:f>Лист1!$E$2:$E$5</c:f>
              <c:numCache>
                <c:formatCode>0.0</c:formatCode>
                <c:ptCount val="4"/>
                <c:pt idx="0" formatCode="General">
                  <c:v>32.800000000000004</c:v>
                </c:pt>
                <c:pt idx="1">
                  <c:v>38</c:v>
                </c:pt>
                <c:pt idx="2" formatCode="General">
                  <c:v>57.1</c:v>
                </c:pt>
                <c:pt idx="3" formatCode="General">
                  <c:v>65.099999999999994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0374664252991521E-2"/>
                  <c:y val="-2.830618271495211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20</a:t>
                    </a:r>
                    <a:r>
                      <a:rPr lang="ru-RU"/>
                      <a:t>,0</a:t>
                    </a:r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198E-2"/>
                  <c:y val="-1.741918936304745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59146276005E-2"/>
                  <c:y val="-2.8306182714952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- 738,4</c:v>
                </c:pt>
                <c:pt idx="1">
                  <c:v>2018 год - 797,2</c:v>
                </c:pt>
                <c:pt idx="2">
                  <c:v>2019 год - 868,2</c:v>
                </c:pt>
                <c:pt idx="3">
                  <c:v>2020 год - 963,2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21.2</c:v>
                </c:pt>
                <c:pt idx="1">
                  <c:v>23.7</c:v>
                </c:pt>
                <c:pt idx="2">
                  <c:v>27.5</c:v>
                </c:pt>
                <c:pt idx="3">
                  <c:v>29.6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7538304"/>
        <c:axId val="117336320"/>
        <c:axId val="0"/>
      </c:bar3DChart>
      <c:catAx>
        <c:axId val="117538304"/>
        <c:scaling>
          <c:orientation val="minMax"/>
        </c:scaling>
        <c:delete val="1"/>
        <c:axPos val="b"/>
        <c:majorTickMark val="out"/>
        <c:minorTickMark val="none"/>
        <c:tickLblPos val="none"/>
        <c:crossAx val="117336320"/>
        <c:crosses val="autoZero"/>
        <c:auto val="1"/>
        <c:lblAlgn val="ctr"/>
        <c:lblOffset val="100"/>
        <c:noMultiLvlLbl val="0"/>
      </c:catAx>
      <c:valAx>
        <c:axId val="117336320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17538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51"/>
          <c:y val="4.9792821373756867E-2"/>
          <c:w val="0.20953064038636238"/>
          <c:h val="0.9000200252098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98E-2"/>
          <c:y val="2.3924125028631935E-2"/>
          <c:w val="0.84524473916190002"/>
          <c:h val="0.9081700112881837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2476186616787578E-2"/>
                  <c:y val="-0.13321002527496945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30947381074175E-2"/>
                  <c:y val="-0.1031963462393067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24682321272142E-2"/>
                  <c:y val="-5.231224308410181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- 103,6</c:v>
                </c:pt>
                <c:pt idx="1">
                  <c:v>2018 год - 106,5</c:v>
                </c:pt>
                <c:pt idx="2">
                  <c:v>2019 год - 147,1</c:v>
                </c:pt>
                <c:pt idx="3">
                  <c:v>2020 год - 203,9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91.4</c:v>
                </c:pt>
                <c:pt idx="1">
                  <c:v>90.8</c:v>
                </c:pt>
                <c:pt idx="2">
                  <c:v>129.9</c:v>
                </c:pt>
                <c:pt idx="3">
                  <c:v>188.2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4160084216507829E-2"/>
                  <c:y val="-2.2320436618153555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463548676740841E-2"/>
                  <c:y val="-2.3545994889456741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61733942130298E-2"/>
                  <c:y val="-6.5322603044106276E-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12,2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2017 год - 103,6</c:v>
                </c:pt>
                <c:pt idx="1">
                  <c:v>2018 год - 106,5</c:v>
                </c:pt>
                <c:pt idx="2">
                  <c:v>2019 год - 147,1</c:v>
                </c:pt>
                <c:pt idx="3">
                  <c:v>2020 год - 203,9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12.2</c:v>
                </c:pt>
                <c:pt idx="1">
                  <c:v>15.7</c:v>
                </c:pt>
                <c:pt idx="2">
                  <c:v>17.2</c:v>
                </c:pt>
                <c:pt idx="3">
                  <c:v>15.7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7608448"/>
        <c:axId val="117338624"/>
        <c:axId val="0"/>
      </c:bar3DChart>
      <c:catAx>
        <c:axId val="117608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17338624"/>
        <c:crosses val="autoZero"/>
        <c:auto val="1"/>
        <c:lblAlgn val="ctr"/>
        <c:lblOffset val="100"/>
        <c:noMultiLvlLbl val="0"/>
      </c:catAx>
      <c:valAx>
        <c:axId val="117338624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17608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7536266462215"/>
          <c:y val="0.34374164187518247"/>
          <c:w val="0.16412463733537805"/>
          <c:h val="0.4449265582287839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дополнительного образования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2100</c:v>
                </c:pt>
                <c:pt idx="1">
                  <c:v>2147</c:v>
                </c:pt>
                <c:pt idx="2">
                  <c:v>2021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Детские сады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2937</c:v>
                </c:pt>
                <c:pt idx="1">
                  <c:v>2966</c:v>
                </c:pt>
                <c:pt idx="2">
                  <c:v>2908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4580</c:v>
                </c:pt>
                <c:pt idx="1">
                  <c:v>4676</c:v>
                </c:pt>
                <c:pt idx="2">
                  <c:v>4717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140352"/>
        <c:axId val="99978048"/>
        <c:axId val="86379008"/>
      </c:bar3DChart>
      <c:catAx>
        <c:axId val="11914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0" baseline="0">
                <a:latin typeface="Liberation Serif" pitchFamily="18" charset="0"/>
              </a:defRPr>
            </a:pPr>
            <a:endParaRPr lang="ru-RU"/>
          </a:p>
        </c:txPr>
        <c:crossAx val="99978048"/>
        <c:crosses val="autoZero"/>
        <c:auto val="1"/>
        <c:lblAlgn val="ctr"/>
        <c:lblOffset val="100"/>
        <c:noMultiLvlLbl val="0"/>
      </c:catAx>
      <c:valAx>
        <c:axId val="99978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Liberation Serif" pitchFamily="18" charset="0"/>
              </a:defRPr>
            </a:pPr>
            <a:endParaRPr lang="ru-RU"/>
          </a:p>
        </c:txPr>
        <c:crossAx val="119140352"/>
        <c:crosses val="autoZero"/>
        <c:crossBetween val="between"/>
      </c:valAx>
      <c:serAx>
        <c:axId val="86379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Liberation Serif" pitchFamily="18" charset="0"/>
              </a:defRPr>
            </a:pPr>
            <a:endParaRPr lang="ru-RU"/>
          </a:p>
        </c:txPr>
        <c:crossAx val="9997804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выданных свидетельств, шт.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выданных свидетельств, шт.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80512"/>
        <c:axId val="117888064"/>
      </c:barChart>
      <c:catAx>
        <c:axId val="127680512"/>
        <c:scaling>
          <c:orientation val="minMax"/>
        </c:scaling>
        <c:delete val="0"/>
        <c:axPos val="b"/>
        <c:majorTickMark val="out"/>
        <c:minorTickMark val="none"/>
        <c:tickLblPos val="nextTo"/>
        <c:crossAx val="117888064"/>
        <c:crosses val="autoZero"/>
        <c:auto val="1"/>
        <c:lblAlgn val="ctr"/>
        <c:lblOffset val="100"/>
        <c:noMultiLvlLbl val="0"/>
      </c:catAx>
      <c:valAx>
        <c:axId val="117888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76805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01.01.2017 г. 46,0 млн.руб.</c:v>
                </c:pt>
                <c:pt idx="1">
                  <c:v>На 01.01.2018 г.5,0 млн. руб.</c:v>
                </c:pt>
                <c:pt idx="2">
                  <c:v>На 01.01.2019 г. 15,2 млн.руб.</c:v>
                </c:pt>
                <c:pt idx="3">
                  <c:v>На 01.01.2020 г. 8,1 млн. руб.</c:v>
                </c:pt>
                <c:pt idx="4">
                  <c:v>На 01.01.2021 г. 23,5 млн.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40.1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01.01.2017 г. 46,0 млн.руб.</c:v>
                </c:pt>
                <c:pt idx="1">
                  <c:v>На 01.01.2018 г.5,0 млн. руб.</c:v>
                </c:pt>
                <c:pt idx="2">
                  <c:v>На 01.01.2019 г. 15,2 млн.руб.</c:v>
                </c:pt>
                <c:pt idx="3">
                  <c:v>На 01.01.2020 г. 8,1 млн. руб.</c:v>
                </c:pt>
                <c:pt idx="4">
                  <c:v>На 01.01.2021 г. 23,5 млн. руб.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5.9</c:v>
                </c:pt>
                <c:pt idx="1">
                  <c:v>5</c:v>
                </c:pt>
                <c:pt idx="2">
                  <c:v>15.2</c:v>
                </c:pt>
                <c:pt idx="3">
                  <c:v>8.1</c:v>
                </c:pt>
                <c:pt idx="4">
                  <c:v>23.5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9022592"/>
        <c:axId val="119480896"/>
        <c:axId val="0"/>
      </c:bar3DChart>
      <c:catAx>
        <c:axId val="1590225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9480896"/>
        <c:crosses val="autoZero"/>
        <c:auto val="1"/>
        <c:lblAlgn val="ctr"/>
        <c:lblOffset val="100"/>
        <c:noMultiLvlLbl val="0"/>
      </c:catAx>
      <c:valAx>
        <c:axId val="11948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0225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 (факт) -31,5 тыс.руб.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 (факт)- 33,6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33.6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 год (факт) -39,5 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39.5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2019 год (факт) - 43,5 тыс. 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43.5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 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2020 год (факт) - 60,4 тыс.руб.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60.4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 6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10"/>
        <c:shape val="cylinder"/>
        <c:axId val="97167872"/>
        <c:axId val="84626816"/>
        <c:axId val="0"/>
      </c:bar3DChart>
      <c:catAx>
        <c:axId val="97167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4626816"/>
        <c:crosses val="autoZero"/>
        <c:auto val="1"/>
        <c:lblAlgn val="ctr"/>
        <c:lblOffset val="100"/>
        <c:noMultiLvlLbl val="0"/>
      </c:catAx>
      <c:valAx>
        <c:axId val="84626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167872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7368011028991914"/>
          <c:y val="6.3156945825672897E-2"/>
          <c:w val="0.32631988971008136"/>
          <c:h val="0.70630714391611249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351968828860303E-2"/>
          <c:y val="2.5840626166932553E-2"/>
          <c:w val="0.9250733053470247"/>
          <c:h val="0.923746945468585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0.70353021291285101"/>
                  <c:y val="0.57697125215997414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     </a:t>
                    </a:r>
                  </a:p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332,7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-0.17908922818099582"/>
                  <c:y val="0.45245279250825504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2016 год (факт)                422,6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5801654478867433"/>
                  <c:y val="0.47733432672551845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2017 год (факт) </a:t>
                    </a:r>
                  </a:p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310,7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5125960706746874"/>
                  <c:y val="0.56658365890172657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 (факт)                  333,8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489174813909567"/>
                  <c:y val="0.47985467695363021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год (факт)                  417,4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Кв.1</c:v>
                </c:pt>
                <c:pt idx="1">
                  <c:v>Кв. 2</c:v>
                </c:pt>
                <c:pt idx="2">
                  <c:v>Кв. 3</c:v>
                </c:pt>
                <c:pt idx="3">
                  <c:v>Кв.4</c:v>
                </c:pt>
                <c:pt idx="4">
                  <c:v>Кв.5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422.6</c:v>
                </c:pt>
                <c:pt idx="1">
                  <c:v>310.7</c:v>
                </c:pt>
                <c:pt idx="2">
                  <c:v>333.8</c:v>
                </c:pt>
                <c:pt idx="3">
                  <c:v>417.4</c:v>
                </c:pt>
                <c:pt idx="4">
                  <c:v>332.7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Кв.1</c:v>
                </c:pt>
                <c:pt idx="1">
                  <c:v>Кв. 2</c:v>
                </c:pt>
                <c:pt idx="2">
                  <c:v>Кв. 3</c:v>
                </c:pt>
                <c:pt idx="3">
                  <c:v>Кв.4</c:v>
                </c:pt>
                <c:pt idx="4">
                  <c:v>Кв.5</c:v>
                </c:pt>
              </c:strCache>
            </c:strRef>
          </c:cat>
          <c:val>
            <c:numRef>
              <c:f>Лист1!$C$2:$C$6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97166848"/>
        <c:axId val="84630272"/>
        <c:axId val="86488320"/>
      </c:bar3DChart>
      <c:catAx>
        <c:axId val="97166848"/>
        <c:scaling>
          <c:orientation val="minMax"/>
        </c:scaling>
        <c:delete val="1"/>
        <c:axPos val="b"/>
        <c:majorTickMark val="out"/>
        <c:minorTickMark val="none"/>
        <c:tickLblPos val="none"/>
        <c:crossAx val="84630272"/>
        <c:crosses val="autoZero"/>
        <c:auto val="1"/>
        <c:lblAlgn val="ctr"/>
        <c:lblOffset val="100"/>
        <c:noMultiLvlLbl val="0"/>
      </c:catAx>
      <c:valAx>
        <c:axId val="8463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166848"/>
        <c:crosses val="autoZero"/>
        <c:crossBetween val="between"/>
      </c:valAx>
      <c:serAx>
        <c:axId val="86488320"/>
        <c:scaling>
          <c:orientation val="minMax"/>
        </c:scaling>
        <c:delete val="1"/>
        <c:axPos val="b"/>
        <c:majorTickMark val="out"/>
        <c:minorTickMark val="none"/>
        <c:tickLblPos val="none"/>
        <c:crossAx val="8463027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185968702645118E-2"/>
          <c:y val="3.0759589322526776E-2"/>
          <c:w val="0.92004609083134536"/>
          <c:h val="0.937575801762766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96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312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21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42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65699827459453031"/>
                  <c:y val="0.27383653278290726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         </a:t>
                    </a:r>
                    <a:r>
                      <a:rPr lang="ru-RU" sz="1600" dirty="0" smtClean="0"/>
                      <a:t>     24,9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530119578100858"/>
                  <c:y val="-9.2416997526590633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2016 </a:t>
                    </a:r>
                    <a:r>
                      <a:rPr lang="ru-RU" sz="1600" dirty="0"/>
                      <a:t>год (факт)                </a:t>
                    </a:r>
                    <a:r>
                      <a:rPr lang="ru-RU" sz="1600" dirty="0" smtClean="0"/>
                      <a:t> 29,3 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432896730731722"/>
                  <c:y val="-0.1323518878019401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2017 год </a:t>
                    </a:r>
                    <a:r>
                      <a:rPr lang="ru-RU" sz="1600" dirty="0"/>
                      <a:t>(факт)              </a:t>
                    </a:r>
                    <a:r>
                      <a:rPr lang="ru-RU" sz="1600" dirty="0" smtClean="0"/>
                      <a:t>25,3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6920388291248448"/>
                  <c:y val="1.5276628620211835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2018 </a:t>
                    </a:r>
                    <a:r>
                      <a:rPr lang="ru-RU" sz="1600" dirty="0"/>
                      <a:t>год (факт)       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1,0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463385095497442"/>
                  <c:y val="1.8757601494570782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2019 </a:t>
                    </a:r>
                    <a:r>
                      <a:rPr lang="ru-RU" sz="1600" dirty="0"/>
                      <a:t>год (факт)      </a:t>
                    </a:r>
                    <a:r>
                      <a:rPr lang="ru-RU" sz="1600" dirty="0" smtClean="0"/>
                      <a:t>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2,9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29.3</c:v>
                </c:pt>
                <c:pt idx="1">
                  <c:v>25.3</c:v>
                </c:pt>
                <c:pt idx="2">
                  <c:v>21</c:v>
                </c:pt>
                <c:pt idx="3">
                  <c:v>22.9</c:v>
                </c:pt>
                <c:pt idx="4">
                  <c:v>24.9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02171136"/>
        <c:axId val="102263040"/>
        <c:axId val="0"/>
      </c:bar3DChart>
      <c:catAx>
        <c:axId val="10217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2263040"/>
        <c:crosses val="autoZero"/>
        <c:auto val="1"/>
        <c:lblAlgn val="ctr"/>
        <c:lblOffset val="100"/>
        <c:noMultiLvlLbl val="0"/>
      </c:catAx>
      <c:valAx>
        <c:axId val="102263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171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77552180776758E-2"/>
          <c:y val="0"/>
          <c:w val="0.94988803317521464"/>
          <c:h val="0.908125672603542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-0.28526133882762916"/>
                  <c:y val="-0.7036092175496260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16,8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382116152758386E-2"/>
                  <c:y val="0.1913993387136089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2016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29,0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3981261354059591"/>
                  <c:y val="0.1835022062225259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2017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27,5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144036531958194E-2"/>
                  <c:y val="0.18222850860683804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2018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18,7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8501848422457E-2"/>
                  <c:y val="0.1790016697978832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2019 год (факт) </a:t>
                    </a:r>
                    <a:r>
                      <a:rPr lang="en-US" sz="1600" dirty="0" smtClean="0"/>
                      <a:t>18,</a:t>
                    </a:r>
                    <a:r>
                      <a:rPr lang="ru-RU" sz="1600" dirty="0" smtClean="0"/>
                      <a:t>2 млн. 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</c:v>
                </c:pt>
                <c:pt idx="1">
                  <c:v>27.5</c:v>
                </c:pt>
                <c:pt idx="2">
                  <c:v>18.7</c:v>
                </c:pt>
                <c:pt idx="3">
                  <c:v>18.2</c:v>
                </c:pt>
                <c:pt idx="4">
                  <c:v>16.8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2172160"/>
        <c:axId val="102262464"/>
      </c:barChart>
      <c:catAx>
        <c:axId val="102172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2262464"/>
        <c:crosses val="autoZero"/>
        <c:auto val="1"/>
        <c:lblAlgn val="ctr"/>
        <c:lblOffset val="100"/>
        <c:noMultiLvlLbl val="0"/>
      </c:catAx>
      <c:valAx>
        <c:axId val="1022624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2172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58E-2"/>
          <c:y val="4.208508341527558E-2"/>
          <c:w val="0.9341659182425186"/>
          <c:h val="0.82743687683126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2016 год (факт) - 7,9 млн.руб. </c:v>
                </c:pt>
                <c:pt idx="1">
                  <c:v>2017 год (факт) - 11,5 млн.руб.</c:v>
                </c:pt>
                <c:pt idx="2">
                  <c:v>2018 год (факт) - 12,4 млн.руб.</c:v>
                </c:pt>
                <c:pt idx="3">
                  <c:v>2019 год (факт) - 9,9 млн.руб.</c:v>
                </c:pt>
                <c:pt idx="4">
                  <c:v>2020 год (факт) - 7,0 млн.руб.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7.9</c:v>
                </c:pt>
                <c:pt idx="1">
                  <c:v>11.5</c:v>
                </c:pt>
                <c:pt idx="2">
                  <c:v>12.4</c:v>
                </c:pt>
                <c:pt idx="3">
                  <c:v>9.9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385664"/>
        <c:axId val="102267648"/>
      </c:barChart>
      <c:catAx>
        <c:axId val="102385664"/>
        <c:scaling>
          <c:orientation val="minMax"/>
        </c:scaling>
        <c:delete val="0"/>
        <c:axPos val="b"/>
        <c:majorTickMark val="out"/>
        <c:minorTickMark val="out"/>
        <c:tickLblPos val="nextTo"/>
        <c:crossAx val="102267648"/>
        <c:crosses val="autoZero"/>
        <c:auto val="1"/>
        <c:lblAlgn val="ctr"/>
        <c:lblOffset val="100"/>
        <c:noMultiLvlLbl val="0"/>
      </c:catAx>
      <c:valAx>
        <c:axId val="102267648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02385664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98E-2"/>
          <c:w val="0.91949404611608831"/>
          <c:h val="0.878676478294864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31110374938110474"/>
                  <c:y val="-5.1877779994601365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2018 год (факт)</a:t>
                    </a:r>
                  </a:p>
                  <a:p>
                    <a:r>
                      <a:rPr lang="ru-RU" sz="1200" b="1" baseline="0" dirty="0" smtClean="0"/>
                      <a:t>0,7 млн. руб.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6335028731751982"/>
                  <c:y val="9.135340993110895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2020 год (факт)</a:t>
                    </a:r>
                  </a:p>
                  <a:p>
                    <a:r>
                      <a:rPr lang="ru-RU" sz="1200" b="1" baseline="0" dirty="0" smtClean="0"/>
                      <a:t>0,1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4431387376033375"/>
                  <c:y val="-0.5321262728805537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2016 год (факт)</a:t>
                    </a:r>
                  </a:p>
                  <a:p>
                    <a:r>
                      <a:rPr lang="ru-RU" sz="1200" b="1" baseline="0" dirty="0" smtClean="0"/>
                      <a:t>1,4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773218106254971"/>
                  <c:y val="-0.311794414386924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2017 год (факт)</a:t>
                    </a:r>
                  </a:p>
                  <a:p>
                    <a:r>
                      <a:rPr lang="ru-RU" sz="1200" b="1" baseline="0" dirty="0" smtClean="0"/>
                      <a:t>0,6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1889994148624922"/>
                  <c:y val="-0.39249513928824337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2019 год (факт) </a:t>
                    </a:r>
                  </a:p>
                  <a:p>
                    <a:pPr>
                      <a:defRPr sz="1200" b="1"/>
                    </a:pPr>
                    <a:r>
                      <a:rPr lang="en-US" sz="1200" b="1" dirty="0" smtClean="0"/>
                      <a:t>0,</a:t>
                    </a:r>
                    <a:r>
                      <a:rPr lang="ru-RU" sz="1200" b="1" dirty="0" smtClean="0"/>
                      <a:t>6 млн. руб.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1.4</c:v>
                </c:pt>
                <c:pt idx="1">
                  <c:v>0.6000000000000002</c:v>
                </c:pt>
                <c:pt idx="2">
                  <c:v>0.70000000000000018</c:v>
                </c:pt>
                <c:pt idx="3">
                  <c:v>0.6000000000000002</c:v>
                </c:pt>
                <c:pt idx="4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02630912"/>
        <c:axId val="84616896"/>
        <c:axId val="0"/>
      </c:bar3DChart>
      <c:catAx>
        <c:axId val="10263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616896"/>
        <c:crosses val="autoZero"/>
        <c:auto val="1"/>
        <c:lblAlgn val="ctr"/>
        <c:lblOffset val="100"/>
        <c:noMultiLvlLbl val="0"/>
      </c:catAx>
      <c:valAx>
        <c:axId val="8461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63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88E-2"/>
          <c:y val="3.5643419533442758E-2"/>
          <c:w val="0.92720703846414709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40057011735202425"/>
                  <c:y val="-0.2594566698471413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2018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10,1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53789796925876776"/>
                  <c:y val="0.2814954792604744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4,2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8946459041633033"/>
                  <c:y val="0.2234643454648830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2016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6,9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9345816160549765"/>
                  <c:y val="0.132508356914591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2017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8,9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руб.</a:t>
                    </a:r>
                    <a:endParaRPr lang="en-US" sz="1400" b="1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3364511517708425E-2"/>
                  <c:y val="-0.43832956468889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,1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6.9</c:v>
                </c:pt>
                <c:pt idx="1">
                  <c:v>8.9</c:v>
                </c:pt>
                <c:pt idx="2" formatCode="0.0">
                  <c:v>10.1</c:v>
                </c:pt>
                <c:pt idx="3">
                  <c:v>11.1</c:v>
                </c:pt>
                <c:pt idx="4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96960000"/>
        <c:axId val="84620352"/>
        <c:axId val="0"/>
      </c:bar3DChart>
      <c:valAx>
        <c:axId val="846203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96960000"/>
        <c:crosses val="autoZero"/>
        <c:crossBetween val="between"/>
      </c:valAx>
      <c:catAx>
        <c:axId val="96960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6203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0.03275</cdr:x>
      <cdr:y>0.08824</cdr:y>
    </cdr:from>
    <cdr:to>
      <cdr:x>0.95303</cdr:x>
      <cdr:y>0.22059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974" y="432048"/>
          <a:ext cx="345543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Доходы всего 2019 год – 1 586,6</a:t>
          </a:r>
        </a:p>
        <a:p xmlns:a="http://schemas.openxmlformats.org/drawingml/2006/main">
          <a:pPr algn="ctr"/>
          <a:r>
            <a:rPr lang="ru-RU" sz="1800" b="1" dirty="0" smtClean="0"/>
            <a:t>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0.5625</cdr:x>
      <cdr:y>0.34811</cdr:y>
    </cdr:from>
    <cdr:to>
      <cdr:x>0.8125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6739" y="1453855"/>
          <a:ext cx="954106" cy="922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467,8 млн. руб.</a:t>
          </a:r>
        </a:p>
        <a:p xmlns:a="http://schemas.openxmlformats.org/drawingml/2006/main">
          <a:pPr algn="ctr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0.22917</cdr:x>
      <cdr:y>0.35916</cdr:y>
    </cdr:from>
    <cdr:to>
      <cdr:x>0.5</cdr:x>
      <cdr:y>0.60345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4597" y="1500000"/>
          <a:ext cx="1033615" cy="102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1 737,1</a:t>
          </a:r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0.34043</cdr:x>
      <cdr:y>0</cdr:y>
    </cdr:from>
    <cdr:to>
      <cdr:x>0.78723</cdr:x>
      <cdr:y>0.10417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0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/>
        </a:p>
      </cdr:txBody>
    </cdr:sp>
  </cdr:relSizeAnchor>
  <cdr:relSizeAnchor xmlns:cdr="http://schemas.openxmlformats.org/drawingml/2006/chartDrawing">
    <cdr:from>
      <cdr:x>0</cdr:x>
      <cdr:y>0.03448</cdr:y>
    </cdr:from>
    <cdr:to>
      <cdr:x>0.92453</cdr:x>
      <cdr:y>0.25862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144016"/>
          <a:ext cx="352839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2020 год – 2 204,9 </a:t>
          </a:r>
        </a:p>
        <a:p xmlns:a="http://schemas.openxmlformats.org/drawingml/2006/main">
          <a:r>
            <a:rPr lang="ru-RU" sz="1800" b="1" dirty="0" smtClean="0"/>
            <a:t>                 млн. </a:t>
          </a:r>
          <a:r>
            <a:rPr lang="ru-RU" sz="1800" b="1" dirty="0"/>
            <a:t>р</a:t>
          </a:r>
          <a:r>
            <a:rPr lang="ru-RU" sz="1800" b="1" dirty="0" smtClean="0"/>
            <a:t>уб.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</cdr:x>
      <cdr:y>0.79268</cdr:y>
    </cdr:from>
    <cdr:to>
      <cdr:x>0.775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680520"/>
          <a:ext cx="54006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2017 год – 738,4</a:t>
          </a:r>
        </a:p>
        <a:p xmlns:a="http://schemas.openxmlformats.org/drawingml/2006/main">
          <a:r>
            <a:rPr lang="ru-RU" sz="1800" b="1" dirty="0" smtClean="0"/>
            <a:t>                  2018 год – 797,2</a:t>
          </a:r>
        </a:p>
        <a:p xmlns:a="http://schemas.openxmlformats.org/drawingml/2006/main">
          <a:r>
            <a:rPr lang="ru-RU" sz="1800" b="1" dirty="0" smtClean="0"/>
            <a:t>                                       2019 год – 868,2</a:t>
          </a:r>
          <a:endParaRPr lang="ru-RU" sz="1800" b="1" dirty="0"/>
        </a:p>
        <a:p xmlns:a="http://schemas.openxmlformats.org/drawingml/2006/main">
          <a:r>
            <a:rPr lang="ru-RU" sz="1800" dirty="0" smtClean="0"/>
            <a:t>                                                             </a:t>
          </a:r>
          <a:r>
            <a:rPr lang="ru-RU" sz="1800" b="1" dirty="0" smtClean="0"/>
            <a:t>2020 год – 963,2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0.11111</cdr:x>
      <cdr:y>0.14286</cdr:y>
    </cdr:from>
    <cdr:to>
      <cdr:x>0.17593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5,9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0.72857</cdr:y>
    </cdr:from>
    <cdr:to>
      <cdr:x>0.28704</cdr:x>
      <cdr:y>0.77143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75" y="3672408"/>
          <a:ext cx="50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5,0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0.68571</cdr:y>
    </cdr:from>
    <cdr:to>
      <cdr:x>0.60186</cdr:x>
      <cdr:y>0.72857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76464" y="3456384"/>
          <a:ext cx="504096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23,5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0.43519</cdr:x>
      <cdr:y>0.7</cdr:y>
    </cdr:from>
    <cdr:to>
      <cdr:x>0.48148</cdr:x>
      <cdr:y>0.75714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413" y="3528392"/>
          <a:ext cx="36000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8,1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0.62857</cdr:y>
    </cdr:from>
    <cdr:to>
      <cdr:x>0.59259</cdr:x>
      <cdr:y>0.68571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76487" y="3168345"/>
          <a:ext cx="43200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0.11111</cdr:x>
      <cdr:y>0.3</cdr:y>
    </cdr:from>
    <cdr:to>
      <cdr:x>0.16667</cdr:x>
      <cdr:y>0.34286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51216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40,1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0.22857</cdr:y>
    </cdr:from>
    <cdr:to>
      <cdr:x>0.27778</cdr:x>
      <cdr:y>0.28571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28192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0.32407</cdr:x>
      <cdr:y>0.71429</cdr:y>
    </cdr:from>
    <cdr:to>
      <cdr:x>0.38889</cdr:x>
      <cdr:y>0.77143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3600422"/>
          <a:ext cx="50406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/>
            <a:t>15,2</a:t>
          </a:r>
          <a:endParaRPr lang="ru-RU" sz="1100" dirty="0" smtClean="0"/>
        </a:p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22.09.2021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22.09.2021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4697F4-84E8-4216-AD05-DDD6E501E73B}" type="slidenum">
              <a:rPr lang="ru-RU" altLang="ru-RU" sz="1200"/>
              <a:pPr eaLnBrk="1" hangingPunct="1">
                <a:spcBef>
                  <a:spcPct val="0"/>
                </a:spcBef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A0834E-BC27-4886-9DD3-9F3467F048D1}" type="slidenum">
              <a:rPr lang="ru-RU" altLang="ru-RU" sz="1200"/>
              <a:pPr eaLnBrk="1" hangingPunct="1">
                <a:spcBef>
                  <a:spcPct val="0"/>
                </a:spcBef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D31CF0-9771-4BEB-BBDD-243A5BCA1B16}" type="slidenum">
              <a:rPr lang="ru-RU" altLang="ru-RU" sz="1200"/>
              <a:pPr eaLnBrk="1" hangingPunct="1">
                <a:spcBef>
                  <a:spcPct val="0"/>
                </a:spcBef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7705D1-AC6E-4405-8F13-A1580C997A36}" type="slidenum">
              <a:rPr lang="ru-RU" altLang="ru-RU" sz="1200"/>
              <a:pPr eaLnBrk="1" hangingPunct="1">
                <a:spcBef>
                  <a:spcPct val="0"/>
                </a:spcBef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28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CF84D6-6E01-4132-A2EF-626E6AED7A1B}" type="slidenum">
              <a:rPr lang="ru-RU" altLang="ru-RU" sz="1200"/>
              <a:pPr eaLnBrk="1" hangingPunct="1">
                <a:spcBef>
                  <a:spcPct val="0"/>
                </a:spcBef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FE1E99-CF74-484C-9FC6-CCF49E8FC8EA}" type="slidenum">
              <a:rPr lang="ru-RU" altLang="ru-RU" sz="1200"/>
              <a:pPr eaLnBrk="1" hangingPunct="1">
                <a:spcBef>
                  <a:spcPct val="0"/>
                </a:spcBef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36D63-0464-4BAC-82E5-CD926C23793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36045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  <p:sldLayoutId id="2147484364" r:id="rId13"/>
    <p:sldLayoutId id="2147484365" r:id="rId14"/>
    <p:sldLayoutId id="2147484366" r:id="rId15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Worksheet6.xls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9.jpeg"/><Relationship Id="rId4" Type="http://schemas.openxmlformats.org/officeDocument/2006/relationships/image" Target="../media/image16.png"/><Relationship Id="rId9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Excel_97-2003_Worksheet7.xls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Excel_97-2003_Worksheet1.xls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Excel_97-2003_Worksheet2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Microsoft_Excel_97-2003_Worksheet3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496944" cy="44644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год 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7943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285750" y="10300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1" y="3336522"/>
            <a:ext cx="3878415" cy="9497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5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инвестиций в потреб. рынок:</a:t>
            </a:r>
          </a:p>
          <a:p>
            <a:pPr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-20,0 млн.руб. </a:t>
            </a:r>
            <a:endParaRPr lang="ru-RU" sz="17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 - 22,0 </a:t>
            </a:r>
            <a:r>
              <a:rPr 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- 110%</a:t>
            </a:r>
            <a:endParaRPr lang="ru-RU" sz="17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3"/>
          <p:cNvSpPr/>
          <p:nvPr/>
        </p:nvSpPr>
        <p:spPr>
          <a:xfrm>
            <a:off x="4716016" y="3280374"/>
            <a:ext cx="3888432" cy="949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Кол-во созданных рабочих мест: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–80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 – 86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– 107,5%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franchise.220-volt.ru/media/blog/WhatsApp_Image_2020-02-25_at_07.30.3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620" y="960258"/>
            <a:ext cx="388843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519" y="1124744"/>
            <a:ext cx="4320480" cy="221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ivanova\Desktop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535" y="4315873"/>
            <a:ext cx="3888432" cy="229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7519" y="4260000"/>
            <a:ext cx="42484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34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11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0" y="665114"/>
            <a:ext cx="556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Доходы </a:t>
            </a:r>
            <a:r>
              <a:rPr lang="ru-RU" sz="3600" b="1" dirty="0" smtClean="0"/>
              <a:t>населения </a:t>
            </a:r>
          </a:p>
          <a:p>
            <a:pPr algn="ctr"/>
            <a:r>
              <a:rPr lang="ru-RU" sz="3600" b="1" dirty="0" smtClean="0"/>
              <a:t>за 2020 год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629065" y="2132856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Liberation Serif" panose="02020603050405020304" pitchFamily="18" charset="0"/>
                <a:cs typeface="Times New Roman" pitchFamily="18" charset="0"/>
              </a:rPr>
              <a:t>Среднемесячная заработная плата по Муниципальному образованию город </a:t>
            </a:r>
            <a:r>
              <a:rPr lang="ru-RU" sz="2400" b="1" dirty="0" smtClean="0">
                <a:latin typeface="Liberation Serif" panose="02020603050405020304" pitchFamily="18" charset="0"/>
                <a:cs typeface="Times New Roman" pitchFamily="18" charset="0"/>
              </a:rPr>
              <a:t>Ирбит</a:t>
            </a:r>
            <a:endParaRPr lang="ru-RU" sz="2400" b="1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8514" y="2525765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план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35 600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.</a:t>
            </a:r>
          </a:p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факт – 37 082 руб.</a:t>
            </a:r>
          </a:p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исполнение – 104,2%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42910" y="5013176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с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01.01.2021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года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МРОТ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12 792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Прожиточный минимум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11 206 </a:t>
            </a:r>
            <a:r>
              <a:rPr lang="ru-RU" sz="2400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 на душу населения</a:t>
            </a:r>
          </a:p>
        </p:txBody>
      </p:sp>
      <p:pic>
        <p:nvPicPr>
          <p:cNvPr id="176130" name="Picture 2" descr="Коронавирус может передаваться через деньги и банковские карты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10" y="627550"/>
            <a:ext cx="2972488" cy="182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7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195736" y="579656"/>
            <a:ext cx="69482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 dirty="0" smtClean="0"/>
              <a:t>Уровень безработицы </a:t>
            </a:r>
          </a:p>
          <a:p>
            <a:pPr algn="ctr" eaLnBrk="1" hangingPunct="1"/>
            <a:r>
              <a:rPr lang="ru-RU" sz="3200" b="1" dirty="0" smtClean="0"/>
              <a:t>в 2020 году, %</a:t>
            </a:r>
          </a:p>
          <a:p>
            <a:pPr algn="ctr" eaLnBrk="1" hangingPunct="1"/>
            <a:endParaRPr lang="ru-RU" sz="3200" b="1" dirty="0" smtClean="0"/>
          </a:p>
        </p:txBody>
      </p:sp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875"/>
            <a:ext cx="2016224" cy="185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704214"/>
              </p:ext>
            </p:extLst>
          </p:nvPr>
        </p:nvGraphicFramePr>
        <p:xfrm>
          <a:off x="1258888" y="1773238"/>
          <a:ext cx="7269162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14" name="Worksheet" r:id="rId5" imgW="6429434" imgH="5134050" progId="Excel.Sheet.8">
                  <p:embed/>
                </p:oleObj>
              </mc:Choice>
              <mc:Fallback>
                <p:oleObj name="Worksheet" r:id="rId5" imgW="6429434" imgH="5134050" progId="Excel.Sheet.8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773238"/>
                        <a:ext cx="7269162" cy="504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7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59631" y="188640"/>
            <a:ext cx="7884369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Демографические показатели за 2020 год</a:t>
            </a:r>
          </a:p>
        </p:txBody>
      </p:sp>
      <p:pic>
        <p:nvPicPr>
          <p:cNvPr id="5124" name="Picture 9" descr="demografi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89240"/>
            <a:ext cx="2514824" cy="117337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95163578"/>
              </p:ext>
            </p:extLst>
          </p:nvPr>
        </p:nvGraphicFramePr>
        <p:xfrm>
          <a:off x="900113" y="1052513"/>
          <a:ext cx="7351712" cy="457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35" name="Лист" r:id="rId5" imgW="7362907" imgH="4581583" progId="Excel.Sheet.8">
                  <p:embed/>
                </p:oleObj>
              </mc:Choice>
              <mc:Fallback>
                <p:oleObj name="Лист" r:id="rId5" imgW="7362907" imgH="4581583" progId="Excel.Sheet.8">
                  <p:embed/>
                  <p:pic>
                    <p:nvPicPr>
                      <p:cNvPr id="0" name="Picture 18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052513"/>
                        <a:ext cx="7351712" cy="457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4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948865" y="1"/>
            <a:ext cx="5786437" cy="1844824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Жилищное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строительство </a:t>
            </a:r>
            <a:b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за 2020 год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404664"/>
            <a:ext cx="6983413" cy="13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948264" y="2204864"/>
            <a:ext cx="1928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000" b="1" i="1" dirty="0"/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1468"/>
            <a:ext cx="24638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954857"/>
              </p:ext>
            </p:extLst>
          </p:nvPr>
        </p:nvGraphicFramePr>
        <p:xfrm>
          <a:off x="611560" y="2132856"/>
          <a:ext cx="7977832" cy="428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851920" y="1772816"/>
            <a:ext cx="2545698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– 71,2%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6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985336"/>
              </p:ext>
            </p:extLst>
          </p:nvPr>
        </p:nvGraphicFramePr>
        <p:xfrm>
          <a:off x="596901" y="2154199"/>
          <a:ext cx="7668716" cy="42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2" name="Прямоугольник 7"/>
          <p:cNvSpPr>
            <a:spLocks noChangeArrowheads="1"/>
          </p:cNvSpPr>
          <p:nvPr/>
        </p:nvSpPr>
        <p:spPr bwMode="auto">
          <a:xfrm>
            <a:off x="428625" y="214313"/>
            <a:ext cx="83581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Межведомственная комиссия </a:t>
            </a:r>
          </a:p>
          <a:p>
            <a:pPr algn="ctr"/>
            <a:r>
              <a:rPr lang="ru-RU" sz="3200" b="1" dirty="0"/>
              <a:t>по вопросам укрепления финансовой </a:t>
            </a:r>
          </a:p>
          <a:p>
            <a:pPr algn="ctr"/>
            <a:r>
              <a:rPr lang="ru-RU" sz="3200" b="1" dirty="0"/>
              <a:t>самостоятельности бюджета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auto">
          <a:xfrm>
            <a:off x="357187" y="1928812"/>
            <a:ext cx="8429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Liberation Serif" pitchFamily="18" charset="0"/>
              </a:rPr>
              <a:t>Сумма погашенной недоимки в </a:t>
            </a:r>
            <a:r>
              <a:rPr lang="ru-RU" altLang="ru-RU" sz="2400" b="1" i="1" dirty="0" smtClean="0">
                <a:latin typeface="Liberation Serif" pitchFamily="18" charset="0"/>
              </a:rPr>
              <a:t>2020 году, </a:t>
            </a:r>
            <a:r>
              <a:rPr lang="ru-RU" altLang="ru-RU" sz="2400" b="1" i="1" dirty="0">
                <a:latin typeface="Liberation Serif" pitchFamily="18" charset="0"/>
              </a:rPr>
              <a:t>млн. рублей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3501008"/>
            <a:ext cx="2952328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– 118,6%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800" b="1" dirty="0" smtClean="0"/>
              <a:t>(млн.руб</a:t>
            </a:r>
            <a:r>
              <a:rPr lang="ru-RU" sz="1800" b="1" dirty="0"/>
              <a:t>.)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017916"/>
              </p:ext>
            </p:extLst>
          </p:nvPr>
        </p:nvGraphicFramePr>
        <p:xfrm>
          <a:off x="827583" y="1628800"/>
          <a:ext cx="6984776" cy="367240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78021"/>
                <a:gridCol w="1007611"/>
                <a:gridCol w="1074786"/>
                <a:gridCol w="1074786"/>
                <a:gridCol w="1074786"/>
                <a:gridCol w="1074786"/>
              </a:tblGrid>
              <a:tr h="816959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2016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2017 год           факт</a:t>
                      </a:r>
                      <a:endParaRPr lang="ru-RU" sz="1600" u="sng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2018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2019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2020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</a:tr>
              <a:tr h="89237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 бюджет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1 177,5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1 253,0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1 446,5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1 586,6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2 204,9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132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1 151,0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1 270,0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1 415,0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1 579,7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2 162,5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174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+ 26,5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-17,0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+31,5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+6,9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+ 42,4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445224" y="3159232"/>
            <a:ext cx="6858003" cy="53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823101"/>
              </p:ext>
            </p:extLst>
          </p:nvPr>
        </p:nvGraphicFramePr>
        <p:xfrm>
          <a:off x="629209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481228" y="3195228"/>
            <a:ext cx="6858000" cy="46754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824358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Единый налог на вмененный доход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287528"/>
              </p:ext>
            </p:extLst>
          </p:nvPr>
        </p:nvGraphicFramePr>
        <p:xfrm>
          <a:off x="179512" y="1124744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29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900" b="1" dirty="0" smtClean="0">
                <a:latin typeface="Arial Rounded MT Bold" panose="020F0704030504030204" pitchFamily="34" charset="0"/>
              </a:rPr>
              <a:t>– </a:t>
            </a:r>
            <a:r>
              <a:rPr lang="ru-RU" sz="2900" b="1" dirty="0" smtClean="0"/>
              <a:t>план расходов и доходов на определенный период</a:t>
            </a:r>
            <a:r>
              <a:rPr lang="en-US" sz="2900" b="1" dirty="0" smtClean="0"/>
              <a:t>.</a:t>
            </a:r>
            <a:endParaRPr lang="ru-RU" sz="2900" b="1" dirty="0" smtClean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Доходы бюджета </a:t>
            </a:r>
            <a:r>
              <a:rPr lang="ru-RU" sz="2900" b="1" dirty="0" smtClean="0"/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Расходы бюджета </a:t>
            </a:r>
            <a:r>
              <a:rPr lang="ru-RU" sz="2900" b="1" dirty="0" smtClean="0"/>
              <a:t>– выплачиваемые из бюджета денежные средства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Дефицит бюджета </a:t>
            </a:r>
            <a:r>
              <a:rPr lang="ru-RU" sz="2900" b="1" dirty="0" smtClean="0"/>
              <a:t>– превышение расходов бюджета над его доходами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Профицит бюджета </a:t>
            </a:r>
            <a:r>
              <a:rPr lang="ru-RU" sz="2900" b="1" dirty="0"/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превышение </a:t>
            </a:r>
            <a:r>
              <a:rPr lang="ru-RU" sz="2900" b="1" dirty="0" smtClean="0"/>
              <a:t>доходов </a:t>
            </a:r>
            <a:r>
              <a:rPr lang="ru-RU" sz="2900" b="1" dirty="0"/>
              <a:t>бюджета над его </a:t>
            </a:r>
            <a:r>
              <a:rPr lang="ru-RU" sz="2900" b="1" dirty="0" smtClean="0"/>
              <a:t>расходами</a:t>
            </a:r>
            <a:r>
              <a:rPr lang="en-US" sz="2900" b="1" dirty="0" smtClean="0">
                <a:latin typeface="Arial Rounded MT Bold" panose="020F0704030504030204" pitchFamily="34" charset="0"/>
              </a:rPr>
              <a:t>.</a:t>
            </a:r>
            <a:endParaRPr lang="ru-RU" sz="2900" b="1" dirty="0" smtClean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900" b="1" dirty="0"/>
              <a:t> денежные средства, предоставляемые </a:t>
            </a:r>
            <a:r>
              <a:rPr lang="ru-RU" sz="2900" b="1" dirty="0" smtClean="0"/>
              <a:t>областным бюджетом бюджету муниципального образования на </a:t>
            </a:r>
            <a:r>
              <a:rPr lang="ru-RU" sz="2900" b="1" dirty="0"/>
              <a:t>возвратной и возмездной </a:t>
            </a:r>
            <a:r>
              <a:rPr lang="ru-RU" sz="2900" b="1" dirty="0" smtClean="0"/>
              <a:t>основах.</a:t>
            </a:r>
            <a:endParaRPr lang="ru-RU" sz="2900" b="1" dirty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</a:rPr>
              <a:t>Муниципальные гарантии </a:t>
            </a:r>
            <a:r>
              <a:rPr lang="ru-RU" sz="2900" b="1" dirty="0" smtClean="0"/>
              <a:t>– </a:t>
            </a:r>
            <a:r>
              <a:rPr lang="ru-RU" sz="2900" b="1" dirty="0"/>
              <a:t>способ обеспечения </a:t>
            </a:r>
            <a:r>
              <a:rPr lang="ru-RU" sz="2900" b="1" dirty="0" err="1" smtClean="0"/>
              <a:t>гражданско</a:t>
            </a:r>
            <a:r>
              <a:rPr lang="ru-RU" sz="2900" b="1" dirty="0" smtClean="0"/>
              <a:t> - правовых </a:t>
            </a:r>
            <a:r>
              <a:rPr lang="ru-RU" sz="2900" b="1" dirty="0"/>
              <a:t>обязательств, в силу которого </a:t>
            </a:r>
            <a:r>
              <a:rPr lang="ru-RU" sz="2900" b="1" dirty="0" smtClean="0"/>
              <a:t>муниципальное образование </a:t>
            </a:r>
            <a:r>
              <a:rPr lang="ru-RU" sz="2900" b="1" dirty="0"/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/>
              <a:t>лицами полностью</a:t>
            </a:r>
            <a:r>
              <a:rPr lang="ru-RU" sz="2900" b="1" dirty="0"/>
              <a:t> или частично</a:t>
            </a:r>
            <a:r>
              <a:rPr lang="ru-RU" sz="2900" b="1" dirty="0" smtClean="0"/>
              <a:t>.</a:t>
            </a:r>
            <a:endParaRPr lang="ru-RU" sz="2900" b="1" dirty="0"/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</a:rPr>
              <a:t>Муниципальная 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900" b="1" dirty="0"/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/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129488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795877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Доходы от оказания платных услуг 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128432"/>
              </p:ext>
            </p:extLst>
          </p:nvPr>
        </p:nvGraphicFramePr>
        <p:xfrm>
          <a:off x="179511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849828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24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15909941"/>
              </p:ext>
            </p:extLst>
          </p:nvPr>
        </p:nvGraphicFramePr>
        <p:xfrm>
          <a:off x="179512" y="1628800"/>
          <a:ext cx="411480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62979089"/>
              </p:ext>
            </p:extLst>
          </p:nvPr>
        </p:nvGraphicFramePr>
        <p:xfrm>
          <a:off x="4499992" y="1988840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421010" y="3111433"/>
            <a:ext cx="6741368" cy="51850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916898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Муниципального образования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662517"/>
              </p:ext>
            </p:extLst>
          </p:nvPr>
        </p:nvGraphicFramePr>
        <p:xfrm>
          <a:off x="420632" y="1700808"/>
          <a:ext cx="7967792" cy="47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2574"/>
              </p:ext>
            </p:extLst>
          </p:nvPr>
        </p:nvGraphicFramePr>
        <p:xfrm>
          <a:off x="395536" y="1196752"/>
          <a:ext cx="797133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87685"/>
              </p:ext>
            </p:extLst>
          </p:nvPr>
        </p:nvGraphicFramePr>
        <p:xfrm>
          <a:off x="323528" y="260648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49702400"/>
              </p:ext>
            </p:extLst>
          </p:nvPr>
        </p:nvGraphicFramePr>
        <p:xfrm>
          <a:off x="1043608" y="620688"/>
          <a:ext cx="748883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0810590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29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Межбюджетные   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трансферты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                                                                                                                          (млн. 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872411"/>
              </p:ext>
            </p:extLst>
          </p:nvPr>
        </p:nvGraphicFramePr>
        <p:xfrm>
          <a:off x="107504" y="126876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67321438"/>
              </p:ext>
            </p:extLst>
          </p:nvPr>
        </p:nvGraphicFramePr>
        <p:xfrm>
          <a:off x="3635895" y="1342800"/>
          <a:ext cx="5328594" cy="519583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931616"/>
                <a:gridCol w="799288"/>
                <a:gridCol w="865898"/>
                <a:gridCol w="865896"/>
                <a:gridCol w="865896"/>
              </a:tblGrid>
              <a:tr h="511256">
                <a:tc>
                  <a:txBody>
                    <a:bodyPr/>
                    <a:lstStyle/>
                    <a:p>
                      <a:endParaRPr lang="ru-RU" sz="1100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 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2019</a:t>
                      </a:r>
                      <a:endParaRPr lang="ru-RU" sz="1400" b="1" baseline="0" dirty="0" smtClean="0">
                        <a:solidFill>
                          <a:srgbClr val="002060"/>
                        </a:solidFill>
                        <a:latin typeface="Liberation Serif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541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1 270,0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1 415,0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1 579,7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2 162,5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68,7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77,2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100,1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107,8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623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21,0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14,0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14,4</a:t>
                      </a:r>
                    </a:p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73,7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73,8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65,2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258,0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96,9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141,6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161,4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383,0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738,4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797,2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868,2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963,2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103,6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106,5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147,5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204,1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138,6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132,5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146,7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152,0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29,1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72,2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mtClean="0">
                          <a:latin typeface="Liberation Serif" panose="02020603050405020304" pitchFamily="18" charset="0"/>
                        </a:rPr>
                        <a:t>76,5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75,0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в области национальной экономики </a:t>
            </a:r>
            <a:b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(в  млн.руб.)</a:t>
            </a:r>
            <a:endParaRPr lang="ru-RU" sz="32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9057434"/>
              </p:ext>
            </p:extLst>
          </p:nvPr>
        </p:nvGraphicFramePr>
        <p:xfrm>
          <a:off x="323528" y="1412776"/>
          <a:ext cx="871296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851920" y="6165304"/>
            <a:ext cx="1828800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Расходы   на    ЖКХ</a:t>
            </a:r>
            <a:r>
              <a:rPr lang="ru-RU" sz="2400" b="1" i="1" dirty="0" smtClean="0">
                <a:solidFill>
                  <a:schemeClr val="tx1"/>
                </a:solidFill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316205"/>
              </p:ext>
            </p:extLst>
          </p:nvPr>
        </p:nvGraphicFramePr>
        <p:xfrm>
          <a:off x="107504" y="1124744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Расходы   на    образование            </a:t>
            </a:r>
            <a:b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(в млн.руб.)</a:t>
            </a:r>
            <a:endParaRPr lang="ru-RU" sz="22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474452"/>
              </p:ext>
            </p:extLst>
          </p:nvPr>
        </p:nvGraphicFramePr>
        <p:xfrm>
          <a:off x="107504" y="708394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77768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</a:rPr>
              <a:t>                          Расходы на культуру  (в млн.руб.)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843112"/>
              </p:ext>
            </p:extLst>
          </p:nvPr>
        </p:nvGraphicFramePr>
        <p:xfrm>
          <a:off x="179512" y="764704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в 2020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14 муниципальных программ (31 подпрограмма)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10 программ (14 подпрограмм) 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046703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1 895,4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1 807,2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95,3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1 054,7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1 000,0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94,8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840,7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807,2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96,0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системы образования в Муниципальном образовании город Ирбит </a:t>
            </a:r>
            <a:b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до 2024 год»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44951582"/>
              </p:ext>
            </p:extLst>
          </p:nvPr>
        </p:nvGraphicFramePr>
        <p:xfrm>
          <a:off x="323530" y="1600404"/>
          <a:ext cx="8496942" cy="3954704"/>
        </p:xfrm>
        <a:graphic>
          <a:graphicData uri="http://schemas.openxmlformats.org/drawingml/2006/table">
            <a:tbl>
              <a:tblPr/>
              <a:tblGrid>
                <a:gridCol w="5969066"/>
                <a:gridCol w="1263164"/>
                <a:gridCol w="1264712"/>
              </a:tblGrid>
              <a:tr h="70075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4797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дошкольного образования в Муниципальном образовании город Ирбит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372 621,0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409 155,9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48661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общего образования в Муниципальном образовании город Ирбит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351 245,9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391 799,0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92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в Муниципальном образовании город Ирбит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104 082,1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124 323,0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Муниципальном образовании город Ирбит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27 252,4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29 454,0</a:t>
                      </a:r>
                    </a:p>
                    <a:p>
                      <a:pPr algn="ctr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533607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855 201,4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954 731,9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380312" y="1124744"/>
            <a:ext cx="151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. рублей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73325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«Развитие системы образования в Муниципальном образовании город Ирбит на 2017-2021 годы» </a:t>
            </a:r>
            <a:endParaRPr lang="ru-RU" sz="12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116211" y="332656"/>
            <a:ext cx="7488237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     МО город ИРБИТ</a:t>
            </a: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2636912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808288" y="1340768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012160" y="350100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УЧРЕЖДЕНИЕ СОПРОВОЖДЕНИЯ</a:t>
            </a:r>
            <a:endParaRPr lang="ru-RU" altLang="ru-RU" sz="1600" b="1" i="1" dirty="0">
              <a:solidFill>
                <a:srgbClr val="FF6600"/>
              </a:solidFill>
              <a:latin typeface="Liberation Serif" pitchFamily="18" charset="0"/>
              <a:cs typeface="Arial" pitchFamily="34" charset="0"/>
            </a:endParaRP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579913" y="3789040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2</a:t>
            </a:r>
            <a:r>
              <a:rPr lang="ru-RU" sz="3600" b="1" i="1" kern="10" dirty="0">
                <a:solidFill>
                  <a:srgbClr val="FFFFFF"/>
                </a:solidFill>
                <a:latin typeface="Liberation Serif" pitchFamily="18" charset="0"/>
              </a:rPr>
              <a:t>0</a:t>
            </a:r>
            <a:endParaRPr lang="ru-RU" sz="3600" b="1" i="1" kern="10" dirty="0" smtClean="0">
              <a:solidFill>
                <a:srgbClr val="FFFFFF"/>
              </a:solidFill>
              <a:latin typeface="Liberation Serif" pitchFamily="18" charset="0"/>
            </a:endParaRP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131840" y="386104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091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1</a:t>
            </a:r>
          </a:p>
        </p:txBody>
      </p:sp>
      <p:pic>
        <p:nvPicPr>
          <p:cNvPr id="27" name="Picture 4" descr="irbit_city_c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2" y="332656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9512" y="270917"/>
            <a:ext cx="194882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Desktop\Аналитическая информация\Открытый бюджет\фото\IMG-20200401-WA0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7480"/>
            <a:ext cx="1905252" cy="14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esktop\Аналитическая информация\Открытый бюджет\фото\IMG-20200401-WA00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8"/>
          <a:stretch/>
        </p:blipFill>
        <p:spPr bwMode="auto">
          <a:xfrm>
            <a:off x="1835696" y="5215654"/>
            <a:ext cx="1536115" cy="15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esktop\Аналитическая информация\Открытый бюджет\фото\IMG-20200401-WA0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1"/>
          <a:stretch/>
        </p:blipFill>
        <p:spPr bwMode="auto">
          <a:xfrm>
            <a:off x="7164288" y="4404716"/>
            <a:ext cx="1682551" cy="168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esktop\Аналитическая информация\Открытый бюджет\фото\DSCN62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r="6766" b="3767"/>
          <a:stretch/>
        </p:blipFill>
        <p:spPr bwMode="auto">
          <a:xfrm>
            <a:off x="5842545" y="5390356"/>
            <a:ext cx="2473871" cy="13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esktop\Аналитическая информация\Открытый бюджет\фото\DSC_102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12225" r="41391"/>
          <a:stretch/>
        </p:blipFill>
        <p:spPr bwMode="auto">
          <a:xfrm>
            <a:off x="7596336" y="1704103"/>
            <a:ext cx="1296144" cy="18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esktop\Аналитическая информация\Открытый бюджет\фото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1656184" cy="1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esktop\Аналитическая информация\Открытый бюджет\фото\IMG-20200401-WA007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3" r="9205" b="10552"/>
          <a:stretch/>
        </p:blipFill>
        <p:spPr bwMode="auto">
          <a:xfrm>
            <a:off x="899816" y="1724099"/>
            <a:ext cx="2520056" cy="12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esktop\Аналитическая информация\Открытый бюджет\фото\IMG-20200401-WA008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27100" r="29326" b="15246"/>
          <a:stretch/>
        </p:blipFill>
        <p:spPr bwMode="auto">
          <a:xfrm>
            <a:off x="251520" y="2564308"/>
            <a:ext cx="1759209" cy="12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06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5" name="Picture 4" descr="irbit_city_c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7"/>
          <p:cNvSpPr txBox="1">
            <a:spLocks noChangeArrowheads="1"/>
          </p:cNvSpPr>
          <p:nvPr/>
        </p:nvSpPr>
        <p:spPr bwMode="auto">
          <a:xfrm>
            <a:off x="1258888" y="115888"/>
            <a:ext cx="58118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Система образования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Городского округа «город Ирбит» Свердловской области</a:t>
            </a:r>
            <a:endParaRPr lang="ru-RU" altLang="ru-RU" sz="1800" b="1">
              <a:solidFill>
                <a:srgbClr val="FF0000"/>
              </a:solidFill>
              <a:latin typeface="Liberation Serif" pitchFamily="18" charset="0"/>
            </a:endParaRP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514600" y="2924175"/>
            <a:ext cx="4289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Показатели развития системы образования </a:t>
            </a:r>
          </a:p>
        </p:txBody>
      </p:sp>
      <p:graphicFrame>
        <p:nvGraphicFramePr>
          <p:cNvPr id="9" name="Group 111"/>
          <p:cNvGraphicFramePr>
            <a:graphicFrameLocks noGrp="1"/>
          </p:cNvGraphicFramePr>
          <p:nvPr/>
        </p:nvGraphicFramePr>
        <p:xfrm>
          <a:off x="468313" y="3213100"/>
          <a:ext cx="8207375" cy="3581586"/>
        </p:xfrm>
        <a:graphic>
          <a:graphicData uri="http://schemas.openxmlformats.org/drawingml/2006/table">
            <a:tbl>
              <a:tblPr/>
              <a:tblGrid>
                <a:gridCol w="6480117"/>
                <a:gridCol w="1727258"/>
              </a:tblGrid>
              <a:tr h="215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 01.01.2021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 организаций, подведомственных Управлению образованием Городского округа «город Ирбит» Свердловской области,  из них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  <a:latin typeface="Liberation Serif"/>
                          <a:ea typeface="Times New Roman"/>
                        </a:rPr>
                        <a:t>32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детские сады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школы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учреждения дополнительного образования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учреждение сопровождения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effectLst/>
                        <a:latin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детских садах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2764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школах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4785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учреждениях дополнительного образования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2073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Общее количество работников в организациях,  из них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  <a:latin typeface="Liberation Serif"/>
                          <a:ea typeface="Times New Roman"/>
                        </a:rPr>
                        <a:t>1460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детских садах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825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35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школах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483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109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389">
                <a:tc>
                  <a:txBody>
                    <a:bodyPr/>
                    <a:lstStyle/>
                    <a:p>
                      <a:pPr marL="4222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 учреждении сопровождения</a:t>
                      </a:r>
                    </a:p>
                  </a:txBody>
                  <a:tcPr marL="54418" marR="544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  <a:latin typeface="Liberation Serif"/>
                          <a:ea typeface="Times New Roman"/>
                        </a:rPr>
                        <a:t>43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594" marR="54594" marT="107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48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9" name="TextBox 3"/>
          <p:cNvSpPr txBox="1">
            <a:spLocks noChangeArrowheads="1"/>
          </p:cNvSpPr>
          <p:nvPr/>
        </p:nvSpPr>
        <p:spPr bwMode="auto">
          <a:xfrm>
            <a:off x="3995738" y="1844675"/>
            <a:ext cx="51133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Liberation Serif" pitchFamily="18" charset="0"/>
              </a:rPr>
              <a:t>Адрес: </a:t>
            </a:r>
            <a:r>
              <a:rPr lang="en-US" altLang="ru-RU" sz="1400">
                <a:solidFill>
                  <a:schemeClr val="tx1"/>
                </a:solidFill>
                <a:latin typeface="Liberation Serif" pitchFamily="18" charset="0"/>
              </a:rPr>
              <a:t>623851</a:t>
            </a: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, Свердловская обл., г. Ирбит, ул. Советская, 100а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>
                <a:solidFill>
                  <a:schemeClr val="tx1"/>
                </a:solidFill>
                <a:latin typeface="Liberation Serif" pitchFamily="18" charset="0"/>
              </a:rPr>
              <a:t>E-mail:</a:t>
            </a:r>
            <a:r>
              <a:rPr lang="ru-RU" altLang="ru-RU" sz="1400" b="1">
                <a:solidFill>
                  <a:schemeClr val="tx1"/>
                </a:solidFill>
                <a:latin typeface="Liberation Serif" pitchFamily="18" charset="0"/>
              </a:rPr>
              <a:t> </a:t>
            </a:r>
            <a:r>
              <a:rPr lang="en-US" altLang="ru-RU" sz="1400">
                <a:solidFill>
                  <a:schemeClr val="tx1"/>
                </a:solidFill>
                <a:latin typeface="Liberation Serif" pitchFamily="18" charset="0"/>
              </a:rPr>
              <a:t>uoirbit@mail.ru</a:t>
            </a: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 </a:t>
            </a:r>
            <a:endParaRPr lang="en-US" altLang="ru-RU" sz="1400">
              <a:solidFill>
                <a:schemeClr val="tx1"/>
              </a:solidFill>
              <a:latin typeface="Liberation Serif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Liberation Serif" pitchFamily="18" charset="0"/>
              </a:rPr>
              <a:t>Адрес официального сайта:</a:t>
            </a:r>
            <a:r>
              <a:rPr lang="en-US" altLang="ru-RU" sz="1400" b="1">
                <a:solidFill>
                  <a:schemeClr val="tx1"/>
                </a:solidFill>
                <a:latin typeface="Liberation Serif" pitchFamily="18" charset="0"/>
              </a:rPr>
              <a:t> </a:t>
            </a: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уоирбит.рф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chemeClr val="tx1"/>
                </a:solidFill>
                <a:latin typeface="Liberation Serif" pitchFamily="18" charset="0"/>
              </a:rPr>
              <a:t>Контактный телефон: </a:t>
            </a: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(34355)6-45-32</a:t>
            </a:r>
            <a:endParaRPr lang="ru-RU" altLang="ru-RU" sz="1400" b="1">
              <a:solidFill>
                <a:schemeClr val="tx1"/>
              </a:solidFill>
              <a:latin typeface="Liberation Serif" pitchFamily="18" charset="0"/>
            </a:endParaRPr>
          </a:p>
        </p:txBody>
      </p:sp>
      <p:sp>
        <p:nvSpPr>
          <p:cNvPr id="8250" name="TextBox 6"/>
          <p:cNvSpPr txBox="1">
            <a:spLocks noChangeArrowheads="1"/>
          </p:cNvSpPr>
          <p:nvPr/>
        </p:nvSpPr>
        <p:spPr bwMode="auto">
          <a:xfrm>
            <a:off x="128588" y="1628775"/>
            <a:ext cx="403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Управление образованием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Городского округа «город Ирбит»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Свердловской области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(Управление образованием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ГО город Ирбит)</a:t>
            </a:r>
          </a:p>
        </p:txBody>
      </p:sp>
    </p:spTree>
    <p:extLst>
      <p:ext uri="{BB962C8B-B14F-4D97-AF65-F5344CB8AC3E}">
        <p14:creationId xmlns:p14="http://schemas.microsoft.com/office/powerpoint/2010/main" val="385055313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763713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9" name="Picture 4" descr="irbit_city_c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22" y="332656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22261" r="8615" b="34566"/>
          <a:stretch>
            <a:fillRect/>
          </a:stretch>
        </p:blipFill>
        <p:spPr bwMode="auto">
          <a:xfrm>
            <a:off x="179512" y="270917"/>
            <a:ext cx="194882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50910780"/>
              </p:ext>
            </p:extLst>
          </p:nvPr>
        </p:nvGraphicFramePr>
        <p:xfrm>
          <a:off x="467544" y="1397000"/>
          <a:ext cx="822866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5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46441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4" descr="irbit_city_c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 txBox="1">
            <a:spLocks noChangeArrowheads="1"/>
          </p:cNvSpPr>
          <p:nvPr/>
        </p:nvSpPr>
        <p:spPr bwMode="auto">
          <a:xfrm>
            <a:off x="1258888" y="115888"/>
            <a:ext cx="59769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Развитие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материально-технической базы образовательных организаций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857250" y="1557338"/>
            <a:ext cx="18732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Бюджет системы образования (руб.)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179388" y="4279900"/>
            <a:ext cx="4897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Участие образовательных организаций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в реализации целевой программы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23850" y="4864100"/>
          <a:ext cx="6096000" cy="1617663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952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МП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3345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Муниципальная программа «Развитие системы образования в Муниципальном образовании город Ирбит до 2024 года»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Федеральный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    -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    -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474 633,853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519 810,720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542 269,893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98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276 259,152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335 390,700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412 462,000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529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750 893,005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855 201,420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954 731,893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58" name="Диаграмма 18"/>
          <p:cNvGraphicFramePr>
            <a:graphicFrameLocks/>
          </p:cNvGraphicFramePr>
          <p:nvPr/>
        </p:nvGraphicFramePr>
        <p:xfrm>
          <a:off x="239713" y="1700213"/>
          <a:ext cx="4860925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0" r:id="rId6" imgW="4865030" imgH="2603218" progId="Excel.Sheet.8">
                  <p:embed/>
                </p:oleObj>
              </mc:Choice>
              <mc:Fallback>
                <p:oleObj r:id="rId6" imgW="4865030" imgH="2603218" progId="Excel.Sheet.8">
                  <p:embed/>
                  <p:pic>
                    <p:nvPicPr>
                      <p:cNvPr id="0" name="Picture 2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1700213"/>
                        <a:ext cx="4860925" cy="260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5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Рисунок 10" descr="C:\Users\1\Documents\фото школа\2019\ремонт к приемке\jpg (11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5"/>
          <a:stretch>
            <a:fillRect/>
          </a:stretch>
        </p:blipFill>
        <p:spPr bwMode="auto">
          <a:xfrm>
            <a:off x="6588125" y="2862263"/>
            <a:ext cx="2339975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" descr="\\Server\обмен\!-Сохранено\Для Старковой Т.И\готовность ОУ к новому учебному году\2019-2020 уч.г\Доклад на заседании ПСО 21.08.2019 О готовности к НУГ\Ограждение МБОУ Школа № 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1725613"/>
            <a:ext cx="217328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50140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rbit_city_c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 txBox="1">
            <a:spLocks noChangeArrowheads="1"/>
          </p:cNvSpPr>
          <p:nvPr/>
        </p:nvSpPr>
        <p:spPr bwMode="auto">
          <a:xfrm>
            <a:off x="571500" y="260350"/>
            <a:ext cx="7416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Единый государственный экзамен</a:t>
            </a:r>
            <a:endParaRPr lang="ru-RU" altLang="ru-RU" sz="1800" b="1">
              <a:solidFill>
                <a:srgbClr val="FF0000"/>
              </a:solidFill>
              <a:latin typeface="Liberation Serif" pitchFamily="18" charset="0"/>
            </a:endParaRPr>
          </a:p>
        </p:txBody>
      </p:sp>
      <p:sp>
        <p:nvSpPr>
          <p:cNvPr id="10244" name="TextBox 23"/>
          <p:cNvSpPr txBox="1">
            <a:spLocks noChangeArrowheads="1"/>
          </p:cNvSpPr>
          <p:nvPr/>
        </p:nvSpPr>
        <p:spPr bwMode="auto">
          <a:xfrm>
            <a:off x="1357313" y="785813"/>
            <a:ext cx="5597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среднеобластных и общероссийских. Самыми востребованными предметами для выпускников 11-х классов являются математика профильная, обществознание, биология, физика. Эта же тенденция наблюдается и в целом по Российской Федерации.</a:t>
            </a:r>
            <a:endParaRPr lang="ru-RU" altLang="ru-RU" sz="1300">
              <a:solidFill>
                <a:schemeClr val="tx1"/>
              </a:solidFill>
              <a:latin typeface="Liberation Serif" pitchFamily="18" charset="0"/>
            </a:endParaRPr>
          </a:p>
        </p:txBody>
      </p:sp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0" y="2643188"/>
            <a:ext cx="388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Выпускники, награжденные медалями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«За особые  успехи в учении»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14313" y="3429000"/>
          <a:ext cx="3330575" cy="1247773"/>
        </p:xfrm>
        <a:graphic>
          <a:graphicData uri="http://schemas.openxmlformats.org/drawingml/2006/table">
            <a:tbl>
              <a:tblPr/>
              <a:tblGrid>
                <a:gridCol w="1019175"/>
                <a:gridCol w="1303337"/>
                <a:gridCol w="1008063"/>
              </a:tblGrid>
              <a:tr h="201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9,27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8,11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5,96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4,96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568" marR="68568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9,35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76" name="TextBox 8"/>
          <p:cNvSpPr txBox="1">
            <a:spLocks noChangeArrowheads="1"/>
          </p:cNvSpPr>
          <p:nvPr/>
        </p:nvSpPr>
        <p:spPr bwMode="auto">
          <a:xfrm>
            <a:off x="3924300" y="2205038"/>
            <a:ext cx="500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Учащиеся,  набравшие  наивысшие баллы по предметам в 2020 году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883025" y="2767013"/>
          <a:ext cx="5073650" cy="2181227"/>
        </p:xfrm>
        <a:graphic>
          <a:graphicData uri="http://schemas.openxmlformats.org/drawingml/2006/table">
            <a:tbl>
              <a:tblPr/>
              <a:tblGrid>
                <a:gridCol w="1289050"/>
                <a:gridCol w="442913"/>
                <a:gridCol w="1685925"/>
                <a:gridCol w="1655762"/>
              </a:tblGrid>
              <a:tr h="431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Баллы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Фамилия Имя 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Образовательное учреждение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Борзенина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Виктория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Тюстина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Элина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10»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Русский язык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Пономарева Анастасия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МБОУ «Школа № 1»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Борзенина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Виктория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Информатика и ИКТ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Ушакова Алена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Плотских Павел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13»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СОШ № 8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Конышев Даниил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Математика профильная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Акимова Екатерина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Конышев Даниил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10»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24" name="TextBox 8"/>
          <p:cNvSpPr txBox="1">
            <a:spLocks noChangeArrowheads="1"/>
          </p:cNvSpPr>
          <p:nvPr/>
        </p:nvSpPr>
        <p:spPr bwMode="auto">
          <a:xfrm>
            <a:off x="971550" y="4948238"/>
            <a:ext cx="7323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Результаты ЕГЭ по русскому языку выпускников города Ирбита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042988" y="5299075"/>
          <a:ext cx="7129462" cy="1425575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80 и более баллов, чел.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80 и более баллов, % 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148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72,38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151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72,05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26,5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2018-2019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141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73,36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28,3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75,11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36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59212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4" descr="irbit_city_c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1692275" y="188913"/>
            <a:ext cx="51831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Достижения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педагогов и обучающихся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образовательных организаций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7788" y="1544638"/>
            <a:ext cx="4371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Учителя-победители ПНП «Образование»</a:t>
            </a:r>
          </a:p>
        </p:txBody>
      </p:sp>
      <p:sp>
        <p:nvSpPr>
          <p:cNvPr id="1035" name="Прямоугольник 11"/>
          <p:cNvSpPr>
            <a:spLocks noChangeArrowheads="1"/>
          </p:cNvSpPr>
          <p:nvPr/>
        </p:nvSpPr>
        <p:spPr bwMode="auto">
          <a:xfrm>
            <a:off x="179388" y="1882775"/>
            <a:ext cx="4824412" cy="2462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400" dirty="0">
                <a:latin typeface="Liberation Serif" pitchFamily="18" charset="0"/>
              </a:rPr>
              <a:t>ОУ № 3: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>
                <a:latin typeface="Liberation Serif" pitchFamily="18" charset="0"/>
              </a:rPr>
              <a:t>   </a:t>
            </a:r>
            <a:r>
              <a:rPr lang="ru-RU" altLang="ru-RU" sz="1400" dirty="0" err="1">
                <a:latin typeface="Liberation Serif" pitchFamily="18" charset="0"/>
              </a:rPr>
              <a:t>Колпашникова</a:t>
            </a:r>
            <a:r>
              <a:rPr lang="ru-RU" altLang="ru-RU" sz="1400" dirty="0">
                <a:latin typeface="Liberation Serif" pitchFamily="18" charset="0"/>
              </a:rPr>
              <a:t> Н.Г.</a:t>
            </a:r>
          </a:p>
          <a:p>
            <a:pPr>
              <a:defRPr/>
            </a:pPr>
            <a:r>
              <a:rPr lang="ru-RU" altLang="ru-RU" sz="1400" dirty="0">
                <a:latin typeface="Liberation Serif" pitchFamily="18" charset="0"/>
              </a:rPr>
              <a:t>ОУ № 5: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>
                <a:latin typeface="Liberation Serif" pitchFamily="18" charset="0"/>
              </a:rPr>
              <a:t>   </a:t>
            </a:r>
            <a:r>
              <a:rPr lang="ru-RU" altLang="ru-RU" sz="1400" dirty="0" err="1">
                <a:latin typeface="Liberation Serif" pitchFamily="18" charset="0"/>
              </a:rPr>
              <a:t>Буньков</a:t>
            </a:r>
            <a:r>
              <a:rPr lang="ru-RU" altLang="ru-RU" sz="1400" dirty="0">
                <a:latin typeface="Liberation Serif" pitchFamily="18" charset="0"/>
              </a:rPr>
              <a:t> Д.А., </a:t>
            </a:r>
            <a:r>
              <a:rPr lang="ru-RU" altLang="ru-RU" sz="1400" dirty="0" err="1">
                <a:latin typeface="Liberation Serif" pitchFamily="18" charset="0"/>
              </a:rPr>
              <a:t>Адамбаева</a:t>
            </a:r>
            <a:r>
              <a:rPr lang="ru-RU" altLang="ru-RU" sz="1400" dirty="0">
                <a:latin typeface="Liberation Serif" pitchFamily="18" charset="0"/>
              </a:rPr>
              <a:t> Л.А.</a:t>
            </a:r>
          </a:p>
          <a:p>
            <a:pPr>
              <a:defRPr/>
            </a:pPr>
            <a:r>
              <a:rPr lang="ru-RU" altLang="ru-RU" sz="1400" dirty="0">
                <a:latin typeface="Liberation Serif" pitchFamily="18" charset="0"/>
              </a:rPr>
              <a:t>ОУ № 8:</a:t>
            </a:r>
            <a:r>
              <a:rPr lang="en-US" altLang="ru-RU" sz="1400" dirty="0">
                <a:latin typeface="Liberation Serif" pitchFamily="18" charset="0"/>
              </a:rPr>
              <a:t>    </a:t>
            </a:r>
            <a:r>
              <a:rPr lang="ru-RU" altLang="ru-RU" sz="1400" dirty="0" err="1">
                <a:latin typeface="Liberation Serif" pitchFamily="18" charset="0"/>
              </a:rPr>
              <a:t>Позныш</a:t>
            </a:r>
            <a:r>
              <a:rPr lang="ru-RU" altLang="ru-RU" sz="1400" dirty="0">
                <a:latin typeface="Liberation Serif" pitchFamily="18" charset="0"/>
              </a:rPr>
              <a:t> Т.В., 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>
                <a:latin typeface="Liberation Serif" pitchFamily="18" charset="0"/>
              </a:rPr>
              <a:t>Мальцева В.И.</a:t>
            </a:r>
          </a:p>
          <a:p>
            <a:pPr algn="just">
              <a:defRPr/>
            </a:pPr>
            <a:r>
              <a:rPr lang="ru-RU" altLang="ru-RU" sz="1400" dirty="0">
                <a:latin typeface="Liberation Serif" pitchFamily="18" charset="0"/>
              </a:rPr>
              <a:t>ОУ № 9: </a:t>
            </a:r>
            <a:r>
              <a:rPr lang="en-US" altLang="ru-RU" sz="1400" dirty="0">
                <a:latin typeface="Liberation Serif" pitchFamily="18" charset="0"/>
              </a:rPr>
              <a:t>   </a:t>
            </a:r>
            <a:r>
              <a:rPr lang="ru-RU" altLang="ru-RU" sz="1400" dirty="0">
                <a:latin typeface="Liberation Serif" pitchFamily="18" charset="0"/>
              </a:rPr>
              <a:t>Кудряшова О.В., </a:t>
            </a:r>
            <a:r>
              <a:rPr lang="ru-RU" altLang="ru-RU" sz="1400" dirty="0" err="1">
                <a:latin typeface="Liberation Serif" pitchFamily="18" charset="0"/>
              </a:rPr>
              <a:t>Хрушкова</a:t>
            </a:r>
            <a:r>
              <a:rPr lang="ru-RU" altLang="ru-RU" sz="1400" dirty="0">
                <a:latin typeface="Liberation Serif" pitchFamily="18" charset="0"/>
              </a:rPr>
              <a:t> Н.А.</a:t>
            </a:r>
          </a:p>
          <a:p>
            <a:pPr>
              <a:defRPr/>
            </a:pPr>
            <a:r>
              <a:rPr lang="ru-RU" altLang="ru-RU" sz="1400" dirty="0">
                <a:latin typeface="Liberation Serif" pitchFamily="18" charset="0"/>
              </a:rPr>
              <a:t>ОУ № 10: 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>
                <a:latin typeface="Liberation Serif" pitchFamily="18" charset="0"/>
              </a:rPr>
              <a:t>Шабалина Ю.В.</a:t>
            </a:r>
          </a:p>
          <a:p>
            <a:pPr eaLnBrk="0" hangingPunct="0">
              <a:buClr>
                <a:schemeClr val="hlink"/>
              </a:buClr>
              <a:buSzPct val="90000"/>
              <a:defRPr/>
            </a:pPr>
            <a:r>
              <a:rPr lang="ru-RU" altLang="ru-RU" sz="1400" dirty="0">
                <a:latin typeface="Liberation Serif" pitchFamily="18" charset="0"/>
              </a:rPr>
              <a:t>ОУ № 13: 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>
                <a:latin typeface="Liberation Serif" pitchFamily="18" charset="0"/>
              </a:rPr>
              <a:t>Миронова Е.А., Чулкова И.Н., Лимонова О.А., </a:t>
            </a:r>
          </a:p>
          <a:p>
            <a:pPr eaLnBrk="0" hangingPunct="0">
              <a:buClr>
                <a:schemeClr val="hlink"/>
              </a:buClr>
              <a:buSzPct val="90000"/>
              <a:defRPr/>
            </a:pPr>
            <a:r>
              <a:rPr lang="ru-RU" altLang="ru-RU" sz="1400" dirty="0">
                <a:latin typeface="Liberation Serif" pitchFamily="18" charset="0"/>
              </a:rPr>
              <a:t>                  Фоминых И.П., Толмачев  В.Г.,  Нестерова Н.М., </a:t>
            </a:r>
          </a:p>
          <a:p>
            <a:pPr eaLnBrk="0" hangingPunct="0">
              <a:buClr>
                <a:schemeClr val="hlink"/>
              </a:buClr>
              <a:buSzPct val="90000"/>
              <a:defRPr/>
            </a:pPr>
            <a:r>
              <a:rPr lang="ru-RU" altLang="ru-RU" sz="1400" dirty="0">
                <a:latin typeface="Liberation Serif" pitchFamily="18" charset="0"/>
              </a:rPr>
              <a:t>                  Коростелева О.Ю., Чернова О.В., Соколова Е.А.,</a:t>
            </a:r>
          </a:p>
          <a:p>
            <a:pPr eaLnBrk="0" hangingPunct="0">
              <a:buClr>
                <a:schemeClr val="hlink"/>
              </a:buClr>
              <a:buSzPct val="90000"/>
              <a:defRPr/>
            </a:pPr>
            <a:r>
              <a:rPr lang="ru-RU" altLang="ru-RU" sz="1400" dirty="0">
                <a:latin typeface="Liberation Serif" pitchFamily="18" charset="0"/>
              </a:rPr>
              <a:t>                  Молодых О.С.</a:t>
            </a:r>
          </a:p>
          <a:p>
            <a:pPr marL="808038" indent="-808038">
              <a:defRPr/>
            </a:pPr>
            <a:r>
              <a:rPr lang="ru-RU" altLang="ru-RU" sz="1400" dirty="0">
                <a:latin typeface="Liberation Serif" pitchFamily="18" charset="0"/>
              </a:rPr>
              <a:t>ОУ № 18: 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 err="1">
                <a:latin typeface="Liberation Serif" pitchFamily="18" charset="0"/>
              </a:rPr>
              <a:t>Наймушина</a:t>
            </a:r>
            <a:r>
              <a:rPr lang="ru-RU" altLang="ru-RU" sz="1400" dirty="0">
                <a:latin typeface="Liberation Serif" pitchFamily="18" charset="0"/>
              </a:rPr>
              <a:t> И.А., </a:t>
            </a:r>
            <a:r>
              <a:rPr lang="ru-RU" altLang="ru-RU" sz="1400" dirty="0" err="1">
                <a:latin typeface="Liberation Serif" pitchFamily="18" charset="0"/>
              </a:rPr>
              <a:t>Рацун</a:t>
            </a:r>
            <a:r>
              <a:rPr lang="ru-RU" altLang="ru-RU" sz="1400" dirty="0">
                <a:latin typeface="Liberation Serif" pitchFamily="18" charset="0"/>
              </a:rPr>
              <a:t> М.И.,</a:t>
            </a:r>
            <a:r>
              <a:rPr lang="en-US" altLang="ru-RU" sz="1400" dirty="0">
                <a:latin typeface="Liberation Serif" pitchFamily="18" charset="0"/>
              </a:rPr>
              <a:t> </a:t>
            </a:r>
            <a:r>
              <a:rPr lang="ru-RU" altLang="ru-RU" sz="1400" dirty="0">
                <a:latin typeface="Liberation Serif" pitchFamily="18" charset="0"/>
              </a:rPr>
              <a:t>Кривоногова Н.А.,</a:t>
            </a:r>
          </a:p>
          <a:p>
            <a:pPr marL="808038" indent="-808038">
              <a:defRPr/>
            </a:pPr>
            <a:r>
              <a:rPr lang="en-US" altLang="ru-RU" sz="1400" dirty="0">
                <a:latin typeface="Liberation Serif" pitchFamily="18" charset="0"/>
              </a:rPr>
              <a:t>  </a:t>
            </a:r>
            <a:r>
              <a:rPr lang="ru-RU" altLang="ru-RU" sz="1400" dirty="0">
                <a:latin typeface="Liberation Serif" pitchFamily="18" charset="0"/>
              </a:rPr>
              <a:t>                 </a:t>
            </a:r>
            <a:r>
              <a:rPr lang="ru-RU" altLang="ru-RU" sz="1400" dirty="0" err="1">
                <a:latin typeface="Liberation Serif" pitchFamily="18" charset="0"/>
              </a:rPr>
              <a:t>Недокушева</a:t>
            </a:r>
            <a:r>
              <a:rPr lang="ru-RU" altLang="ru-RU" sz="1400" dirty="0">
                <a:latin typeface="Liberation Serif" pitchFamily="18" charset="0"/>
              </a:rPr>
              <a:t>  Т.А. </a:t>
            </a: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4895850" y="1844675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Учащиеся - обладатели премии Губернатора Свердловской области</a:t>
            </a:r>
          </a:p>
        </p:txBody>
      </p:sp>
      <p:sp>
        <p:nvSpPr>
          <p:cNvPr id="11272" name="TextBox 28"/>
          <p:cNvSpPr txBox="1">
            <a:spLocks noChangeArrowheads="1"/>
          </p:cNvSpPr>
          <p:nvPr/>
        </p:nvSpPr>
        <p:spPr bwMode="auto">
          <a:xfrm>
            <a:off x="5318125" y="2492375"/>
            <a:ext cx="3683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2016 год: Жилин Александр, ОУ № 8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2017 год: Серков Илья, ОУ № 13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2018 год: Курочкин Евгений, ОУ № 10,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                 Тупица Данил, ОУ № 10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2019 год: Булатова Оксана, ОУ № 9,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                 Коростелев Георгий, ОУ № 13,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                 Никитина Александра, ОУ № 9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2020 год: Тимофеев Максим, ДЮСШ</a:t>
            </a:r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1870075" y="4357688"/>
            <a:ext cx="5005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Доля педагогов, аттестованных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на высшую квалификационную категорию</a:t>
            </a:r>
          </a:p>
        </p:txBody>
      </p:sp>
      <p:graphicFrame>
        <p:nvGraphicFramePr>
          <p:cNvPr id="11274" name="Диаграмма 17"/>
          <p:cNvGraphicFramePr>
            <a:graphicFrameLocks/>
          </p:cNvGraphicFramePr>
          <p:nvPr/>
        </p:nvGraphicFramePr>
        <p:xfrm>
          <a:off x="679450" y="4983163"/>
          <a:ext cx="7421563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4" r:id="rId6" imgW="4267570" imgH="1615580" progId="Excel.Sheet.8">
                  <p:embed/>
                </p:oleObj>
              </mc:Choice>
              <mc:Fallback>
                <p:oleObj r:id="rId6" imgW="4267570" imgH="1615580" progId="Excel.Sheet.8">
                  <p:embed/>
                  <p:pic>
                    <p:nvPicPr>
                      <p:cNvPr id="0" name="Picture 2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4983163"/>
                        <a:ext cx="7421563" cy="161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228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451" r="16139" b="10100"/>
          <a:stretch>
            <a:fillRect/>
          </a:stretch>
        </p:blipFill>
        <p:spPr bwMode="auto">
          <a:xfrm>
            <a:off x="250825" y="2041525"/>
            <a:ext cx="40322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2" name="Picture 4" descr="irbit_city_c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 txBox="1">
            <a:spLocks noChangeArrowheads="1"/>
          </p:cNvSpPr>
          <p:nvPr/>
        </p:nvSpPr>
        <p:spPr bwMode="auto">
          <a:xfrm>
            <a:off x="1258888" y="142875"/>
            <a:ext cx="57419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Организация отдыха детей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и их оздоровления</a:t>
            </a:r>
            <a:endParaRPr lang="ru-RU" altLang="ru-RU" sz="1800" b="1">
              <a:solidFill>
                <a:srgbClr val="FF0000"/>
              </a:solidFill>
              <a:latin typeface="Liberation Serif" pitchFamily="18" charset="0"/>
            </a:endParaRPr>
          </a:p>
        </p:txBody>
      </p:sp>
      <p:sp>
        <p:nvSpPr>
          <p:cNvPr id="12294" name="TextBox 23"/>
          <p:cNvSpPr txBox="1">
            <a:spLocks noChangeArrowheads="1"/>
          </p:cNvSpPr>
          <p:nvPr/>
        </p:nvSpPr>
        <p:spPr bwMode="auto">
          <a:xfrm>
            <a:off x="1403350" y="981075"/>
            <a:ext cx="52403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300">
                <a:solidFill>
                  <a:schemeClr val="tx1"/>
                </a:solidFill>
                <a:latin typeface="Liberation Serif" pitchFamily="18" charset="0"/>
              </a:rPr>
              <a:t>Эффективная организация отдыха детей и их оздоровления, развитие системы внеурочной, сезонной занятости несовершеннолетних в Городском округе «город Ирбит» Свердловской области является одной из наиболее актуальных задач.</a:t>
            </a: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3851275" y="1989138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chemeClr val="tx1"/>
                </a:solidFill>
                <a:latin typeface="Liberation Serif" pitchFamily="18" charset="0"/>
              </a:rPr>
              <a:t>тыс. руб.</a:t>
            </a:r>
          </a:p>
        </p:txBody>
      </p:sp>
      <p:pic>
        <p:nvPicPr>
          <p:cNvPr id="1229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20882" r="10844" b="2113"/>
          <a:stretch>
            <a:fillRect/>
          </a:stretch>
        </p:blipFill>
        <p:spPr bwMode="auto">
          <a:xfrm>
            <a:off x="4643438" y="2133600"/>
            <a:ext cx="439261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8"/>
          <p:cNvSpPr txBox="1">
            <a:spLocks noChangeArrowheads="1"/>
          </p:cNvSpPr>
          <p:nvPr/>
        </p:nvSpPr>
        <p:spPr bwMode="auto">
          <a:xfrm>
            <a:off x="4354513" y="1700213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Основные формы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организации отдыха и оздоровления детей</a:t>
            </a:r>
          </a:p>
        </p:txBody>
      </p:sp>
      <p:graphicFrame>
        <p:nvGraphicFramePr>
          <p:cNvPr id="21" name="Таблица 20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107950" y="5013325"/>
          <a:ext cx="4679951" cy="1679575"/>
        </p:xfrm>
        <a:graphic>
          <a:graphicData uri="http://schemas.openxmlformats.org/drawingml/2006/table">
            <a:tbl>
              <a:tblPr/>
              <a:tblGrid>
                <a:gridCol w="1583984">
                  <a:extLst>
                    <a:ext uri="{9D8B030D-6E8A-4147-A177-3AD203B41FA5}"/>
                  </a:extLst>
                </a:gridCol>
                <a:gridCol w="719991">
                  <a:extLst>
                    <a:ext uri="{9D8B030D-6E8A-4147-A177-3AD203B41FA5}"/>
                  </a:extLst>
                </a:gridCol>
                <a:gridCol w="791992">
                  <a:extLst>
                    <a:ext uri="{9D8B030D-6E8A-4147-A177-3AD203B41FA5}"/>
                  </a:extLst>
                </a:gridCol>
                <a:gridCol w="791992">
                  <a:extLst>
                    <a:ext uri="{9D8B030D-6E8A-4147-A177-3AD203B41FA5}"/>
                  </a:extLst>
                </a:gridCol>
                <a:gridCol w="791992">
                  <a:extLst>
                    <a:ext uri="{9D8B030D-6E8A-4147-A177-3AD203B41FA5}"/>
                  </a:extLst>
                </a:gridCol>
              </a:tblGrid>
              <a:tr h="33115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Государственная программа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Свердловской области «Развитие системы образования в Свердловской области до 2020 года»,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подпрограмма «Укрепление и развитие материально-технической базы образовательных организаций Свердловской области» 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14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2 206 800,00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1 424 000,00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1 560 000,00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1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2 216 000,00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1 561 000,00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1 440 000,00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5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4 422 800,00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2 985 000,00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3 000 000,00</a:t>
                      </a:r>
                    </a:p>
                  </a:txBody>
                  <a:tcPr marL="68571" marR="6857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328" name="TextBox 8"/>
          <p:cNvSpPr txBox="1">
            <a:spLocks noChangeArrowheads="1"/>
          </p:cNvSpPr>
          <p:nvPr/>
        </p:nvSpPr>
        <p:spPr bwMode="auto">
          <a:xfrm>
            <a:off x="107950" y="4508500"/>
            <a:ext cx="4679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Развитие материально-технической базы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загородного лагеря</a:t>
            </a:r>
          </a:p>
        </p:txBody>
      </p:sp>
      <p:sp>
        <p:nvSpPr>
          <p:cNvPr id="12329" name="TextBox 8"/>
          <p:cNvSpPr txBox="1">
            <a:spLocks noChangeArrowheads="1"/>
          </p:cNvSpPr>
          <p:nvPr/>
        </p:nvSpPr>
        <p:spPr bwMode="auto">
          <a:xfrm>
            <a:off x="107950" y="1825625"/>
            <a:ext cx="424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b="1">
                <a:solidFill>
                  <a:srgbClr val="0000CC"/>
                </a:solidFill>
                <a:latin typeface="Liberation Serif" pitchFamily="18" charset="0"/>
              </a:rPr>
              <a:t>Финансирование  оздоровительной кампании</a:t>
            </a:r>
          </a:p>
        </p:txBody>
      </p:sp>
      <p:pic>
        <p:nvPicPr>
          <p:cNvPr id="12330" name="Picture 52" descr="D:\Desktop\оздоровление\На сайт\qz5w9qG7fL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t="24385" r="17625" b="34702"/>
          <a:stretch>
            <a:fillRect/>
          </a:stretch>
        </p:blipFill>
        <p:spPr bwMode="auto">
          <a:xfrm>
            <a:off x="4895850" y="5013325"/>
            <a:ext cx="41402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6530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rbit_city_c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7"/>
          <p:cNvSpPr txBox="1">
            <a:spLocks noChangeArrowheads="1"/>
          </p:cNvSpPr>
          <p:nvPr/>
        </p:nvSpPr>
        <p:spPr bwMode="auto">
          <a:xfrm>
            <a:off x="1473200" y="188913"/>
            <a:ext cx="5670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Традиции и новаторство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Liberation Serif" pitchFamily="18" charset="0"/>
              </a:rPr>
              <a:t>системы образования</a:t>
            </a:r>
            <a:endParaRPr lang="ru-RU" altLang="ru-RU" sz="1800" b="1">
              <a:solidFill>
                <a:srgbClr val="FF0000"/>
              </a:solidFill>
              <a:latin typeface="Liberation Serif" pitchFamily="18" charset="0"/>
            </a:endParaRP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317625" y="1027113"/>
            <a:ext cx="5040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Город Ирбит – это инновационно работающая территория, которая продолжает сохранять свои лучшие традиции:</a:t>
            </a:r>
            <a:endParaRPr lang="ru-RU" altLang="ru-RU" sz="1600">
              <a:solidFill>
                <a:srgbClr val="0000CC"/>
              </a:solidFill>
              <a:latin typeface="Liberation Serif" pitchFamily="18" charset="0"/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3643313" y="4148138"/>
            <a:ext cx="550068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b="1">
                <a:solidFill>
                  <a:srgbClr val="0000CC"/>
                </a:solidFill>
                <a:latin typeface="Liberation Serif" pitchFamily="18" charset="0"/>
              </a:rPr>
              <a:t>Управление образованием сотрудничает: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ФГА ОУ ДПО «Академия повышения квалификации и профессиональной переподготовки работников образования»            (г. Москва);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ФГБОУ ВО «Уральский государственный педагогический университет» (г. Екатеринбург);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ФГАОУ ВПО «Российский государственный профессионально-педагогический университет» (г. Екатеринбург);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ГАОУ ДПО СО «Институт развития образования» (г. Екатеринбург);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ГАОУ ТО ДПО «Тюменский областной государственный институт развития регионального образования» (г. Тюмень)</a:t>
            </a:r>
          </a:p>
        </p:txBody>
      </p:sp>
      <p:pic>
        <p:nvPicPr>
          <p:cNvPr id="13318" name="Picture 9" descr="\\Server\ОБМЕН\!-Сохранено\Юркевич М.А\Фото, видео\6. Конкурсы профессионального мастерства\2020 - Конкурс Учитель года\учитель года награждение\DSC_0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15356" r="8423" b="13368"/>
          <a:stretch>
            <a:fillRect/>
          </a:stretch>
        </p:blipFill>
        <p:spPr bwMode="auto">
          <a:xfrm>
            <a:off x="5572125" y="1993900"/>
            <a:ext cx="33210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60375" y="1785938"/>
            <a:ext cx="5040313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sz="1400">
                <a:solidFill>
                  <a:schemeClr val="tx1"/>
                </a:solidFill>
                <a:latin typeface="Liberation Serif" pitchFamily="18" charset="0"/>
              </a:rPr>
              <a:t> </a:t>
            </a: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Конкурсы профессионального мастерства: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    «Учитель года», «Педагогический дебют»,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    «Самый классный Классный», «Учительница первая моя»,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    «Воспитатель года», «Детский сад года»;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 Фестивали педагогических идей: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     «Симфония урока», «Педагогическая палитра»;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Лаборатория «Педагогический бренд Ирбита»;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Встреча лидеров образования «Зимняя школа мастеров»;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Белавинские педагогические чтения «Современные подходы   к воспитанию: от А до Я»;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ru-RU" altLang="ru-RU" sz="1400">
                <a:solidFill>
                  <a:srgbClr val="000000"/>
                </a:solidFill>
                <a:latin typeface="Liberation Serif" pitchFamily="18" charset="0"/>
              </a:rPr>
              <a:t> Церемония вручения медалей «За особые успехи в учении»</a:t>
            </a:r>
          </a:p>
        </p:txBody>
      </p:sp>
      <p:pic>
        <p:nvPicPr>
          <p:cNvPr id="13320" name="Picture 10" descr="D:\Desktop\Мероприятия Конкурсы\2021\1. Воспитатель года-2021\фото\WhatsApp Image 2021-03-12 at 12.20.19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365625"/>
            <a:ext cx="3475038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37573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7544" y="477998"/>
            <a:ext cx="8229600" cy="9976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жилищно-коммунального хозяйства и повышение энергетической эффективности в Муниципальном образовании город Ирбит до 2024 года»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596336" y="114020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154187"/>
              </p:ext>
            </p:extLst>
          </p:nvPr>
        </p:nvGraphicFramePr>
        <p:xfrm>
          <a:off x="251520" y="1578321"/>
          <a:ext cx="8640960" cy="4047373"/>
        </p:xfrm>
        <a:graphic>
          <a:graphicData uri="http://schemas.openxmlformats.org/drawingml/2006/table">
            <a:tbl>
              <a:tblPr/>
              <a:tblGrid>
                <a:gridCol w="6216401"/>
                <a:gridCol w="1194205"/>
                <a:gridCol w="1230354"/>
              </a:tblGrid>
              <a:tr h="47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81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Обращение с твердыми бытовыми (коммунальными) отходами на      территории Муниципального образования город Ирбит 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1 198,4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2 888,7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4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Предоставление субсидии на возмещение затрат организациям, оказывающим услуги бань в Муниципальном образовании  город Ирбит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2 699,9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3 639,8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9183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Благоустройство территории в Муниципальном образовании город Ирбит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27 669,8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33 492,7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307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Газификация Муниципального образования  город Ирбит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15 142,9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7 021,5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9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Муниципального образования  город Ирбит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4 695,7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14 611,6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Муниципального образования город Ирбит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543,1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2 432,9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51 949,8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64 087,2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7332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«Развитие жилищно-коммунального хозяйства и повышение энергетической эффективности в Муниципальном образовании город Ирбит на 2017-2021 годы» </a:t>
            </a:r>
          </a:p>
        </p:txBody>
      </p:sp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3668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«Повышение эффективности управления собственностью Муниципального образования город Ирбит </a:t>
            </a:r>
            <a:b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до 2024 года»</a:t>
            </a: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4035520"/>
              </p:ext>
            </p:extLst>
          </p:nvPr>
        </p:nvGraphicFramePr>
        <p:xfrm>
          <a:off x="337875" y="3068960"/>
          <a:ext cx="4850413" cy="1296144"/>
        </p:xfrm>
        <a:graphic>
          <a:graphicData uri="http://schemas.openxmlformats.org/drawingml/2006/table">
            <a:tbl>
              <a:tblPr/>
              <a:tblGrid>
                <a:gridCol w="2411665"/>
                <a:gridCol w="2438748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2 226,2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6 765,7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-540568" y="2204864"/>
            <a:ext cx="66073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Объемы финансирования муниципальной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программы, тыс. рублей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465313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«Повышение эффективности управления собственностью </a:t>
            </a:r>
            <a:r>
              <a:rPr lang="ru-RU" sz="1200" dirty="0" smtClean="0">
                <a:latin typeface="Liberation Serif" panose="02020603050405020304" pitchFamily="18" charset="0"/>
              </a:rPr>
              <a:t>Муниципального </a:t>
            </a:r>
            <a:r>
              <a:rPr lang="ru-RU" sz="1200" dirty="0">
                <a:latin typeface="Liberation Serif" panose="02020603050405020304" pitchFamily="18" charset="0"/>
              </a:rPr>
              <a:t>образования город Ирбит </a:t>
            </a:r>
            <a:br>
              <a:rPr lang="ru-RU" sz="1200" dirty="0">
                <a:latin typeface="Liberation Serif" panose="02020603050405020304" pitchFamily="18" charset="0"/>
              </a:rPr>
            </a:br>
            <a:r>
              <a:rPr lang="ru-RU" sz="1200" dirty="0">
                <a:latin typeface="Liberation Serif" panose="02020603050405020304" pitchFamily="18" charset="0"/>
              </a:rPr>
              <a:t>на 2017-2021 годы»</a:t>
            </a: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375111" cy="25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245262"/>
      </p:ext>
    </p:extLst>
  </p:cSld>
  <p:clrMapOvr>
    <a:masterClrMapping/>
  </p:clrMapOvr>
  <p:transition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сферы культуры в Муниципальном образовании город Ирбит до 2024 года»</a:t>
            </a: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82155781"/>
              </p:ext>
            </p:extLst>
          </p:nvPr>
        </p:nvGraphicFramePr>
        <p:xfrm>
          <a:off x="251520" y="2000250"/>
          <a:ext cx="8649593" cy="2885279"/>
        </p:xfrm>
        <a:graphic>
          <a:graphicData uri="http://schemas.openxmlformats.org/drawingml/2006/table">
            <a:tbl>
              <a:tblPr/>
              <a:tblGrid>
                <a:gridCol w="5020510"/>
                <a:gridCol w="1864761"/>
                <a:gridCol w="1764322"/>
              </a:tblGrid>
              <a:tr h="401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81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сферы культуры и искусства в Муниципальном образовании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120 670,1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174 922,2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821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в Муниципальном образовании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26 388,8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27 641,7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9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147 058,9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202 563,9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524327" y="1571625"/>
            <a:ext cx="145616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5005" y="517903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«Развитие сферы культуры в Муниципальном образовании город Ирбит на 2017-2021 годы»</a:t>
            </a:r>
          </a:p>
        </p:txBody>
      </p:sp>
    </p:spTree>
    <p:extLst>
      <p:ext uri="{BB962C8B-B14F-4D97-AF65-F5344CB8AC3E}">
        <p14:creationId xmlns:p14="http://schemas.microsoft.com/office/powerpoint/2010/main" val="34751717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в МО город Ирбит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(ДК им. В.К. Костевича)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48</a:t>
            </a:fld>
            <a:endParaRPr lang="ru-RU" dirty="0"/>
          </a:p>
        </p:txBody>
      </p:sp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998409"/>
              </p:ext>
            </p:extLst>
          </p:nvPr>
        </p:nvGraphicFramePr>
        <p:xfrm>
          <a:off x="395536" y="1412776"/>
          <a:ext cx="8496945" cy="2410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8332"/>
                <a:gridCol w="4429999"/>
                <a:gridCol w="1661252"/>
                <a:gridCol w="1667362"/>
              </a:tblGrid>
              <a:tr h="6850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11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479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481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121 959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27 418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4982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Из них – детей (чел.)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15 438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8 149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87394" name="Picture 2" descr="Дворец культуры им. В. К. Костевича, культурный центр, ул. Свердлова, 17,  Ирбит, Россия — Яндекс.Кар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26" y="4005064"/>
            <a:ext cx="408045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8" name="Picture 6" descr="ХХ конкурс творческих коллективов «Звездные россыпи» состоялся в Ирбите —  Культура Ура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3" y="4005064"/>
            <a:ext cx="4222763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  <a:endParaRPr lang="ru-RU" sz="2800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249948"/>
              </p:ext>
            </p:extLst>
          </p:nvPr>
        </p:nvGraphicFramePr>
        <p:xfrm>
          <a:off x="827584" y="1736617"/>
          <a:ext cx="7488831" cy="2242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398"/>
                <a:gridCol w="4095588"/>
                <a:gridCol w="1357322"/>
                <a:gridCol w="1315523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№ п/п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2019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2020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221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24,5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8,4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Доходы (тыс. руб.)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4 589,00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1 625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186370" name="Picture 2" descr="C:\Users\Budjet1\AppData\Local\Temp\Rar$DIa3288.49812\DSC_4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36936"/>
            <a:ext cx="3532230" cy="235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1" name="Picture 3" descr="C:\Users\Budjet1\AppData\Local\Temp\Rar$DIa3288.4108\Женитьб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236936"/>
            <a:ext cx="3464595" cy="235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Муниципальные учреждения МО 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619672" y="134076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Всего 49 муниципальных учреждений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958598"/>
              </p:ext>
            </p:extLst>
          </p:nvPr>
        </p:nvGraphicFramePr>
        <p:xfrm>
          <a:off x="467544" y="2132856"/>
          <a:ext cx="8318500" cy="38164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4669"/>
                <a:gridCol w="1857381"/>
                <a:gridCol w="1727188"/>
                <a:gridCol w="1519262"/>
              </a:tblGrid>
              <a:tr h="774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Подведомственность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Автономные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Казенные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7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Администрации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75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образованием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1340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культуры, физической культуры  и спорта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4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50732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  <a:endParaRPr lang="ru-RU" sz="3600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50</a:t>
            </a:fld>
            <a:endParaRPr lang="ru-RU" dirty="0"/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555635"/>
              </p:ext>
            </p:extLst>
          </p:nvPr>
        </p:nvGraphicFramePr>
        <p:xfrm>
          <a:off x="467544" y="1196753"/>
          <a:ext cx="8496944" cy="35944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9208"/>
                <a:gridCol w="3549264"/>
                <a:gridCol w="2124236"/>
                <a:gridCol w="2124236"/>
              </a:tblGrid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Liberation Serif" panose="02020603050405020304" pitchFamily="18" charset="0"/>
                        </a:rPr>
                        <a:t>№ п\п</a:t>
                      </a:r>
                      <a:endParaRPr lang="ru-RU" sz="1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Показатель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2019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2020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Книжный фонд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253 161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251 402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в том числе – количество электронных изданий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210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211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Новые поступления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1 791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3 626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Выбытия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5 153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5 058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10 062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7 012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6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посещений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127 054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93 021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7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Книговыдача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233 648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143 464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8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библиотек, подключённых к Интернет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Liberation Serif" panose="02020603050405020304" pitchFamily="18" charset="0"/>
                        </a:rPr>
                        <a:t>9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автоматизированных рабочих мест для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85347" name="Picture 3" descr="C:\Users\Budjet1\AppData\Local\Temp\Rar$DIa3288.29313\Год памяти и слав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69160"/>
            <a:ext cx="2023656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8" name="Picture 4" descr="C:\Users\Budjet1\AppData\Local\Temp\Rar$DIa3288.32904\Акуловские чтения - призеры конкурса чтец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05164"/>
            <a:ext cx="2519772" cy="167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9" name="Picture 5" descr="C:\Users\Budjet1\AppData\Local\Temp\Rar$DIa3288.38566\Год памяти и славы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52502"/>
            <a:ext cx="2518621" cy="167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3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 smtClean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музея </a:t>
            </a:r>
            <a:endParaRPr lang="ru-RU" sz="3200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51</a:t>
            </a:fld>
            <a:endParaRPr lang="ru-RU" dirty="0"/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452982"/>
              </p:ext>
            </p:extLst>
          </p:nvPr>
        </p:nvGraphicFramePr>
        <p:xfrm>
          <a:off x="539552" y="944055"/>
          <a:ext cx="8208912" cy="3375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136"/>
                <a:gridCol w="3918913"/>
                <a:gridCol w="1866149"/>
                <a:gridCol w="1685714"/>
              </a:tblGrid>
              <a:tr h="5450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№ </a:t>
                      </a:r>
                      <a:r>
                        <a:rPr lang="ru-RU" sz="1800" dirty="0" err="1" smtClean="0">
                          <a:latin typeface="Liberation Serif" panose="02020603050405020304" pitchFamily="18" charset="0"/>
                        </a:rPr>
                        <a:t>п\п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sz="1800" dirty="0">
                        <a:latin typeface="Liberation Serif" panose="02020603050405020304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2019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2020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Основной фонд: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 общее количество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14 547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14 634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9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посетителей </a:t>
                      </a:r>
                      <a:endParaRPr lang="ru-RU" sz="1800" dirty="0" smtClean="0">
                        <a:latin typeface="Liberation Serif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( чел</a:t>
                      </a: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20 326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12 695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экскурсий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1 041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325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57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Научно-просветительские мероприятия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61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51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выставок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23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25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84322" name="Picture 2" descr="C:\Users\Budjet1\AppData\Local\Temp\Rar$DIa1812.30152\выставка В мире жеских фантазий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78431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3" descr="C:\Users\Budjet1\AppData\Local\Temp\Rar$DIa1812.34364\выставка Красота и изящество японского бы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57" y="4524241"/>
            <a:ext cx="2764148" cy="2073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4" name="Picture 4" descr="C:\Users\Budjet1\AppData\Local\Temp\Rar$DIa1812.42370\выставка МАГИЯ БЕРЕСТЫ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06788"/>
            <a:ext cx="1869672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физической культуры, спорта и молодежной политики в Муниципальном образовании город Ирбит </a:t>
            </a:r>
            <a:b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до 2024 года»</a:t>
            </a: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62496630"/>
              </p:ext>
            </p:extLst>
          </p:nvPr>
        </p:nvGraphicFramePr>
        <p:xfrm>
          <a:off x="238345" y="2132856"/>
          <a:ext cx="8678864" cy="3587136"/>
        </p:xfrm>
        <a:graphic>
          <a:graphicData uri="http://schemas.openxmlformats.org/drawingml/2006/table">
            <a:tbl>
              <a:tblPr/>
              <a:tblGrid>
                <a:gridCol w="6107104"/>
                <a:gridCol w="1285880"/>
                <a:gridCol w="1285880"/>
              </a:tblGrid>
              <a:tr h="581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6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Молодежь Муниципального образования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12 617,3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7 381,2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51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Патриотическое воспитание граждан Муниципального образования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194,9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172,6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0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физической культуры и спорта в  Муниципальном образовании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2 372,1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1 700,8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89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Муниципальном образовании город Ирбит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74 570,4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70 658,7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44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84 754,7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79 913,3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596336" y="170080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587727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«Развитие физической культуры, спорта и молодежной политики в Муниципальном образовании город Ирбит </a:t>
            </a:r>
            <a:r>
              <a:rPr lang="ru-RU" sz="1200" dirty="0" smtClean="0">
                <a:latin typeface="Liberation Serif" panose="02020603050405020304" pitchFamily="18" charset="0"/>
              </a:rPr>
              <a:t>на </a:t>
            </a:r>
            <a:r>
              <a:rPr lang="ru-RU" sz="1200" dirty="0">
                <a:latin typeface="Liberation Serif" panose="02020603050405020304" pitchFamily="18" charset="0"/>
              </a:rPr>
              <a:t>2017-2024 годы»</a:t>
            </a:r>
          </a:p>
        </p:txBody>
      </p:sp>
    </p:spTree>
    <p:extLst>
      <p:ext uri="{BB962C8B-B14F-4D97-AF65-F5344CB8AC3E}">
        <p14:creationId xmlns:p14="http://schemas.microsoft.com/office/powerpoint/2010/main" val="39306217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«Молодежь Муниципального  образования город Ирбит до 2024 года»</a:t>
            </a:r>
            <a:endParaRPr lang="ru-RU" sz="2800" dirty="0">
              <a:solidFill>
                <a:srgbClr val="0070C0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248533"/>
              </p:ext>
            </p:extLst>
          </p:nvPr>
        </p:nvGraphicFramePr>
        <p:xfrm>
          <a:off x="467544" y="908721"/>
          <a:ext cx="8352928" cy="283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593"/>
                <a:gridCol w="4958937"/>
                <a:gridCol w="1214446"/>
                <a:gridCol w="1390952"/>
              </a:tblGrid>
              <a:tr h="520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№ </a:t>
                      </a:r>
                      <a:r>
                        <a:rPr lang="ru-RU" sz="1600" dirty="0" err="1" smtClean="0">
                          <a:latin typeface="Liberation Serif" pitchFamily="18" charset="0"/>
                        </a:rPr>
                        <a:t>п</a:t>
                      </a:r>
                      <a:r>
                        <a:rPr lang="ru-RU" sz="1600" dirty="0" smtClean="0">
                          <a:latin typeface="Liberation Serif" pitchFamily="18" charset="0"/>
                        </a:rPr>
                        <a:t>/</a:t>
                      </a:r>
                      <a:r>
                        <a:rPr lang="ru-RU" sz="1600" dirty="0" err="1" smtClean="0">
                          <a:latin typeface="Liberation Serif" pitchFamily="18" charset="0"/>
                        </a:rPr>
                        <a:t>п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Показатель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 2019 год, чел.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2020 год, чел. 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730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latin typeface="Liberation Serif" pitchFamily="18" charset="0"/>
                        </a:rPr>
                        <a:t>Количество трудоустроенных несовершеннолетних граждан</a:t>
                      </a:r>
                      <a:endParaRPr lang="ru-RU" sz="1600" b="1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9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1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Liberation Serif" pitchFamily="18" charset="0"/>
                        </a:rPr>
                        <a:t>Всего,</a:t>
                      </a:r>
                      <a:r>
                        <a:rPr lang="ru-RU" sz="1600" b="1" baseline="0" dirty="0" smtClean="0">
                          <a:latin typeface="Liberation Serif" pitchFamily="18" charset="0"/>
                        </a:rPr>
                        <a:t> чел.</a:t>
                      </a:r>
                      <a:endParaRPr lang="ru-RU" sz="1600" b="1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314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245</a:t>
                      </a:r>
                    </a:p>
                  </a:txBody>
                  <a:tcPr marL="68580" marR="68580" marT="0" marB="0" anchor="ctr"/>
                </a:tc>
              </a:tr>
              <a:tr h="5684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2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Liberation Serif" pitchFamily="18" charset="0"/>
                        </a:rPr>
                        <a:t>Из</a:t>
                      </a:r>
                      <a:r>
                        <a:rPr lang="ru-RU" sz="1600" baseline="0" dirty="0" smtClean="0">
                          <a:latin typeface="Liberation Serif" pitchFamily="18" charset="0"/>
                        </a:rPr>
                        <a:t> них: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Liberation Serif" pitchFamily="18" charset="0"/>
                        </a:rPr>
                        <a:t>- 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при поддержке средств </a:t>
                      </a:r>
                      <a:r>
                        <a:rPr lang="ru-RU" sz="1600" dirty="0" smtClean="0">
                          <a:latin typeface="Liberation Serif" pitchFamily="18" charset="0"/>
                        </a:rPr>
                        <a:t>МО город Ирбит;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Liberation Serif" pitchFamily="18" charset="0"/>
                        </a:rPr>
                        <a:t>308</a:t>
                      </a:r>
                      <a:endParaRPr lang="ru-RU" sz="1600" dirty="0">
                        <a:latin typeface="Liberation Serif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230</a:t>
                      </a:r>
                    </a:p>
                  </a:txBody>
                  <a:tcPr marL="68580" marR="68580" marT="0" marB="0" anchor="ctr"/>
                </a:tc>
              </a:tr>
              <a:tr h="392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</a:rPr>
                        <a:t>3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</a:t>
                      </a:r>
                      <a:r>
                        <a:rPr lang="ru-RU" sz="1600" dirty="0" smtClean="0">
                          <a:latin typeface="Liberation Serif" pitchFamily="18" charset="0"/>
                        </a:rPr>
                        <a:t>работодателей;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6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</a:tr>
              <a:tr h="595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Liberation Serif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>
                          <a:latin typeface="Liberation Serif" pitchFamily="18" charset="0"/>
                        </a:rPr>
                        <a:t>Из</a:t>
                      </a:r>
                      <a:r>
                        <a:rPr kumimoji="0" lang="ru-RU" sz="1600" kern="1200" baseline="0" dirty="0" smtClean="0">
                          <a:latin typeface="Liberation Serif" pitchFamily="18" charset="0"/>
                        </a:rPr>
                        <a:t> них:</a:t>
                      </a:r>
                    </a:p>
                    <a:p>
                      <a:pPr algn="l"/>
                      <a:r>
                        <a:rPr kumimoji="0" lang="ru-RU" sz="1600" kern="1200" dirty="0" smtClean="0">
                          <a:latin typeface="Liberation Serif" pitchFamily="18" charset="0"/>
                        </a:rPr>
                        <a:t>- при поддержке средств Центра занятости населения.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273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245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8" name="Picture 3" descr="C:\Users\Admin\Desktop\g0aPavXzl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861048"/>
            <a:ext cx="7277572" cy="2608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9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44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«Патриотическое воспитание граждан Муниципального  образования город Ирбит до 2024 года»</a:t>
            </a:r>
            <a:endParaRPr lang="ru-RU" sz="2400" dirty="0">
              <a:solidFill>
                <a:srgbClr val="0070C0"/>
              </a:solidFill>
              <a:latin typeface="Liberation Serif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689042"/>
              </p:ext>
            </p:extLst>
          </p:nvPr>
        </p:nvGraphicFramePr>
        <p:xfrm>
          <a:off x="395536" y="1346112"/>
          <a:ext cx="8391306" cy="51579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67598"/>
                <a:gridCol w="6033024"/>
                <a:gridCol w="1690684"/>
              </a:tblGrid>
              <a:tr h="5011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 </a:t>
                      </a:r>
                    </a:p>
                    <a:p>
                      <a:pPr algn="ctr"/>
                      <a:r>
                        <a:rPr lang="ru-RU" sz="1400" dirty="0" err="1" smtClean="0"/>
                        <a:t>п</a:t>
                      </a:r>
                      <a:r>
                        <a:rPr lang="ru-RU" sz="1400" dirty="0" smtClean="0"/>
                        <a:t>/</a:t>
                      </a:r>
                      <a:r>
                        <a:rPr lang="ru-RU" sz="1400" dirty="0" err="1" smtClean="0"/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 участников,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819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latin typeface="Liberation Serif" pitchFamily="18" charset="0"/>
                        </a:rPr>
                        <a:t>Военно-историческая игра, посвященная 100-летию Г.А</a:t>
                      </a:r>
                      <a:r>
                        <a:rPr lang="ru-RU" sz="1600" b="0" kern="1200" dirty="0" smtClean="0">
                          <a:latin typeface="Liberation Serif" pitchFamily="18" charset="0"/>
                        </a:rPr>
                        <a:t>. </a:t>
                      </a:r>
                      <a:r>
                        <a:rPr lang="ru-RU" sz="1600" b="0" kern="1200" dirty="0" err="1" smtClean="0">
                          <a:latin typeface="Liberation Serif" pitchFamily="18" charset="0"/>
                        </a:rPr>
                        <a:t>Речкалова</a:t>
                      </a:r>
                      <a:endParaRPr lang="ru-RU" sz="1400" b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138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Военно-спортивная игра «Армейский экспресс»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48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latin typeface="Liberation Serif" pitchFamily="18" charset="0"/>
                        </a:rPr>
                        <a:t>VII </a:t>
                      </a:r>
                      <a:r>
                        <a:rPr lang="ru-RU" sz="1600" b="0" kern="1200" dirty="0">
                          <a:latin typeface="Liberation Serif" pitchFamily="18" charset="0"/>
                        </a:rPr>
                        <a:t>Окружная комплексная военно-спортивная игра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latin typeface="Liberation Serif" pitchFamily="18" charset="0"/>
                        </a:rPr>
                        <a:t>«Один день из армейской жизни», посвященная 75-летию Победы в Великой Отечественной войне 1941-1945 гг.</a:t>
                      </a:r>
                      <a:endParaRPr lang="ru-RU" sz="1400" b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100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42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Акция «Мы – граждане России!»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торжественные вручения паспортов 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29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 anchor="ctr"/>
                </a:tc>
              </a:tr>
              <a:tr h="45225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5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latin typeface="Liberation Serif" pitchFamily="18" charset="0"/>
                        </a:rPr>
                        <a:t>Акция «Триколор»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700</a:t>
                      </a:r>
                      <a:endParaRPr lang="ru-RU" sz="1600" b="0" dirty="0">
                        <a:latin typeface="Liberation Serif" pitchFamily="18" charset="0"/>
                        <a:ea typeface="Times New Roman"/>
                        <a:cs typeface="Times New Roman"/>
                      </a:endParaRPr>
                    </a:p>
                  </a:txBody>
                  <a:tcPr marT="9525" anchor="ctr"/>
                </a:tc>
              </a:tr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6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200" dirty="0">
                          <a:latin typeface="Liberation Serif" pitchFamily="18" charset="0"/>
                        </a:rPr>
                        <a:t>Молодежный квест «Ирбит в годы Великой Отечественной войны 1941-1945 годов»</a:t>
                      </a:r>
                      <a:endParaRPr lang="ru-RU" sz="1600" b="0" i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35</a:t>
                      </a:r>
                      <a:endParaRPr lang="ru-RU" sz="1600" b="0" dirty="0"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71411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7</a:t>
                      </a:r>
                      <a:endParaRPr lang="ru-RU" sz="16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kern="1200" dirty="0">
                          <a:latin typeface="Liberation Serif" pitchFamily="18" charset="0"/>
                        </a:rPr>
                        <a:t>Окружной учебно-тренировочный семинар по обучению навыкам противодействия экстремизму и терроризму обучающихся образовательных организаций, посвященного 12 ноября - Дню специалиста по безопасности в РФ</a:t>
                      </a:r>
                      <a:endParaRPr lang="ru-RU" sz="1400" b="0" i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latin typeface="Liberation Serif" pitchFamily="18" charset="0"/>
                        </a:rPr>
                        <a:t>200</a:t>
                      </a:r>
                      <a:endParaRPr lang="ru-RU" sz="1600" b="0" dirty="0"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8628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Муниципальном образовании город Ирбит до 2024 года»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0774" y="1068378"/>
            <a:ext cx="85176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За 2020 год на территории Муниципального образования</a:t>
            </a:r>
          </a:p>
          <a:p>
            <a:pPr algn="ctr"/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город Ирбит проведено </a:t>
            </a:r>
            <a:r>
              <a:rPr lang="en-US" sz="2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  <a:r>
              <a:rPr lang="ru-RU" sz="2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физкультурных и спортивных мероприятий:</a:t>
            </a:r>
          </a:p>
          <a:p>
            <a:r>
              <a:rPr lang="ru-RU" i="1" dirty="0"/>
              <a:t>- городские спортивные мероприятия (35)</a:t>
            </a:r>
          </a:p>
          <a:p>
            <a:r>
              <a:rPr lang="ru-RU" i="1" dirty="0"/>
              <a:t>- мероприятия по внедрению ВФСК «ГТО» (5)</a:t>
            </a:r>
          </a:p>
          <a:p>
            <a:r>
              <a:rPr lang="ru-RU" i="1" dirty="0"/>
              <a:t>- спортивные мероприятия, проводимые</a:t>
            </a:r>
          </a:p>
          <a:p>
            <a:r>
              <a:rPr lang="ru-RU" i="1" dirty="0"/>
              <a:t>на</a:t>
            </a:r>
            <a:r>
              <a:rPr lang="en-US" i="1" dirty="0"/>
              <a:t> </a:t>
            </a:r>
            <a:r>
              <a:rPr lang="ru-RU" i="1" dirty="0"/>
              <a:t>уровне Восточного управленческого округа (5)</a:t>
            </a:r>
          </a:p>
          <a:p>
            <a:r>
              <a:rPr lang="ru-RU" i="1" dirty="0"/>
              <a:t>- областные мероприятия (10)</a:t>
            </a:r>
          </a:p>
          <a:p>
            <a:r>
              <a:rPr lang="ru-RU" i="1" dirty="0"/>
              <a:t>- всероссийские мероприятия (1)</a:t>
            </a:r>
          </a:p>
        </p:txBody>
      </p:sp>
      <p:pic>
        <p:nvPicPr>
          <p:cNvPr id="8" name="Picture 7" descr="D:\User\Desktop\voh-AyQFmw0.jpg">
            <a:extLst>
              <a:ext uri="{FF2B5EF4-FFF2-40B4-BE49-F238E27FC236}">
                <a16:creationId xmlns="" xmlns:a16="http://schemas.microsoft.com/office/drawing/2014/main" id="{B83A389E-3518-4CC8-9A5A-708AB142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21" y="1804917"/>
            <a:ext cx="3262175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Мои документы\Фото по мероприятиям\Единый день ГТО 10.10.2020г\IMG_6751.JPG">
            <a:extLst>
              <a:ext uri="{FF2B5EF4-FFF2-40B4-BE49-F238E27FC236}">
                <a16:creationId xmlns="" xmlns:a16="http://schemas.microsoft.com/office/drawing/2014/main" id="{560EF3C8-D3AC-4FBA-AAD1-8C83ADE6D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28" y="4239704"/>
            <a:ext cx="3240360" cy="2160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Мои документы\Фото по мероприятиям\Первенство города по зимнему футболу 2020-2021 05.12.2020г\IMG_0336.JPG">
            <a:extLst>
              <a:ext uri="{FF2B5EF4-FFF2-40B4-BE49-F238E27FC236}">
                <a16:creationId xmlns="" xmlns:a16="http://schemas.microsoft.com/office/drawing/2014/main" id="{A6159822-428F-41FC-941A-50F6DCA8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09" y="3277767"/>
            <a:ext cx="2376265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Мои документы\Фото по мероприятиям\Турнир по стритболу Золотая осень 19.09.2020г\IMG_5836.JPG">
            <a:extLst>
              <a:ext uri="{FF2B5EF4-FFF2-40B4-BE49-F238E27FC236}">
                <a16:creationId xmlns="" xmlns:a16="http://schemas.microsoft.com/office/drawing/2014/main" id="{1E8CBD2D-1AF3-41B9-A515-D749D7BD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69930"/>
            <a:ext cx="2003660" cy="1335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Мои документы\Фото по мероприятиям\Областной этап Всероссийских соревнований юных хоккеистов  05.12.2020г\IMG_0425.JPG">
            <a:extLst>
              <a:ext uri="{FF2B5EF4-FFF2-40B4-BE49-F238E27FC236}">
                <a16:creationId xmlns="" xmlns:a16="http://schemas.microsoft.com/office/drawing/2014/main" id="{DC03A6D0-4034-4647-9262-D7412818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2563094" cy="1708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Мои документы\Фото по мероприятиям\Командная гонка Лазерная пуля 24.10.2020г\IMG_6842.JPG">
            <a:extLst>
              <a:ext uri="{FF2B5EF4-FFF2-40B4-BE49-F238E27FC236}">
                <a16:creationId xmlns="" xmlns:a16="http://schemas.microsoft.com/office/drawing/2014/main" id="{918717ED-33F5-421F-9F83-167FA5C0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4" y="4869930"/>
            <a:ext cx="2700298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2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51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Муниципальном образовании город Ирбит до 2024 года»</a:t>
            </a:r>
            <a:endParaRPr lang="ru-RU" sz="2000" dirty="0">
              <a:solidFill>
                <a:srgbClr val="0070C0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8" name="Таблица 4">
            <a:extLst>
              <a:ext uri="{FF2B5EF4-FFF2-40B4-BE49-F238E27FC236}">
                <a16:creationId xmlns="" xmlns:a16="http://schemas.microsoft.com/office/drawing/2014/main" id="{C30D2163-7787-4D37-909D-506A4429B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3" y="1493641"/>
            <a:ext cx="4240710" cy="257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CC343AF-B806-4AA8-9FFE-955549C738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>
          <a:xfrm>
            <a:off x="5015464" y="1565649"/>
            <a:ext cx="3671336" cy="250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EB924A4-1FD6-4B54-824E-A29D3F06B3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459451"/>
            <a:ext cx="2704048" cy="20295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A62A455-1C9D-49C6-AE01-C22988654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76" y="4459451"/>
            <a:ext cx="2704048" cy="202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4D02E8D-5990-4C00-987C-3060D1DD0BF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5447524"/>
            <a:ext cx="2480528" cy="11720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E595754-E7D6-4CCD-9B30-1CCDFC25EC7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44416" y="4048423"/>
            <a:ext cx="2520280" cy="141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</a:t>
            </a:r>
            <a:r>
              <a:rPr lang="ru-RU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программа </a:t>
            </a:r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«Доступное жилье молодым семьям, проживающим на территории Муниципального образования город Ирбит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до 2024 года»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188662"/>
              </p:ext>
            </p:extLst>
          </p:nvPr>
        </p:nvGraphicFramePr>
        <p:xfrm>
          <a:off x="256989" y="2420889"/>
          <a:ext cx="8587904" cy="3312368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569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5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жильем молодых семей на территории Муниципального образования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15 885,4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12 395,0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243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Муниципального образования город Ирбит до 2024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1 286,3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374,0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5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17 171,7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12 769,0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87727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«Доступное жилье молодым семьям, проживающим на территории Муниципального образования город Ирбит </a:t>
            </a:r>
            <a:r>
              <a:rPr lang="ru-RU" sz="1200" dirty="0" smtClean="0">
                <a:latin typeface="Liberation Serif" panose="02020603050405020304" pitchFamily="18" charset="0"/>
              </a:rPr>
              <a:t>на </a:t>
            </a:r>
            <a:r>
              <a:rPr lang="ru-RU" sz="1200" dirty="0">
                <a:latin typeface="Liberation Serif" panose="02020603050405020304" pitchFamily="18" charset="0"/>
              </a:rPr>
              <a:t>2017-2021 годы»</a:t>
            </a:r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5254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Обеспечение жильем молодых семей</a:t>
            </a:r>
          </a:p>
        </p:txBody>
      </p:sp>
      <p:sp>
        <p:nvSpPr>
          <p:cNvPr id="9220" name="Rectangle 3"/>
          <p:cNvSpPr>
            <a:spLocks noGrp="1"/>
          </p:cNvSpPr>
          <p:nvPr>
            <p:ph type="body" sz="half" idx="1"/>
          </p:nvPr>
        </p:nvSpPr>
        <p:spPr>
          <a:xfrm>
            <a:off x="252413" y="548680"/>
            <a:ext cx="8642350" cy="792162"/>
          </a:xfrm>
        </p:spPr>
        <p:txBody>
          <a:bodyPr>
            <a:normAutofit fontScale="92500"/>
          </a:bodyPr>
          <a:lstStyle/>
          <a:p>
            <a:pPr marL="6350" indent="-635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200" dirty="0" smtClean="0">
                <a:latin typeface="Times New Roman" pitchFamily="18" charset="0"/>
              </a:rPr>
              <a:t>Выдано </a:t>
            </a:r>
            <a:r>
              <a:rPr lang="ru-RU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A96FE3"/>
                </a:solidFill>
                <a:latin typeface="Times New Roman" pitchFamily="18" charset="0"/>
              </a:rPr>
              <a:t>13</a:t>
            </a:r>
            <a:r>
              <a:rPr lang="ru-RU" sz="2200" dirty="0" smtClean="0">
                <a:latin typeface="Times New Roman" pitchFamily="18" charset="0"/>
              </a:rPr>
              <a:t> свидетельств молодым семьям на получение социальных выплат на приобретение (строительство) жилья и на улучшение жилищных условий</a:t>
            </a: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sz="half" idx="2"/>
            <p:extLst>
              <p:ext uri="{D42A27DB-BD31-4B8C-83A1-F6EECF244321}">
                <p14:modId xmlns:p14="http://schemas.microsoft.com/office/powerpoint/2010/main" val="4037140010"/>
              </p:ext>
            </p:extLst>
          </p:nvPr>
        </p:nvGraphicFramePr>
        <p:xfrm>
          <a:off x="568324" y="1556792"/>
          <a:ext cx="4867771" cy="453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63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r="12627"/>
          <a:stretch/>
        </p:blipFill>
        <p:spPr bwMode="auto">
          <a:xfrm>
            <a:off x="5508103" y="1340768"/>
            <a:ext cx="3402125" cy="2337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3" r="22515"/>
          <a:stretch/>
        </p:blipFill>
        <p:spPr bwMode="auto">
          <a:xfrm>
            <a:off x="5796136" y="3789040"/>
            <a:ext cx="2959232" cy="260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055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40264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«Реализация основных направлений муниципальной политики в строительном комплексе Муниципального образования город Ирбит до 2024 года»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79088599"/>
              </p:ext>
            </p:extLst>
          </p:nvPr>
        </p:nvGraphicFramePr>
        <p:xfrm>
          <a:off x="323528" y="1529125"/>
          <a:ext cx="8643938" cy="4308750"/>
        </p:xfrm>
        <a:graphic>
          <a:graphicData uri="http://schemas.openxmlformats.org/drawingml/2006/table">
            <a:tbl>
              <a:tblPr/>
              <a:tblGrid>
                <a:gridCol w="5145677"/>
                <a:gridCol w="1825507"/>
                <a:gridCol w="1672754"/>
              </a:tblGrid>
              <a:tr h="387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Муниципального образования город Ирбит до 2024 года»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28 042,2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28 139,7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37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в Муниципальном образовании город Ирбит до 2024 года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11 675,1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81 517,5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19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градостроительной деятельности в Муниципальном образовании город Ирбит до 2024 года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3 316,8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1 791,4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6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40 034,1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111 448,6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717552" y="1159237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60212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«Реализация основных направлений муниципальной политики в строительном комплексе Муниципального образования город Ирбит на 2017-2021 годы»</a:t>
            </a:r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77029" y="1196752"/>
            <a:ext cx="8229600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Муниципальные унитарные предприятия</a:t>
            </a:r>
            <a: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Муниципального образования город Ирбит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23850" y="1557338"/>
            <a:ext cx="8569325" cy="4872037"/>
          </a:xfrm>
        </p:spPr>
        <p:txBody>
          <a:bodyPr/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На 01.01.20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 года на территории МО город Ирбит действует 9 муниципальных унитарных предприятий: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1. МУП МО город Ирбит «Ирбит-Авто-Транс»;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2. МУП МО город Ирбит «Городские тепловые сети»;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3. МУП МО город Ирбит «Водоканал-Сервис»;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4. МУП ЖКХ МО город Ирбит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Жилкомсервис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5. МУП МО город Ирбит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Коммунал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-сервис»;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6. МУП МО город Ирбит «Комбинат школьного и студенческого питания»;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7. МУП МО город Ирбит «Ресурс»;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8. МУП БОН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Рембыттехника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 МО город Ирбит 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9. МУП МО город Ирбит «Аптека № 59». </a:t>
            </a: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026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86548" y="0"/>
            <a:ext cx="8229600" cy="15621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транспортного комплекса Муниципального образования город Ирбит </a:t>
            </a:r>
            <a:b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до 2024 года»</a:t>
            </a:r>
          </a:p>
        </p:txBody>
      </p:sp>
      <p:graphicFrame>
        <p:nvGraphicFramePr>
          <p:cNvPr id="75917" name="Group 1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53690"/>
              </p:ext>
            </p:extLst>
          </p:nvPr>
        </p:nvGraphicFramePr>
        <p:xfrm>
          <a:off x="401224" y="2060848"/>
          <a:ext cx="8501061" cy="3045879"/>
        </p:xfrm>
        <a:graphic>
          <a:graphicData uri="http://schemas.openxmlformats.org/drawingml/2006/table">
            <a:tbl>
              <a:tblPr/>
              <a:tblGrid>
                <a:gridCol w="5728050"/>
                <a:gridCol w="1388965"/>
                <a:gridCol w="1384046"/>
              </a:tblGrid>
              <a:tr h="385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96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Информатизация органов местного самоуправления     Муниципального образования город Ирбит на 2017 -2021 годы**</a:t>
                      </a:r>
                    </a:p>
                  </a:txBody>
                  <a:tcPr marL="91439" marR="91439" marT="45716" marB="4571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1 455,2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6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 pitchFamily="18" charset="0"/>
                          <a:cs typeface="Calibri" pitchFamily="34" charset="0"/>
                        </a:rPr>
                        <a:t>Организация транспортного обслуживания населения на территории Муниципального образования город Ирбит до 2024 года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11 352,0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15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Муниципального образования город Ирбит до 2024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49 780,1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223 346,9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9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Муниципального образования город Ирбит до 2024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904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51 330,0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234 748,9</a:t>
                      </a:r>
                      <a:endParaRPr lang="ru-RU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5915" name="Rectangle 139"/>
          <p:cNvSpPr>
            <a:spLocks noChangeArrowheads="1"/>
          </p:cNvSpPr>
          <p:nvPr/>
        </p:nvSpPr>
        <p:spPr bwMode="auto">
          <a:xfrm>
            <a:off x="7462488" y="1628800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074" y="5229200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Liberation Serif" panose="02020603050405020304" pitchFamily="18" charset="0"/>
              </a:rPr>
              <a:t>* в </a:t>
            </a:r>
            <a:r>
              <a:rPr lang="ru-RU" sz="1200" dirty="0">
                <a:latin typeface="Liberation Serif" panose="02020603050405020304" pitchFamily="18" charset="0"/>
              </a:rPr>
              <a:t>2019 году финансирование расходов осуществлялось в рамках муниципальной программы «Развитие транспорта, дорожного хозяйства, связи и информационных технологий Муниципального образования город Ирбит </a:t>
            </a:r>
            <a:br>
              <a:rPr lang="ru-RU" sz="1200" dirty="0">
                <a:latin typeface="Liberation Serif" panose="02020603050405020304" pitchFamily="18" charset="0"/>
              </a:rPr>
            </a:br>
            <a:r>
              <a:rPr lang="ru-RU" sz="1200" dirty="0">
                <a:latin typeface="Liberation Serif" panose="02020603050405020304" pitchFamily="18" charset="0"/>
              </a:rPr>
              <a:t>на 2017-2021 годы</a:t>
            </a:r>
            <a:r>
              <a:rPr lang="ru-RU" sz="1200" dirty="0" smtClean="0">
                <a:latin typeface="Liberation Serif" panose="02020603050405020304" pitchFamily="18" charset="0"/>
              </a:rPr>
              <a:t>»</a:t>
            </a:r>
          </a:p>
          <a:p>
            <a:pPr algn="just"/>
            <a:r>
              <a:rPr lang="ru-RU" sz="1200" dirty="0" smtClean="0">
                <a:latin typeface="Liberation Serif" panose="02020603050405020304" pitchFamily="18" charset="0"/>
              </a:rPr>
              <a:t>** в 2020 году подпрограмма выделена в отдельную муниципальную </a:t>
            </a:r>
            <a:r>
              <a:rPr lang="ru-RU" sz="1200" dirty="0">
                <a:latin typeface="Liberation Serif" panose="02020603050405020304" pitchFamily="18" charset="0"/>
              </a:rPr>
              <a:t>программу «Информатизация органов местного самоуправления     Муниципального образования город Ирбит </a:t>
            </a:r>
            <a:r>
              <a:rPr lang="ru-RU" sz="1200" dirty="0" smtClean="0">
                <a:latin typeface="Liberation Serif" panose="02020603050405020304" pitchFamily="18" charset="0"/>
              </a:rPr>
              <a:t> до 2024 года»</a:t>
            </a:r>
            <a:endParaRPr lang="ru-RU" sz="12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48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4969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Liberation Serif" panose="02020603050405020304" pitchFamily="18" charset="0"/>
              </a:rPr>
              <a:t>Муниципальная программа «Информатизация органов местного самоуправления  </a:t>
            </a:r>
            <a:r>
              <a:rPr lang="ru-RU" sz="2300" b="1" dirty="0" smtClean="0">
                <a:latin typeface="Liberation Serif" panose="02020603050405020304" pitchFamily="18" charset="0"/>
              </a:rPr>
              <a:t>Муниципального </a:t>
            </a:r>
            <a:r>
              <a:rPr lang="ru-RU" sz="2300" b="1" dirty="0">
                <a:latin typeface="Liberation Serif" panose="02020603050405020304" pitchFamily="18" charset="0"/>
              </a:rPr>
              <a:t>образования город Ирбит  до 2024 </a:t>
            </a:r>
            <a:r>
              <a:rPr lang="ru-RU" sz="2300" b="1" dirty="0" smtClean="0">
                <a:latin typeface="Liberation Serif" panose="02020603050405020304" pitchFamily="18" charset="0"/>
              </a:rPr>
              <a:t>года»</a:t>
            </a:r>
            <a:endParaRPr lang="ru-RU" sz="2300" dirty="0">
              <a:latin typeface="Liberation Serif" panose="02020603050405020304" pitchFamily="18" charset="0"/>
            </a:endParaRPr>
          </a:p>
        </p:txBody>
      </p:sp>
      <p:pic>
        <p:nvPicPr>
          <p:cNvPr id="185346" name="Picture 2" descr="Минкомсвязь представила рейтинг информатизации регионов-2017 | Digital  Rus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2" y="3501007"/>
            <a:ext cx="5296660" cy="31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703795"/>
              </p:ext>
            </p:extLst>
          </p:nvPr>
        </p:nvGraphicFramePr>
        <p:xfrm>
          <a:off x="1547664" y="2204864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1 843,1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8144" y="1628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</a:rPr>
              <a:t>тыс. рублей</a:t>
            </a:r>
            <a:endParaRPr lang="ru-RU" b="1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623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5621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6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«Повышение инвестиционной привлекательности Муниципального образования город Ирбит </a:t>
            </a:r>
            <a:br>
              <a:rPr lang="ru-RU" sz="26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6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до 2024 года»</a:t>
            </a:r>
          </a:p>
        </p:txBody>
      </p:sp>
      <p:graphicFrame>
        <p:nvGraphicFramePr>
          <p:cNvPr id="76914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78699180"/>
              </p:ext>
            </p:extLst>
          </p:nvPr>
        </p:nvGraphicFramePr>
        <p:xfrm>
          <a:off x="323528" y="2276872"/>
          <a:ext cx="8534722" cy="3312193"/>
        </p:xfrm>
        <a:graphic>
          <a:graphicData uri="http://schemas.openxmlformats.org/drawingml/2006/table">
            <a:tbl>
              <a:tblPr/>
              <a:tblGrid>
                <a:gridCol w="5618040"/>
                <a:gridCol w="1548530"/>
                <a:gridCol w="1368152"/>
              </a:tblGrid>
              <a:tr h="948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2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субъектов малого и среднего предпринимательства Муниципального образования город Ирбит до 2024 года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1 562,0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335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Муниципального образования город Ирбит до 2024 года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5 984,6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9 092,4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7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7 546,6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9 477,4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380288" y="1844675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820072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«Повышение инвестиционной привлекательности Муниципального образования город </a:t>
            </a:r>
            <a:r>
              <a:rPr lang="ru-RU" sz="1200" dirty="0" smtClean="0">
                <a:latin typeface="Liberation Serif" panose="02020603050405020304" pitchFamily="18" charset="0"/>
              </a:rPr>
              <a:t>Ирбит на </a:t>
            </a:r>
            <a:r>
              <a:rPr lang="ru-RU" sz="1200" dirty="0">
                <a:latin typeface="Liberation Serif" panose="02020603050405020304" pitchFamily="18" charset="0"/>
              </a:rPr>
              <a:t>2017-2021 годы»</a:t>
            </a:r>
          </a:p>
        </p:txBody>
      </p:sp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68079" y="404664"/>
            <a:ext cx="8229600" cy="12969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«Обеспечение общественной безопасности на территории Муниципального образования город Ирбит до 2024 года»</a:t>
            </a: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98867310"/>
              </p:ext>
            </p:extLst>
          </p:nvPr>
        </p:nvGraphicFramePr>
        <p:xfrm>
          <a:off x="285750" y="2349500"/>
          <a:ext cx="8623301" cy="3743796"/>
        </p:xfrm>
        <a:graphic>
          <a:graphicData uri="http://schemas.openxmlformats.org/drawingml/2006/table">
            <a:tbl>
              <a:tblPr/>
              <a:tblGrid>
                <a:gridCol w="5880278"/>
                <a:gridCol w="1330757"/>
                <a:gridCol w="1412266"/>
              </a:tblGrid>
              <a:tr h="506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год*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19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Муниципального образования город Ирбит до 2024 года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8 780,9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12 848,5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7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муниципальном образовании город Ирбит до 2024 года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501,3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1 122,4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5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9 282,2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13 970,9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772816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237312"/>
            <a:ext cx="8657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«Обеспечение общественной безопасности на территории Муниципального образования город Ирбит на 2017-2021 годы»</a:t>
            </a:r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99755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Муниципального образования город Ирбит до 2024 года»</a:t>
            </a: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62595958"/>
              </p:ext>
            </p:extLst>
          </p:nvPr>
        </p:nvGraphicFramePr>
        <p:xfrm>
          <a:off x="323528" y="3284984"/>
          <a:ext cx="5112568" cy="1277970"/>
        </p:xfrm>
        <a:graphic>
          <a:graphicData uri="http://schemas.openxmlformats.org/drawingml/2006/table">
            <a:tbl>
              <a:tblPr/>
              <a:tblGrid>
                <a:gridCol w="2592288"/>
                <a:gridCol w="2520280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629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323528" y="2708920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186370" name="Picture 2" descr="В Ульяновске в 2021 году усилят поддержку общественных организаций |  Администрация города Ульяновс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9391"/>
            <a:ext cx="3117288" cy="4372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95536" y="4852"/>
            <a:ext cx="8229600" cy="19176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до 2024 года»</a:t>
            </a: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68566788"/>
              </p:ext>
            </p:extLst>
          </p:nvPr>
        </p:nvGraphicFramePr>
        <p:xfrm>
          <a:off x="251520" y="2420888"/>
          <a:ext cx="8679308" cy="310993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38253"/>
                <a:gridCol w="1254012"/>
                <a:gridCol w="1187043"/>
              </a:tblGrid>
              <a:tr h="64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Наименование подпрограммы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2019 год*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2020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73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Противодействие коррупции в Муниципальном образовании город Ирбит до 2024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50,0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50,0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115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Развитие кадровой политики в системе муниципального управления в Муниципальном образовании город Ирбит до 2024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115,0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112,8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57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165,0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162,8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499" y="1933365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8660" y="580526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</a:rPr>
              <a:t>* в 2019 году финансирование расходов осуществлялось в рамках муниципальной программы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на 2017-2021 годы»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«Формирование современной городской среды Муниципального образования город Ирбит на </a:t>
            </a: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2018-2024 годы»</a:t>
            </a:r>
            <a:endParaRPr lang="ru-RU" sz="24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876893966"/>
              </p:ext>
            </p:extLst>
          </p:nvPr>
        </p:nvGraphicFramePr>
        <p:xfrm>
          <a:off x="1794532" y="2516306"/>
          <a:ext cx="5980104" cy="122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052"/>
                <a:gridCol w="29900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2019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2020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24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48 850,3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114 022,9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A2EA-EDDD-4ECF-94E7-0B579430665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236" y="21557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</a:t>
            </a:r>
            <a:r>
              <a:rPr lang="ru-RU" dirty="0" smtClean="0">
                <a:latin typeface="Liberation Serif" panose="02020603050405020304" pitchFamily="18" charset="0"/>
              </a:rPr>
              <a:t>ыс. рублей</a:t>
            </a:r>
            <a:endParaRPr lang="ru-RU" dirty="0">
              <a:latin typeface="Liberation Serif" panose="02020603050405020304" pitchFamily="18" charset="0"/>
            </a:endParaRPr>
          </a:p>
        </p:txBody>
      </p:sp>
      <p:sp>
        <p:nvSpPr>
          <p:cNvPr id="7" name="AutoShape 2" descr="Картинки по запросу формирование современной городской среды"/>
          <p:cNvSpPr>
            <a:spLocks noChangeAspect="1" noChangeArrowheads="1"/>
          </p:cNvSpPr>
          <p:nvPr/>
        </p:nvSpPr>
        <p:spPr bwMode="auto">
          <a:xfrm>
            <a:off x="155575" y="-754063"/>
            <a:ext cx="23812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6370" name="Picture 2" descr="Пандемия благоустройству не помеха: в Ирбите продолжаются масштабные  преобразования - МК Екатеринбур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198445" cy="2797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4" descr="Пандемия благоустройству не помеха: в Ирбите продолжаются масштабные  преобразования - МК Екатеринбур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198444" cy="2797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742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529" y="332656"/>
            <a:ext cx="8767663" cy="56938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800" i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just"/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 2020 году на исполнение публичных нормативных обязательств направлено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1 374,5</a:t>
            </a:r>
            <a: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тыс. руб., в том числе:</a:t>
            </a:r>
            <a:endParaRPr lang="ru-RU" sz="2800" b="1" i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</a:rPr>
              <a:t>осуществление </a:t>
            </a: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мер социальной поддержки студентов, обучающихся в образовательных организациях высшего профессионального образования по договорам о целевом обучении (ежемесячная муниципальная стипендия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</a:rPr>
              <a:t>) – 660 тыс. руб.</a:t>
            </a:r>
          </a:p>
          <a:p>
            <a:pPr marL="457200" indent="-457200">
              <a:buFontTx/>
              <a:buChar char="-"/>
            </a:pP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выплаты Почетным гражданам – 264,5 тыс. руб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</a:rPr>
              <a:t>пожизненное ежемесячное денежное вознаграждение ветеранам мотоспорта – 450 тыс. руб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67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Источники  внутреннего финансирования дефицита бюджета Муниципального образования город Ирбит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за 2019 год , тыс. руб.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408640"/>
              </p:ext>
            </p:extLst>
          </p:nvPr>
        </p:nvGraphicFramePr>
        <p:xfrm>
          <a:off x="539552" y="764704"/>
          <a:ext cx="7992890" cy="588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97"/>
                <a:gridCol w="3354435"/>
                <a:gridCol w="824670"/>
                <a:gridCol w="888100"/>
                <a:gridCol w="888096"/>
                <a:gridCol w="888096"/>
                <a:gridCol w="888096"/>
              </a:tblGrid>
              <a:tr h="86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2017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2019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5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11 100,0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2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899,8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1 594,1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1 594,1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6994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20 555,7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17 808,8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41 654,2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5 288,9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57 841,4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912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170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5 000,0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5462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+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26</a:t>
                      </a:r>
                      <a:r>
                        <a:rPr lang="ru-RU" sz="1200" b="1" i="0" u="none" strike="noStrike" baseline="0" dirty="0" smtClean="0">
                          <a:effectLst/>
                          <a:latin typeface="Times New Roman"/>
                        </a:rPr>
                        <a:t> 455,5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-16 909,0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31 454,0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- 6 883,0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- 42 435,6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/>
              <a:t>Долговые обязательства МО город Ирбит</a:t>
            </a:r>
            <a:endParaRPr lang="ru-RU" sz="3200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47892314"/>
              </p:ext>
            </p:extLst>
          </p:nvPr>
        </p:nvGraphicFramePr>
        <p:xfrm>
          <a:off x="611560" y="1412776"/>
          <a:ext cx="777686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C6C20CD-109E-4425-8096-793C8401B22E}" type="slidenum">
              <a:rPr lang="ru-RU" sz="1200"/>
              <a:pPr algn="r" eaLnBrk="1" hangingPunct="1"/>
              <a:t>7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1029" name="Прямоугольник 19"/>
          <p:cNvSpPr>
            <a:spLocks noChangeArrowheads="1"/>
          </p:cNvSpPr>
          <p:nvPr/>
        </p:nvSpPr>
        <p:spPr bwMode="auto">
          <a:xfrm>
            <a:off x="286963" y="119857"/>
            <a:ext cx="83581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Оборот крупных и средних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предприятий города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за 2020 год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30" name="Прямоугольник 6"/>
          <p:cNvSpPr>
            <a:spLocks noChangeArrowheads="1"/>
          </p:cNvSpPr>
          <p:nvPr/>
        </p:nvSpPr>
        <p:spPr bwMode="auto">
          <a:xfrm>
            <a:off x="6948264" y="1340768"/>
            <a:ext cx="1726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000" dirty="0"/>
              <a:t>млн. рублей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294135"/>
              </p:ext>
            </p:extLst>
          </p:nvPr>
        </p:nvGraphicFramePr>
        <p:xfrm>
          <a:off x="179512" y="1446212"/>
          <a:ext cx="8782050" cy="541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89" name="Worksheet" r:id="rId4" imgW="8505946" imgH="5257710" progId="Excel.Sheet.8">
                  <p:embed/>
                </p:oleObj>
              </mc:Choice>
              <mc:Fallback>
                <p:oleObj name="Worksheet" r:id="rId4" imgW="8505946" imgH="5257710" progId="Excel.Sheet.8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46212"/>
                        <a:ext cx="8782050" cy="541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35696" y="6237312"/>
            <a:ext cx="1341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2276872"/>
            <a:ext cx="2088232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Исполнение-122,7%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91680" y="1268760"/>
            <a:ext cx="2088232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Исполнение-169,2%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4221088"/>
            <a:ext cx="1728192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Исполнение-96,6%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По вопросам, касающимся бюджета Муниципального образования город Ирбит, обращаться в Финансовое управление администрации Муниципального образования город Ирбит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                        кабинет № 5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Также задать вопрос можно на официальном сайте Администрации Муниципального образования город Ирбит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сайте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Администрации Муниципального образования город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Ирбит /раздел «Опросы»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http://moirbit.ru/oprosy/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852EA592-1B46-4846-890C-BB179FAB85A9}" type="slidenum">
              <a:rPr lang="ru-RU" sz="1200"/>
              <a:pPr algn="r" eaLnBrk="1" hangingPunct="1"/>
              <a:t>8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412776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053" name="Прямоугольник 9"/>
          <p:cNvSpPr>
            <a:spLocks noChangeArrowheads="1"/>
          </p:cNvSpPr>
          <p:nvPr/>
        </p:nvSpPr>
        <p:spPr bwMode="auto">
          <a:xfrm>
            <a:off x="357188" y="428625"/>
            <a:ext cx="83581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Объем инвестиций в экономику </a:t>
            </a:r>
            <a:r>
              <a:rPr lang="ru-RU" sz="3200" b="1" dirty="0" smtClean="0"/>
              <a:t>города за 2020 год</a:t>
            </a:r>
            <a:r>
              <a:rPr lang="ru-RU" sz="3200" b="1" i="1" dirty="0" smtClean="0"/>
              <a:t> </a:t>
            </a:r>
            <a:endParaRPr lang="ru-RU" sz="3200" b="1" i="1" dirty="0"/>
          </a:p>
        </p:txBody>
      </p:sp>
      <p:sp>
        <p:nvSpPr>
          <p:cNvPr id="2054" name="Прямоугольник 6"/>
          <p:cNvSpPr>
            <a:spLocks noChangeArrowheads="1"/>
          </p:cNvSpPr>
          <p:nvPr/>
        </p:nvSpPr>
        <p:spPr bwMode="auto">
          <a:xfrm>
            <a:off x="4572000" y="1556792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05633"/>
              </p:ext>
            </p:extLst>
          </p:nvPr>
        </p:nvGraphicFramePr>
        <p:xfrm>
          <a:off x="0" y="404664"/>
          <a:ext cx="6876256" cy="6453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66" name="Worksheet" r:id="rId4" imgW="5171965" imgH="4762530" progId="Excel.Sheet.8">
                  <p:embed/>
                </p:oleObj>
              </mc:Choice>
              <mc:Fallback>
                <p:oleObj name="Worksheet" r:id="rId4" imgW="5171965" imgH="4762530" progId="Excel.Sheet.8">
                  <p:embed/>
                  <p:pic>
                    <p:nvPicPr>
                      <p:cNvPr id="0" name="Picture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4664"/>
                        <a:ext cx="6876256" cy="64533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732240" y="3429000"/>
            <a:ext cx="2160240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– 102,3%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62068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</a:t>
            </a:r>
            <a:r>
              <a:rPr lang="ru-RU" sz="3200" b="1" dirty="0" smtClean="0">
                <a:solidFill>
                  <a:srgbClr val="000000"/>
                </a:solidFill>
              </a:rPr>
              <a:t>площадями</a:t>
            </a:r>
          </a:p>
          <a:p>
            <a:pPr algn="ctr"/>
            <a:r>
              <a:rPr lang="ru-RU" sz="3200" b="1" dirty="0" smtClean="0">
                <a:solidFill>
                  <a:srgbClr val="000000"/>
                </a:solidFill>
              </a:rPr>
              <a:t> на 1000 жителей, кв. м. за 2020 год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262638"/>
              </p:ext>
            </p:extLst>
          </p:nvPr>
        </p:nvGraphicFramePr>
        <p:xfrm>
          <a:off x="467544" y="1916832"/>
          <a:ext cx="8136904" cy="4762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40" name="Worksheet" r:id="rId4" imgW="8505946" imgH="4619700" progId="Excel.Sheet.8">
                  <p:embed/>
                </p:oleObj>
              </mc:Choice>
              <mc:Fallback>
                <p:oleObj name="Worksheet" r:id="rId4" imgW="8505946" imgH="4619700" progId="Excel.Sheet.8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916832"/>
                        <a:ext cx="8136904" cy="4762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466232" y="6165304"/>
            <a:ext cx="2545698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Исполнение – 99,7%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12110</TotalTime>
  <Words>4662</Words>
  <Application>Microsoft Office PowerPoint</Application>
  <PresentationFormat>Экран (4:3)</PresentationFormat>
  <Paragraphs>1184</Paragraphs>
  <Slides>71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71</vt:i4>
      </vt:variant>
    </vt:vector>
  </HeadingPairs>
  <TitlesOfParts>
    <vt:vector size="75" baseType="lpstr">
      <vt:lpstr>Исполнительная</vt:lpstr>
      <vt:lpstr>Worksheet</vt:lpstr>
      <vt:lpstr>Лист</vt:lpstr>
      <vt:lpstr>Лист Microsoft Excel 97-2003</vt:lpstr>
      <vt:lpstr> Отчет  об исполнении бюджета Муниципального образования город Ирбит за 2020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МО город Ирбит</vt:lpstr>
      <vt:lpstr>Муниципальные унитарные предприятия Муниципального образования город Ирбит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Демографические показатели за 2020 год</vt:lpstr>
      <vt:lpstr>Жилищное строительство  за 2020 год        </vt:lpstr>
      <vt:lpstr>Презентация PowerPoint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Единый налог на вмененный доход</vt:lpstr>
      <vt:lpstr>Доходы от использования имущества</vt:lpstr>
      <vt:lpstr>Доходы   от   реализации   имущества</vt:lpstr>
      <vt:lpstr>Доходы от оказания платных услуг 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Муниципального образования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Структура расходов                                                                                                                                       (млн. руб.)</vt:lpstr>
      <vt:lpstr>Расходы в области национальной экономики  (в  млн.руб.)</vt:lpstr>
      <vt:lpstr> Расходы   на    ЖКХ                (в  млн.руб.)</vt:lpstr>
      <vt:lpstr> Расходы   на    образование              (в млн.руб.)</vt:lpstr>
      <vt:lpstr>                          Расходы на культуру  (в млн.руб.)</vt:lpstr>
      <vt:lpstr>                     Реализация Муниципальных программ  в 2020 году </vt:lpstr>
      <vt:lpstr>Муниципальная программа «Развитие системы образования в Муниципальном образовании город Ирбит  до 2024 год»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«Развитие жилищно-коммунального хозяйства и повышение энергетической эффективности в Муниципальном образовании город Ирбит до 2024 года»</vt:lpstr>
      <vt:lpstr> Муниципальная программа «Повышение эффективности управления собственностью Муниципального образования город Ирбит  до 2024 года»</vt:lpstr>
      <vt:lpstr>Муниципальная программа «Развитие сферы культуры в Муниципальном образовании город Ирбит до 2024 года»</vt:lpstr>
      <vt:lpstr>Динамика показателей культурно-досуговой сферы  в МО город Ирбит (ДК им. В.К. Костевича)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музея </vt:lpstr>
      <vt:lpstr>   Муниципальная программа «Развитие физической культуры, спорта и молодежной политики в Муниципальном образовании город Ирбит  до 2024 года»</vt:lpstr>
      <vt:lpstr>Подпрограмма «Молодежь Муниципального  образования город Ирбит до 2024 года»</vt:lpstr>
      <vt:lpstr>Подпрограмма «Патриотическое воспитание граждан Муниципального  образования город Ирбит до 2024 года»</vt:lpstr>
      <vt:lpstr>Подпрограмма «Развитие физической культуры и спорта в Муниципальном образовании город Ирбит до 2024 года»</vt:lpstr>
      <vt:lpstr>Подпрограмма «Развитие инфраструктуры объектов спорта Муниципальной собственности в Муниципальном образовании город Ирбит до 2024 года»</vt:lpstr>
      <vt:lpstr>Презентация PowerPoint</vt:lpstr>
      <vt:lpstr>Обеспечение жильем молодых семей</vt:lpstr>
      <vt:lpstr>Муниципальная программа «Реализация основных направлений муниципальной политики в строительном комплексе Муниципального образования город Ирбит до 2024 года»</vt:lpstr>
      <vt:lpstr>Муниципальная программа «Развитие транспортного комплекса Муниципального образования город Ирбит  до 2024 года»</vt:lpstr>
      <vt:lpstr>Презентация PowerPoint</vt:lpstr>
      <vt:lpstr>Муниципальная программа «Повышение инвестиционной привлекательности Муниципального образования город Ирбит  до 2024 года»</vt:lpstr>
      <vt:lpstr>  Муниципальная программа «Обеспечение общественной безопасности на территории Муниципального образования город Ирбит до 2024 года»</vt:lpstr>
      <vt:lpstr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Муниципального образования город Ирбит до 2024 года»</vt:lpstr>
      <vt:lpstr>Муниципальная программа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до 2024 года»</vt:lpstr>
      <vt:lpstr>Муниципальная программа «Формирование современной городской среды Муниципального образования город Ирбит на 2018-2024 годы»</vt:lpstr>
      <vt:lpstr>Презентация PowerPoint</vt:lpstr>
      <vt:lpstr>Источники  внутреннего финансирования дефицита бюджета Муниципального образования город Ирбит за 2019 год , тыс. руб.</vt:lpstr>
      <vt:lpstr>Долговые обязательства МО город Ирбит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Budjet1</cp:lastModifiedBy>
  <cp:revision>1063</cp:revision>
  <cp:lastPrinted>2014-02-14T04:29:02Z</cp:lastPrinted>
  <dcterms:created xsi:type="dcterms:W3CDTF">2014-02-11T03:07:16Z</dcterms:created>
  <dcterms:modified xsi:type="dcterms:W3CDTF">2021-09-22T07:24:47Z</dcterms:modified>
</cp:coreProperties>
</file>