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handoutMasterIdLst>
    <p:handoutMasterId r:id="rId13"/>
  </p:handoutMasterIdLst>
  <p:sldIdLst>
    <p:sldId id="357" r:id="rId2"/>
    <p:sldId id="354" r:id="rId3"/>
    <p:sldId id="348" r:id="rId4"/>
    <p:sldId id="373" r:id="rId5"/>
    <p:sldId id="382" r:id="rId6"/>
    <p:sldId id="381" r:id="rId7"/>
    <p:sldId id="377" r:id="rId8"/>
    <p:sldId id="383" r:id="rId9"/>
    <p:sldId id="365" r:id="rId10"/>
    <p:sldId id="366" r:id="rId11"/>
  </p:sldIdLst>
  <p:sldSz cx="13439775" cy="7559675"/>
  <p:notesSz cx="6797675" cy="9926638"/>
  <p:defaultTextStyle>
    <a:defPPr>
      <a:defRPr lang="ru-RU"/>
    </a:defPPr>
    <a:lvl1pPr marL="0" algn="l" defTabSz="981700" rtl="0" eaLnBrk="1" latinLnBrk="0" hangingPunct="1">
      <a:defRPr sz="1932" kern="1200">
        <a:solidFill>
          <a:schemeClr val="tx1"/>
        </a:solidFill>
        <a:latin typeface="+mn-lt"/>
        <a:ea typeface="+mn-ea"/>
        <a:cs typeface="+mn-cs"/>
      </a:defRPr>
    </a:lvl1pPr>
    <a:lvl2pPr marL="490850" algn="l" defTabSz="981700" rtl="0" eaLnBrk="1" latinLnBrk="0" hangingPunct="1">
      <a:defRPr sz="1932" kern="1200">
        <a:solidFill>
          <a:schemeClr val="tx1"/>
        </a:solidFill>
        <a:latin typeface="+mn-lt"/>
        <a:ea typeface="+mn-ea"/>
        <a:cs typeface="+mn-cs"/>
      </a:defRPr>
    </a:lvl2pPr>
    <a:lvl3pPr marL="981700" algn="l" defTabSz="981700" rtl="0" eaLnBrk="1" latinLnBrk="0" hangingPunct="1">
      <a:defRPr sz="1932" kern="1200">
        <a:solidFill>
          <a:schemeClr val="tx1"/>
        </a:solidFill>
        <a:latin typeface="+mn-lt"/>
        <a:ea typeface="+mn-ea"/>
        <a:cs typeface="+mn-cs"/>
      </a:defRPr>
    </a:lvl3pPr>
    <a:lvl4pPr marL="1472550" algn="l" defTabSz="981700" rtl="0" eaLnBrk="1" latinLnBrk="0" hangingPunct="1">
      <a:defRPr sz="1932" kern="1200">
        <a:solidFill>
          <a:schemeClr val="tx1"/>
        </a:solidFill>
        <a:latin typeface="+mn-lt"/>
        <a:ea typeface="+mn-ea"/>
        <a:cs typeface="+mn-cs"/>
      </a:defRPr>
    </a:lvl4pPr>
    <a:lvl5pPr marL="1963400" algn="l" defTabSz="981700" rtl="0" eaLnBrk="1" latinLnBrk="0" hangingPunct="1">
      <a:defRPr sz="1932" kern="1200">
        <a:solidFill>
          <a:schemeClr val="tx1"/>
        </a:solidFill>
        <a:latin typeface="+mn-lt"/>
        <a:ea typeface="+mn-ea"/>
        <a:cs typeface="+mn-cs"/>
      </a:defRPr>
    </a:lvl5pPr>
    <a:lvl6pPr marL="2454250" algn="l" defTabSz="981700" rtl="0" eaLnBrk="1" latinLnBrk="0" hangingPunct="1">
      <a:defRPr sz="1932" kern="1200">
        <a:solidFill>
          <a:schemeClr val="tx1"/>
        </a:solidFill>
        <a:latin typeface="+mn-lt"/>
        <a:ea typeface="+mn-ea"/>
        <a:cs typeface="+mn-cs"/>
      </a:defRPr>
    </a:lvl6pPr>
    <a:lvl7pPr marL="2945100" algn="l" defTabSz="981700" rtl="0" eaLnBrk="1" latinLnBrk="0" hangingPunct="1">
      <a:defRPr sz="1932" kern="1200">
        <a:solidFill>
          <a:schemeClr val="tx1"/>
        </a:solidFill>
        <a:latin typeface="+mn-lt"/>
        <a:ea typeface="+mn-ea"/>
        <a:cs typeface="+mn-cs"/>
      </a:defRPr>
    </a:lvl7pPr>
    <a:lvl8pPr marL="3435949" algn="l" defTabSz="981700" rtl="0" eaLnBrk="1" latinLnBrk="0" hangingPunct="1">
      <a:defRPr sz="1932" kern="1200">
        <a:solidFill>
          <a:schemeClr val="tx1"/>
        </a:solidFill>
        <a:latin typeface="+mn-lt"/>
        <a:ea typeface="+mn-ea"/>
        <a:cs typeface="+mn-cs"/>
      </a:defRPr>
    </a:lvl8pPr>
    <a:lvl9pPr marL="3926799" algn="l" defTabSz="981700" rtl="0" eaLnBrk="1" latinLnBrk="0" hangingPunct="1">
      <a:defRPr sz="1932"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Боровков Павел Сергеевич" initials="БПС"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2F"/>
    <a:srgbClr val="22A1DA"/>
    <a:srgbClr val="2279A9"/>
    <a:srgbClr val="42BEB2"/>
    <a:srgbClr val="2B98D5"/>
    <a:srgbClr val="563F2F"/>
    <a:srgbClr val="FDC010"/>
    <a:srgbClr val="D9D3D0"/>
    <a:srgbClr val="44546A"/>
    <a:srgbClr val="497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9" autoAdjust="0"/>
    <p:restoredTop sz="96395" autoAdjust="0"/>
  </p:normalViewPr>
  <p:slideViewPr>
    <p:cSldViewPr snapToGrid="0">
      <p:cViewPr>
        <p:scale>
          <a:sx n="71" d="100"/>
          <a:sy n="71" d="100"/>
        </p:scale>
        <p:origin x="-378" y="0"/>
      </p:cViewPr>
      <p:guideLst>
        <p:guide orient="horz" pos="2381"/>
        <p:guide pos="423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5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8B424A0-314E-4C8E-8C61-0C6E9D21F8CA}" type="datetimeFigureOut">
              <a:rPr lang="ru-RU" smtClean="0"/>
              <a:t>29.06.2021</a:t>
            </a:fld>
            <a:endParaRPr lang="ru-RU"/>
          </a:p>
        </p:txBody>
      </p:sp>
      <p:sp>
        <p:nvSpPr>
          <p:cNvPr id="4" name="Нижний колонтитул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CD29816-93D9-435F-9B53-DC3323A4E8BF}" type="slidenum">
              <a:rPr lang="ru-RU" smtClean="0"/>
              <a:t>‹#›</a:t>
            </a:fld>
            <a:endParaRPr lang="ru-RU"/>
          </a:p>
        </p:txBody>
      </p:sp>
    </p:spTree>
    <p:extLst>
      <p:ext uri="{BB962C8B-B14F-4D97-AF65-F5344CB8AC3E}">
        <p14:creationId xmlns:p14="http://schemas.microsoft.com/office/powerpoint/2010/main" val="317938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43986BC-3181-4DC8-8EF0-AA54586A6985}" type="datetimeFigureOut">
              <a:rPr lang="ru-RU" smtClean="0"/>
              <a:t>29.06.2021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C6125AC-088F-48D9-9199-C78495F93AF0}" type="slidenum">
              <a:rPr lang="ru-RU" smtClean="0"/>
              <a:t>‹#›</a:t>
            </a:fld>
            <a:endParaRPr lang="ru-RU"/>
          </a:p>
        </p:txBody>
      </p:sp>
    </p:spTree>
    <p:extLst>
      <p:ext uri="{BB962C8B-B14F-4D97-AF65-F5344CB8AC3E}">
        <p14:creationId xmlns:p14="http://schemas.microsoft.com/office/powerpoint/2010/main" val="1354706184"/>
      </p:ext>
    </p:extLst>
  </p:cSld>
  <p:clrMap bg1="lt1" tx1="dk1" bg2="lt2" tx2="dk2" accent1="accent1" accent2="accent2" accent3="accent3" accent4="accent4" accent5="accent5" accent6="accent6" hlink="hlink" folHlink="folHlink"/>
  <p:notesStyle>
    <a:lvl1pPr marL="0" algn="l" defTabSz="981700" rtl="0" eaLnBrk="1" latinLnBrk="0" hangingPunct="1">
      <a:defRPr sz="1288" kern="1200">
        <a:solidFill>
          <a:schemeClr val="tx1"/>
        </a:solidFill>
        <a:latin typeface="+mn-lt"/>
        <a:ea typeface="+mn-ea"/>
        <a:cs typeface="+mn-cs"/>
      </a:defRPr>
    </a:lvl1pPr>
    <a:lvl2pPr marL="490850" algn="l" defTabSz="981700" rtl="0" eaLnBrk="1" latinLnBrk="0" hangingPunct="1">
      <a:defRPr sz="1288" kern="1200">
        <a:solidFill>
          <a:schemeClr val="tx1"/>
        </a:solidFill>
        <a:latin typeface="+mn-lt"/>
        <a:ea typeface="+mn-ea"/>
        <a:cs typeface="+mn-cs"/>
      </a:defRPr>
    </a:lvl2pPr>
    <a:lvl3pPr marL="981700" algn="l" defTabSz="981700" rtl="0" eaLnBrk="1" latinLnBrk="0" hangingPunct="1">
      <a:defRPr sz="1288" kern="1200">
        <a:solidFill>
          <a:schemeClr val="tx1"/>
        </a:solidFill>
        <a:latin typeface="+mn-lt"/>
        <a:ea typeface="+mn-ea"/>
        <a:cs typeface="+mn-cs"/>
      </a:defRPr>
    </a:lvl3pPr>
    <a:lvl4pPr marL="1472550" algn="l" defTabSz="981700" rtl="0" eaLnBrk="1" latinLnBrk="0" hangingPunct="1">
      <a:defRPr sz="1288" kern="1200">
        <a:solidFill>
          <a:schemeClr val="tx1"/>
        </a:solidFill>
        <a:latin typeface="+mn-lt"/>
        <a:ea typeface="+mn-ea"/>
        <a:cs typeface="+mn-cs"/>
      </a:defRPr>
    </a:lvl4pPr>
    <a:lvl5pPr marL="1963400" algn="l" defTabSz="981700" rtl="0" eaLnBrk="1" latinLnBrk="0" hangingPunct="1">
      <a:defRPr sz="1288" kern="1200">
        <a:solidFill>
          <a:schemeClr val="tx1"/>
        </a:solidFill>
        <a:latin typeface="+mn-lt"/>
        <a:ea typeface="+mn-ea"/>
        <a:cs typeface="+mn-cs"/>
      </a:defRPr>
    </a:lvl5pPr>
    <a:lvl6pPr marL="2454250" algn="l" defTabSz="981700" rtl="0" eaLnBrk="1" latinLnBrk="0" hangingPunct="1">
      <a:defRPr sz="1288" kern="1200">
        <a:solidFill>
          <a:schemeClr val="tx1"/>
        </a:solidFill>
        <a:latin typeface="+mn-lt"/>
        <a:ea typeface="+mn-ea"/>
        <a:cs typeface="+mn-cs"/>
      </a:defRPr>
    </a:lvl6pPr>
    <a:lvl7pPr marL="2945100" algn="l" defTabSz="981700" rtl="0" eaLnBrk="1" latinLnBrk="0" hangingPunct="1">
      <a:defRPr sz="1288" kern="1200">
        <a:solidFill>
          <a:schemeClr val="tx1"/>
        </a:solidFill>
        <a:latin typeface="+mn-lt"/>
        <a:ea typeface="+mn-ea"/>
        <a:cs typeface="+mn-cs"/>
      </a:defRPr>
    </a:lvl7pPr>
    <a:lvl8pPr marL="3435949" algn="l" defTabSz="981700" rtl="0" eaLnBrk="1" latinLnBrk="0" hangingPunct="1">
      <a:defRPr sz="1288" kern="1200">
        <a:solidFill>
          <a:schemeClr val="tx1"/>
        </a:solidFill>
        <a:latin typeface="+mn-lt"/>
        <a:ea typeface="+mn-ea"/>
        <a:cs typeface="+mn-cs"/>
      </a:defRPr>
    </a:lvl8pPr>
    <a:lvl9pPr marL="3926799" algn="l" defTabSz="981700" rtl="0" eaLnBrk="1" latinLnBrk="0" hangingPunct="1">
      <a:defRPr sz="128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439775" cy="7724248"/>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2258" y="399478"/>
            <a:ext cx="1295259" cy="693934"/>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06164" y="2252796"/>
            <a:ext cx="6386243" cy="1655570"/>
          </a:xfrm>
          <a:prstGeom prst="rect">
            <a:avLst/>
          </a:prstGeom>
        </p:spPr>
      </p:pic>
      <p:sp>
        <p:nvSpPr>
          <p:cNvPr id="14" name="Дата 3"/>
          <p:cNvSpPr txBox="1">
            <a:spLocks/>
          </p:cNvSpPr>
          <p:nvPr userDrawn="1"/>
        </p:nvSpPr>
        <p:spPr>
          <a:xfrm>
            <a:off x="682215" y="7006700"/>
            <a:ext cx="3023949" cy="402483"/>
          </a:xfrm>
          <a:prstGeom prst="rect">
            <a:avLst/>
          </a:prstGeom>
        </p:spPr>
        <p:txBody>
          <a:bodyPr vert="horz" lIns="117721" tIns="58860" rIns="117721" bIns="5886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B4923F-6D85-4D3F-A0DF-B0A90AC0DE05}" type="datetimeFigureOut">
              <a:rPr lang="ru-RU" sz="1545" smtClean="0"/>
              <a:pPr/>
              <a:t>29.06.2021</a:t>
            </a:fld>
            <a:endParaRPr lang="ru-RU" sz="1545" dirty="0"/>
          </a:p>
        </p:txBody>
      </p:sp>
      <p:sp>
        <p:nvSpPr>
          <p:cNvPr id="19" name="Текст 18"/>
          <p:cNvSpPr>
            <a:spLocks noGrp="1"/>
          </p:cNvSpPr>
          <p:nvPr>
            <p:ph type="body" sz="quarter" idx="10" hasCustomPrompt="1"/>
          </p:nvPr>
        </p:nvSpPr>
        <p:spPr>
          <a:xfrm>
            <a:off x="3581509" y="5067751"/>
            <a:ext cx="7243263" cy="1462937"/>
          </a:xfrm>
        </p:spPr>
        <p:txBody>
          <a:bodyPr>
            <a:noAutofit/>
          </a:bodyPr>
          <a:lstStyle>
            <a:lvl1pPr marL="0" indent="0" algn="ctr">
              <a:lnSpc>
                <a:spcPct val="100000"/>
              </a:lnSpc>
              <a:buFontTx/>
              <a:buNone/>
              <a:defRPr sz="3347" cap="none" baseline="0">
                <a:solidFill>
                  <a:srgbClr val="22A1DA"/>
                </a:solidFill>
                <a:latin typeface="Segoe UI Semibold" panose="020B0702040204020203" pitchFamily="34" charset="0"/>
              </a:defRPr>
            </a:lvl1pPr>
            <a:lvl2pPr marL="588599" indent="0">
              <a:buFontTx/>
              <a:buNone/>
              <a:defRPr sz="2832" cap="all" baseline="0">
                <a:solidFill>
                  <a:srgbClr val="22A1DA"/>
                </a:solidFill>
                <a:latin typeface="Segoe UI Semibold" panose="020B0702040204020203" pitchFamily="34" charset="0"/>
              </a:defRPr>
            </a:lvl2pPr>
            <a:lvl3pPr marL="1177199" indent="0">
              <a:buFontTx/>
              <a:buNone/>
              <a:defRPr sz="2832" cap="all" baseline="0">
                <a:solidFill>
                  <a:srgbClr val="22A1DA"/>
                </a:solidFill>
                <a:latin typeface="Segoe UI "/>
              </a:defRPr>
            </a:lvl3pPr>
            <a:lvl4pPr marL="1765798" indent="0">
              <a:buFontTx/>
              <a:buNone/>
              <a:defRPr sz="2832" cap="all" baseline="0">
                <a:solidFill>
                  <a:srgbClr val="22A1DA"/>
                </a:solidFill>
                <a:latin typeface="Segoe UI "/>
              </a:defRPr>
            </a:lvl4pPr>
            <a:lvl5pPr marL="2354397" indent="0">
              <a:buFontTx/>
              <a:buNone/>
              <a:defRPr sz="2832" cap="all" baseline="0">
                <a:solidFill>
                  <a:srgbClr val="22A1DA"/>
                </a:solidFill>
                <a:latin typeface="Segoe UI "/>
              </a:defRPr>
            </a:lvl5pPr>
          </a:lstStyle>
          <a:p>
            <a:pPr lvl="0"/>
            <a:r>
              <a:rPr lang="ru-RU" dirty="0"/>
              <a:t>Образец текста </a:t>
            </a:r>
            <a:br>
              <a:rPr lang="ru-RU" dirty="0"/>
            </a:br>
            <a:r>
              <a:rPr lang="ru-RU" dirty="0"/>
              <a:t>в несколько строк</a:t>
            </a:r>
          </a:p>
        </p:txBody>
      </p:sp>
    </p:spTree>
    <p:extLst>
      <p:ext uri="{BB962C8B-B14F-4D97-AF65-F5344CB8AC3E}">
        <p14:creationId xmlns:p14="http://schemas.microsoft.com/office/powerpoint/2010/main" val="198960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63186C-48BB-40C9-BCA3-127F0AF18251}" type="datetime1">
              <a:rPr lang="ru-RU" smtClean="0"/>
              <a:t>29.06.2021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1F5FD80-C3B9-44E2-96AF-9E09FF081CFC}" type="slidenum">
              <a:rPr lang="ru-RU" smtClean="0"/>
              <a:t>‹#›</a:t>
            </a:fld>
            <a:endParaRPr lang="ru-RU"/>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485"/>
            <a:ext cx="13439775" cy="1834912"/>
          </a:xfrm>
          <a:prstGeom prst="rect">
            <a:avLst/>
          </a:prstGeom>
        </p:spPr>
      </p:pic>
      <p:sp>
        <p:nvSpPr>
          <p:cNvPr id="9" name="Title Placeholder 1"/>
          <p:cNvSpPr>
            <a:spLocks noGrp="1"/>
          </p:cNvSpPr>
          <p:nvPr>
            <p:ph type="title" hasCustomPrompt="1"/>
          </p:nvPr>
        </p:nvSpPr>
        <p:spPr>
          <a:xfrm>
            <a:off x="789864" y="294369"/>
            <a:ext cx="7469587" cy="1144168"/>
          </a:xfrm>
          <a:prstGeom prst="rect">
            <a:avLst/>
          </a:prstGeom>
        </p:spPr>
        <p:txBody>
          <a:bodyPr vert="horz" lIns="91440" tIns="45720" rIns="91440" bIns="45720" rtlCol="0" anchor="ctr">
            <a:normAutofit/>
          </a:bodyPr>
          <a:lstStyle/>
          <a:p>
            <a:r>
              <a:rPr lang="ru-RU" dirty="0"/>
              <a:t>Образец заголовка </a:t>
            </a:r>
            <a:r>
              <a:rPr lang="en-US" dirty="0"/>
              <a:t/>
            </a:r>
            <a:br>
              <a:rPr lang="en-US" dirty="0"/>
            </a:br>
            <a:r>
              <a:rPr lang="ru-RU" dirty="0"/>
              <a:t>и ещё немного</a:t>
            </a:r>
            <a:endParaRPr lang="en-US" dirty="0"/>
          </a:p>
        </p:txBody>
      </p:sp>
    </p:spTree>
    <p:extLst>
      <p:ext uri="{BB962C8B-B14F-4D97-AF65-F5344CB8AC3E}">
        <p14:creationId xmlns:p14="http://schemas.microsoft.com/office/powerpoint/2010/main" val="1116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45584-8A28-4C79-893D-759B39B48282}" type="datetime1">
              <a:rPr lang="ru-RU" smtClean="0"/>
              <a:t>29.06.2021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1F5FD80-C3B9-44E2-96AF-9E09FF081CFC}" type="slidenum">
              <a:rPr lang="ru-RU" smtClean="0"/>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4414" y="-648796"/>
            <a:ext cx="6468127" cy="3026056"/>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1231" y="-481196"/>
            <a:ext cx="1889052" cy="7559675"/>
          </a:xfrm>
          <a:prstGeom prst="rect">
            <a:avLst/>
          </a:prstGeom>
        </p:spPr>
      </p:pic>
      <p:sp>
        <p:nvSpPr>
          <p:cNvPr id="9" name="Title Placeholder 1"/>
          <p:cNvSpPr>
            <a:spLocks noGrp="1"/>
          </p:cNvSpPr>
          <p:nvPr>
            <p:ph type="title" hasCustomPrompt="1"/>
          </p:nvPr>
        </p:nvSpPr>
        <p:spPr>
          <a:xfrm>
            <a:off x="789864" y="294369"/>
            <a:ext cx="7469587" cy="1144168"/>
          </a:xfrm>
          <a:prstGeom prst="rect">
            <a:avLst/>
          </a:prstGeom>
        </p:spPr>
        <p:txBody>
          <a:bodyPr vert="horz" lIns="91440" tIns="45720" rIns="91440" bIns="45720" rtlCol="0" anchor="ctr">
            <a:normAutofit/>
          </a:bodyPr>
          <a:lstStyle>
            <a:lvl1pPr>
              <a:defRPr>
                <a:solidFill>
                  <a:srgbClr val="22A1DA"/>
                </a:solidFill>
              </a:defRPr>
            </a:lvl1pPr>
          </a:lstStyle>
          <a:p>
            <a:r>
              <a:rPr lang="ru-RU" dirty="0"/>
              <a:t>Образец заголовка </a:t>
            </a:r>
            <a:r>
              <a:rPr lang="en-US" dirty="0"/>
              <a:t/>
            </a:r>
            <a:br>
              <a:rPr lang="en-US" dirty="0"/>
            </a:br>
            <a:r>
              <a:rPr lang="ru-RU" dirty="0"/>
              <a:t>и ещё немного</a:t>
            </a:r>
            <a:endParaRPr lang="en-US" dirty="0"/>
          </a:p>
        </p:txBody>
      </p:sp>
      <p:sp>
        <p:nvSpPr>
          <p:cNvPr id="6" name="Объект 5"/>
          <p:cNvSpPr>
            <a:spLocks noGrp="1"/>
          </p:cNvSpPr>
          <p:nvPr>
            <p:ph sz="quarter" idx="13"/>
          </p:nvPr>
        </p:nvSpPr>
        <p:spPr>
          <a:xfrm>
            <a:off x="788892" y="1601788"/>
            <a:ext cx="11810898" cy="4979987"/>
          </a:xfrm>
        </p:spPr>
        <p:txBody>
          <a:bodyPr/>
          <a:lstStyle>
            <a:lvl1pPr marL="0" indent="0">
              <a:buNone/>
              <a:defRPr/>
            </a:lvl1pPr>
            <a:lvl2pPr marL="588599" indent="0">
              <a:buNone/>
              <a:defRPr/>
            </a:lvl2pPr>
            <a:lvl3pPr marL="1177199" indent="0">
              <a:buNone/>
              <a:defRPr/>
            </a:lvl3pPr>
            <a:lvl4pPr marL="1765798" indent="0">
              <a:buNone/>
              <a:defRPr/>
            </a:lvl4pPr>
            <a:lvl5pPr marL="2354397" indent="0">
              <a:buNone/>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965323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овсем пустой слайд">
    <p:spTree>
      <p:nvGrpSpPr>
        <p:cNvPr id="1" name=""/>
        <p:cNvGrpSpPr/>
        <p:nvPr/>
      </p:nvGrpSpPr>
      <p:grpSpPr>
        <a:xfrm>
          <a:off x="0" y="0"/>
          <a:ext cx="0" cy="0"/>
          <a:chOff x="0" y="0"/>
          <a:chExt cx="0" cy="0"/>
        </a:xfrm>
      </p:grpSpPr>
      <p:sp>
        <p:nvSpPr>
          <p:cNvPr id="6" name="Прямоугольник 5"/>
          <p:cNvSpPr/>
          <p:nvPr userDrawn="1"/>
        </p:nvSpPr>
        <p:spPr>
          <a:xfrm>
            <a:off x="10162063" y="1"/>
            <a:ext cx="3277712" cy="1465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87"/>
          </a:p>
        </p:txBody>
      </p:sp>
      <p:sp>
        <p:nvSpPr>
          <p:cNvPr id="7" name="Прямоугольник 6"/>
          <p:cNvSpPr/>
          <p:nvPr userDrawn="1"/>
        </p:nvSpPr>
        <p:spPr>
          <a:xfrm>
            <a:off x="10300559" y="6188076"/>
            <a:ext cx="3277712" cy="1465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87"/>
          </a:p>
        </p:txBody>
      </p:sp>
    </p:spTree>
    <p:extLst>
      <p:ext uri="{BB962C8B-B14F-4D97-AF65-F5344CB8AC3E}">
        <p14:creationId xmlns:p14="http://schemas.microsoft.com/office/powerpoint/2010/main" val="3573617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485"/>
            <a:ext cx="13439775" cy="1834912"/>
          </a:xfrm>
          <a:prstGeom prst="rect">
            <a:avLst/>
          </a:prstGeom>
        </p:spPr>
      </p:pic>
      <p:sp>
        <p:nvSpPr>
          <p:cNvPr id="3" name="Content Placeholder 2"/>
          <p:cNvSpPr>
            <a:spLocks noGrp="1"/>
          </p:cNvSpPr>
          <p:nvPr>
            <p:ph idx="1"/>
          </p:nvPr>
        </p:nvSpPr>
        <p:spPr>
          <a:xfrm>
            <a:off x="5713656" y="2267902"/>
            <a:ext cx="6803887" cy="4192822"/>
          </a:xfrm>
        </p:spPr>
        <p:txBody>
          <a:bodyPr/>
          <a:lstStyle>
            <a:lvl1pPr>
              <a:defRPr sz="4120"/>
            </a:lvl1pPr>
            <a:lvl2pPr>
              <a:defRPr sz="3605"/>
            </a:lvl2pPr>
            <a:lvl3pPr>
              <a:defRPr sz="3090"/>
            </a:lvl3pPr>
            <a:lvl4pPr>
              <a:defRPr sz="2575"/>
            </a:lvl4pPr>
            <a:lvl5pPr>
              <a:defRPr sz="2575"/>
            </a:lvl5pPr>
            <a:lvl6pPr>
              <a:defRPr sz="2575"/>
            </a:lvl6pPr>
            <a:lvl7pPr>
              <a:defRPr sz="2575"/>
            </a:lvl7pPr>
            <a:lvl8pPr>
              <a:defRPr sz="2575"/>
            </a:lvl8pPr>
            <a:lvl9pPr>
              <a:defRPr sz="257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2060"/>
            </a:lvl1pPr>
            <a:lvl2pPr marL="588599" indent="0">
              <a:buNone/>
              <a:defRPr sz="1802"/>
            </a:lvl2pPr>
            <a:lvl3pPr marL="1177199" indent="0">
              <a:buNone/>
              <a:defRPr sz="1545"/>
            </a:lvl3pPr>
            <a:lvl4pPr marL="1765798" indent="0">
              <a:buNone/>
              <a:defRPr sz="1287"/>
            </a:lvl4pPr>
            <a:lvl5pPr marL="2354397" indent="0">
              <a:buNone/>
              <a:defRPr sz="1287"/>
            </a:lvl5pPr>
            <a:lvl6pPr marL="2942996" indent="0">
              <a:buNone/>
              <a:defRPr sz="1287"/>
            </a:lvl6pPr>
            <a:lvl7pPr marL="3531596" indent="0">
              <a:buNone/>
              <a:defRPr sz="1287"/>
            </a:lvl7pPr>
            <a:lvl8pPr marL="4120195" indent="0">
              <a:buNone/>
              <a:defRPr sz="1287"/>
            </a:lvl8pPr>
            <a:lvl9pPr marL="4708794" indent="0">
              <a:buNone/>
              <a:defRPr sz="1287"/>
            </a:lvl9pPr>
          </a:lstStyle>
          <a:p>
            <a:pPr lvl="0"/>
            <a:r>
              <a:rPr lang="ru-RU"/>
              <a:t>Образец текста</a:t>
            </a:r>
          </a:p>
        </p:txBody>
      </p:sp>
      <p:sp>
        <p:nvSpPr>
          <p:cNvPr id="5" name="Date Placeholder 4"/>
          <p:cNvSpPr>
            <a:spLocks noGrp="1"/>
          </p:cNvSpPr>
          <p:nvPr>
            <p:ph type="dt" sz="half" idx="10"/>
          </p:nvPr>
        </p:nvSpPr>
        <p:spPr/>
        <p:txBody>
          <a:bodyPr/>
          <a:lstStyle/>
          <a:p>
            <a:fld id="{AFD23C52-DDD9-4805-A455-30AE3A827D5C}" type="datetime1">
              <a:rPr lang="ru-RU" smtClean="0"/>
              <a:t>29.06.2021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1F5FD80-C3B9-44E2-96AF-9E09FF081CFC}" type="slidenum">
              <a:rPr lang="ru-RU" smtClean="0"/>
              <a:t>‹#›</a:t>
            </a:fld>
            <a:endParaRPr lang="ru-RU"/>
          </a:p>
        </p:txBody>
      </p:sp>
      <p:sp>
        <p:nvSpPr>
          <p:cNvPr id="8" name="Title Placeholder 1"/>
          <p:cNvSpPr>
            <a:spLocks noGrp="1"/>
          </p:cNvSpPr>
          <p:nvPr>
            <p:ph type="title" hasCustomPrompt="1"/>
          </p:nvPr>
        </p:nvSpPr>
        <p:spPr>
          <a:xfrm>
            <a:off x="789864" y="294369"/>
            <a:ext cx="7469587" cy="1144168"/>
          </a:xfrm>
          <a:prstGeom prst="rect">
            <a:avLst/>
          </a:prstGeom>
        </p:spPr>
        <p:txBody>
          <a:bodyPr vert="horz" lIns="91440" tIns="45720" rIns="91440" bIns="45720" rtlCol="0" anchor="ctr">
            <a:normAutofit/>
          </a:bodyPr>
          <a:lstStyle/>
          <a:p>
            <a:r>
              <a:rPr lang="ru-RU" dirty="0"/>
              <a:t>Образец заголовка </a:t>
            </a:r>
            <a:r>
              <a:rPr lang="en-US" dirty="0"/>
              <a:t/>
            </a:r>
            <a:br>
              <a:rPr lang="en-US" dirty="0"/>
            </a:br>
            <a:r>
              <a:rPr lang="ru-RU" dirty="0"/>
              <a:t>и ещё немного</a:t>
            </a:r>
            <a:endParaRPr lang="en-US" dirty="0"/>
          </a:p>
        </p:txBody>
      </p:sp>
    </p:spTree>
    <p:extLst>
      <p:ext uri="{BB962C8B-B14F-4D97-AF65-F5344CB8AC3E}">
        <p14:creationId xmlns:p14="http://schemas.microsoft.com/office/powerpoint/2010/main" val="385268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713656" y="2267902"/>
            <a:ext cx="6803887" cy="4192822"/>
          </a:xfrm>
        </p:spPr>
        <p:txBody>
          <a:bodyPr anchor="t"/>
          <a:lstStyle>
            <a:lvl1pPr marL="0" indent="0">
              <a:buNone/>
              <a:defRPr sz="4120"/>
            </a:lvl1pPr>
            <a:lvl2pPr marL="588599" indent="0">
              <a:buNone/>
              <a:defRPr sz="3605"/>
            </a:lvl2pPr>
            <a:lvl3pPr marL="1177199" indent="0">
              <a:buNone/>
              <a:defRPr sz="3090"/>
            </a:lvl3pPr>
            <a:lvl4pPr marL="1765798" indent="0">
              <a:buNone/>
              <a:defRPr sz="2575"/>
            </a:lvl4pPr>
            <a:lvl5pPr marL="2354397" indent="0">
              <a:buNone/>
              <a:defRPr sz="2575"/>
            </a:lvl5pPr>
            <a:lvl6pPr marL="2942996" indent="0">
              <a:buNone/>
              <a:defRPr sz="2575"/>
            </a:lvl6pPr>
            <a:lvl7pPr marL="3531596" indent="0">
              <a:buNone/>
              <a:defRPr sz="2575"/>
            </a:lvl7pPr>
            <a:lvl8pPr marL="4120195" indent="0">
              <a:buNone/>
              <a:defRPr sz="2575"/>
            </a:lvl8pPr>
            <a:lvl9pPr marL="4708794" indent="0">
              <a:buNone/>
              <a:defRPr sz="2575"/>
            </a:lvl9pPr>
          </a:lstStyle>
          <a:p>
            <a:r>
              <a:rPr lang="ru-RU"/>
              <a:t>Вставка рисунка</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2060"/>
            </a:lvl1pPr>
            <a:lvl2pPr marL="588599" indent="0">
              <a:buNone/>
              <a:defRPr sz="1802"/>
            </a:lvl2pPr>
            <a:lvl3pPr marL="1177199" indent="0">
              <a:buNone/>
              <a:defRPr sz="1545"/>
            </a:lvl3pPr>
            <a:lvl4pPr marL="1765798" indent="0">
              <a:buNone/>
              <a:defRPr sz="1287"/>
            </a:lvl4pPr>
            <a:lvl5pPr marL="2354397" indent="0">
              <a:buNone/>
              <a:defRPr sz="1287"/>
            </a:lvl5pPr>
            <a:lvl6pPr marL="2942996" indent="0">
              <a:buNone/>
              <a:defRPr sz="1287"/>
            </a:lvl6pPr>
            <a:lvl7pPr marL="3531596" indent="0">
              <a:buNone/>
              <a:defRPr sz="1287"/>
            </a:lvl7pPr>
            <a:lvl8pPr marL="4120195" indent="0">
              <a:buNone/>
              <a:defRPr sz="1287"/>
            </a:lvl8pPr>
            <a:lvl9pPr marL="4708794" indent="0">
              <a:buNone/>
              <a:defRPr sz="1287"/>
            </a:lvl9pPr>
          </a:lstStyle>
          <a:p>
            <a:pPr lvl="0"/>
            <a:r>
              <a:rPr lang="ru-RU"/>
              <a:t>Образец текста</a:t>
            </a:r>
          </a:p>
        </p:txBody>
      </p:sp>
      <p:sp>
        <p:nvSpPr>
          <p:cNvPr id="5" name="Date Placeholder 4"/>
          <p:cNvSpPr>
            <a:spLocks noGrp="1"/>
          </p:cNvSpPr>
          <p:nvPr>
            <p:ph type="dt" sz="half" idx="10"/>
          </p:nvPr>
        </p:nvSpPr>
        <p:spPr/>
        <p:txBody>
          <a:bodyPr/>
          <a:lstStyle/>
          <a:p>
            <a:fld id="{4E37AF22-B8FC-4B84-BCFF-57F43201E774}" type="datetime1">
              <a:rPr lang="ru-RU" smtClean="0"/>
              <a:t>29.06.2021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1F5FD80-C3B9-44E2-96AF-9E09FF081CFC}" type="slidenum">
              <a:rPr lang="ru-RU" smtClean="0"/>
              <a:t>‹#›</a:t>
            </a:fld>
            <a:endParaRPr lang="ru-RU"/>
          </a:p>
        </p:txBody>
      </p:sp>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485"/>
            <a:ext cx="13439775" cy="1834912"/>
          </a:xfrm>
          <a:prstGeom prst="rect">
            <a:avLst/>
          </a:prstGeom>
        </p:spPr>
      </p:pic>
      <p:sp>
        <p:nvSpPr>
          <p:cNvPr id="11" name="Title Placeholder 1"/>
          <p:cNvSpPr>
            <a:spLocks noGrp="1"/>
          </p:cNvSpPr>
          <p:nvPr>
            <p:ph type="title" hasCustomPrompt="1"/>
          </p:nvPr>
        </p:nvSpPr>
        <p:spPr>
          <a:xfrm>
            <a:off x="789864" y="294369"/>
            <a:ext cx="7469587" cy="1144168"/>
          </a:xfrm>
          <a:prstGeom prst="rect">
            <a:avLst/>
          </a:prstGeom>
        </p:spPr>
        <p:txBody>
          <a:bodyPr vert="horz" lIns="91440" tIns="45720" rIns="91440" bIns="45720" rtlCol="0" anchor="ctr">
            <a:normAutofit/>
          </a:bodyPr>
          <a:lstStyle/>
          <a:p>
            <a:r>
              <a:rPr lang="ru-RU" dirty="0"/>
              <a:t>Образец заголовка </a:t>
            </a:r>
            <a:r>
              <a:rPr lang="en-US" dirty="0"/>
              <a:t/>
            </a:r>
            <a:br>
              <a:rPr lang="en-US" dirty="0"/>
            </a:br>
            <a:r>
              <a:rPr lang="ru-RU" dirty="0"/>
              <a:t>и ещё немного</a:t>
            </a:r>
            <a:endParaRPr lang="en-US" dirty="0"/>
          </a:p>
        </p:txBody>
      </p:sp>
    </p:spTree>
    <p:extLst>
      <p:ext uri="{BB962C8B-B14F-4D97-AF65-F5344CB8AC3E}">
        <p14:creationId xmlns:p14="http://schemas.microsoft.com/office/powerpoint/2010/main" val="3774563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A9C7C4E-F0C2-4D87-8A3D-049C405B9854}" type="datetime1">
              <a:rPr lang="ru-RU" smtClean="0"/>
              <a:t>29.06.2021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2" name="Заголовок 1"/>
          <p:cNvSpPr>
            <a:spLocks noGrp="1"/>
          </p:cNvSpPr>
          <p:nvPr>
            <p:ph type="title"/>
          </p:nvPr>
        </p:nvSpPr>
        <p:spPr>
          <a:xfrm>
            <a:off x="923780" y="403225"/>
            <a:ext cx="11592215" cy="1460500"/>
          </a:xfrm>
          <a:prstGeom prst="rect">
            <a:avLst/>
          </a:prstGeom>
        </p:spPr>
        <p:txBody>
          <a:bodyPr/>
          <a:lstStyle/>
          <a:p>
            <a:r>
              <a:rPr lang="ru-RU"/>
              <a:t>Образец заголовка</a:t>
            </a:r>
          </a:p>
        </p:txBody>
      </p:sp>
      <p:sp>
        <p:nvSpPr>
          <p:cNvPr id="5" name="Номер слайда 4"/>
          <p:cNvSpPr>
            <a:spLocks noGrp="1"/>
          </p:cNvSpPr>
          <p:nvPr>
            <p:ph type="sldNum" sz="quarter" idx="12"/>
          </p:nvPr>
        </p:nvSpPr>
        <p:spPr/>
        <p:txBody>
          <a:bodyPr/>
          <a:lstStyle/>
          <a:p>
            <a:fld id="{61F5FD80-C3B9-44E2-96AF-9E09FF081CFC}" type="slidenum">
              <a:rPr lang="ru-RU" smtClean="0"/>
              <a:t>‹#›</a:t>
            </a:fld>
            <a:endParaRPr lang="ru-RU"/>
          </a:p>
        </p:txBody>
      </p:sp>
      <p:sp>
        <p:nvSpPr>
          <p:cNvPr id="6" name="Прямоугольник 5"/>
          <p:cNvSpPr/>
          <p:nvPr userDrawn="1"/>
        </p:nvSpPr>
        <p:spPr>
          <a:xfrm>
            <a:off x="10576466" y="128589"/>
            <a:ext cx="2654623" cy="1735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87"/>
          </a:p>
        </p:txBody>
      </p:sp>
    </p:spTree>
    <p:extLst>
      <p:ext uri="{BB962C8B-B14F-4D97-AF65-F5344CB8AC3E}">
        <p14:creationId xmlns:p14="http://schemas.microsoft.com/office/powerpoint/2010/main" val="285208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2">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183" y="-4789"/>
            <a:ext cx="13780242" cy="7571687"/>
          </a:xfrm>
          <a:prstGeom prst="rect">
            <a:avLst/>
          </a:prstGeom>
        </p:spPr>
      </p:pic>
      <p:sp>
        <p:nvSpPr>
          <p:cNvPr id="3" name="Дата 2"/>
          <p:cNvSpPr>
            <a:spLocks noGrp="1"/>
          </p:cNvSpPr>
          <p:nvPr>
            <p:ph type="dt" sz="half" idx="10"/>
          </p:nvPr>
        </p:nvSpPr>
        <p:spPr/>
        <p:txBody>
          <a:bodyPr/>
          <a:lstStyle/>
          <a:p>
            <a:fld id="{4BC75920-514C-4E62-9EC1-587C54594C69}" type="datetime1">
              <a:rPr lang="ru-RU" smtClean="0"/>
              <a:t>29.06.2021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F5FD80-C3B9-44E2-96AF-9E09FF081CFC}" type="slidenum">
              <a:rPr lang="ru-RU" smtClean="0"/>
              <a:t>‹#›</a:t>
            </a:fld>
            <a:endParaRPr lang="ru-RU"/>
          </a:p>
        </p:txBody>
      </p:sp>
      <p:sp>
        <p:nvSpPr>
          <p:cNvPr id="9" name="Subtitle 2"/>
          <p:cNvSpPr txBox="1">
            <a:spLocks/>
          </p:cNvSpPr>
          <p:nvPr userDrawn="1"/>
        </p:nvSpPr>
        <p:spPr>
          <a:xfrm>
            <a:off x="2384742" y="2172211"/>
            <a:ext cx="9139129" cy="151530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rgbClr val="22A1DA"/>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3605" b="1" dirty="0">
              <a:latin typeface="+mn-lt"/>
            </a:endParaRPr>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67430" y="386979"/>
            <a:ext cx="1059756" cy="567763"/>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6594" y="311430"/>
            <a:ext cx="2811047" cy="728736"/>
          </a:xfrm>
          <a:prstGeom prst="rect">
            <a:avLst/>
          </a:prstGeom>
        </p:spPr>
      </p:pic>
      <p:sp>
        <p:nvSpPr>
          <p:cNvPr id="7" name="Объект 6"/>
          <p:cNvSpPr>
            <a:spLocks noGrp="1"/>
          </p:cNvSpPr>
          <p:nvPr>
            <p:ph sz="quarter" idx="13" hasCustomPrompt="1"/>
          </p:nvPr>
        </p:nvSpPr>
        <p:spPr>
          <a:xfrm>
            <a:off x="2384742" y="2089703"/>
            <a:ext cx="9612378" cy="1680322"/>
          </a:xfrm>
        </p:spPr>
        <p:txBody>
          <a:bodyPr/>
          <a:lstStyle>
            <a:lvl1pPr marL="0" indent="0">
              <a:buNone/>
              <a:defRPr b="0">
                <a:solidFill>
                  <a:srgbClr val="22A1DA"/>
                </a:solidFill>
              </a:defRPr>
            </a:lvl1pPr>
          </a:lstStyle>
          <a:p>
            <a:pPr>
              <a:lnSpc>
                <a:spcPct val="100000"/>
              </a:lnSpc>
            </a:pPr>
            <a:r>
              <a:rPr lang="ru-RU" sz="3090" b="1" dirty="0">
                <a:latin typeface="+mn-lt"/>
              </a:rPr>
              <a:t>ПРЕДЛОЖЕНИЯ </a:t>
            </a:r>
            <a:r>
              <a:rPr lang="en-US" sz="3090" b="1" dirty="0">
                <a:latin typeface="+mn-lt"/>
              </a:rPr>
              <a:t/>
            </a:r>
            <a:br>
              <a:rPr lang="en-US" sz="3090" b="1" dirty="0">
                <a:latin typeface="+mn-lt"/>
              </a:rPr>
            </a:br>
            <a:r>
              <a:rPr lang="ru-RU" sz="3090" b="1" dirty="0">
                <a:latin typeface="+mn-lt"/>
              </a:rPr>
              <a:t>ПО РАЗВИТИЮ СОТРУДНИЧЕСТВА </a:t>
            </a:r>
            <a:br>
              <a:rPr lang="ru-RU" sz="3090" b="1" dirty="0">
                <a:latin typeface="+mn-lt"/>
              </a:rPr>
            </a:br>
            <a:r>
              <a:rPr lang="ru-RU" sz="3090" b="1" dirty="0">
                <a:latin typeface="+mn-lt"/>
              </a:rPr>
              <a:t>НУ</a:t>
            </a:r>
            <a:r>
              <a:rPr lang="ru-RU" sz="3090" b="1" baseline="0" dirty="0">
                <a:latin typeface="+mn-lt"/>
              </a:rPr>
              <a:t> И ЕЩЁ ОДНА СТРОЧКА, НЕ БОЛЕЕ</a:t>
            </a:r>
            <a:r>
              <a:rPr lang="ru-RU" sz="3090" b="1" dirty="0">
                <a:latin typeface="+mn-lt"/>
              </a:rPr>
              <a:t> </a:t>
            </a:r>
            <a:endParaRPr lang="en-US" sz="3090" b="1" dirty="0">
              <a:latin typeface="+mn-lt"/>
            </a:endParaRPr>
          </a:p>
        </p:txBody>
      </p:sp>
      <p:sp>
        <p:nvSpPr>
          <p:cNvPr id="16" name="Объект 15"/>
          <p:cNvSpPr>
            <a:spLocks noGrp="1"/>
          </p:cNvSpPr>
          <p:nvPr>
            <p:ph sz="quarter" idx="14" hasCustomPrompt="1"/>
          </p:nvPr>
        </p:nvSpPr>
        <p:spPr>
          <a:xfrm>
            <a:off x="2384742" y="3636920"/>
            <a:ext cx="9612378" cy="1921305"/>
          </a:xfrm>
        </p:spPr>
        <p:txBody>
          <a:bodyPr/>
          <a:lstStyle>
            <a:lvl1pPr marL="0" indent="0">
              <a:buNone/>
              <a:defRPr/>
            </a:lvl1pPr>
            <a:lvl2pPr marL="588599" indent="0">
              <a:buNone/>
              <a:defRPr/>
            </a:lvl2pPr>
            <a:lvl3pPr marL="1177199" indent="0">
              <a:buNone/>
              <a:defRPr/>
            </a:lvl3pPr>
            <a:lvl4pPr marL="1765798" indent="0">
              <a:buNone/>
              <a:defRPr/>
            </a:lvl4pPr>
            <a:lvl5pPr marL="2354397" indent="0">
              <a:buNone/>
              <a:defRPr/>
            </a:lvl5pPr>
          </a:lstStyle>
          <a:p>
            <a:pPr>
              <a:lnSpc>
                <a:spcPct val="100000"/>
              </a:lnSpc>
            </a:pPr>
            <a:r>
              <a:rPr lang="ru-RU" sz="3090" dirty="0">
                <a:solidFill>
                  <a:schemeClr val="tx1"/>
                </a:solidFill>
                <a:latin typeface="Segoe UI Semilight" panose="020B0402040204020203" pitchFamily="34" charset="0"/>
                <a:cs typeface="Segoe UI Semilight" panose="020B0402040204020203" pitchFamily="34" charset="0"/>
              </a:rPr>
              <a:t>Свердловской области и Магаданской области </a:t>
            </a:r>
            <a:br>
              <a:rPr lang="ru-RU" sz="3090" dirty="0">
                <a:solidFill>
                  <a:schemeClr val="tx1"/>
                </a:solidFill>
                <a:latin typeface="Segoe UI Semilight" panose="020B0402040204020203" pitchFamily="34" charset="0"/>
                <a:cs typeface="Segoe UI Semilight" panose="020B0402040204020203" pitchFamily="34" charset="0"/>
              </a:rPr>
            </a:br>
            <a:r>
              <a:rPr lang="ru-RU" sz="3090" dirty="0">
                <a:solidFill>
                  <a:schemeClr val="tx1"/>
                </a:solidFill>
                <a:latin typeface="Segoe UI Semilight" panose="020B0402040204020203" pitchFamily="34" charset="0"/>
                <a:cs typeface="Segoe UI Semilight" panose="020B0402040204020203" pitchFamily="34" charset="0"/>
              </a:rPr>
              <a:t>в сфере реализации инвестиционной политики </a:t>
            </a:r>
            <a:br>
              <a:rPr lang="ru-RU" sz="3090" dirty="0">
                <a:solidFill>
                  <a:schemeClr val="tx1"/>
                </a:solidFill>
                <a:latin typeface="Segoe UI Semilight" panose="020B0402040204020203" pitchFamily="34" charset="0"/>
                <a:cs typeface="Segoe UI Semilight" panose="020B0402040204020203" pitchFamily="34" charset="0"/>
              </a:rPr>
            </a:br>
            <a:r>
              <a:rPr lang="ru-RU" sz="3090" dirty="0">
                <a:solidFill>
                  <a:schemeClr val="tx1"/>
                </a:solidFill>
                <a:latin typeface="Segoe UI Semilight" panose="020B0402040204020203" pitchFamily="34" charset="0"/>
                <a:cs typeface="Segoe UI Semilight" panose="020B0402040204020203" pitchFamily="34" charset="0"/>
              </a:rPr>
              <a:t>и поддержки предпринимательства.</a:t>
            </a:r>
          </a:p>
        </p:txBody>
      </p:sp>
    </p:spTree>
    <p:extLst>
      <p:ext uri="{BB962C8B-B14F-4D97-AF65-F5344CB8AC3E}">
        <p14:creationId xmlns:p14="http://schemas.microsoft.com/office/powerpoint/2010/main" val="407057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Раздел категории 1">
    <p:spTree>
      <p:nvGrpSpPr>
        <p:cNvPr id="1" name=""/>
        <p:cNvGrpSpPr/>
        <p:nvPr/>
      </p:nvGrpSpPr>
      <p:grpSpPr>
        <a:xfrm>
          <a:off x="0" y="0"/>
          <a:ext cx="0" cy="0"/>
          <a:chOff x="0" y="0"/>
          <a:chExt cx="0" cy="0"/>
        </a:xfrm>
      </p:grpSpPr>
      <p:sp>
        <p:nvSpPr>
          <p:cNvPr id="6" name="Прямоугольник 5"/>
          <p:cNvSpPr/>
          <p:nvPr userDrawn="1"/>
        </p:nvSpPr>
        <p:spPr>
          <a:xfrm>
            <a:off x="0" y="1"/>
            <a:ext cx="1343977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87"/>
          </a:p>
        </p:txBody>
      </p:sp>
      <p:sp>
        <p:nvSpPr>
          <p:cNvPr id="7" name="Title 1"/>
          <p:cNvSpPr>
            <a:spLocks noGrp="1"/>
          </p:cNvSpPr>
          <p:nvPr>
            <p:ph type="title"/>
          </p:nvPr>
        </p:nvSpPr>
        <p:spPr>
          <a:xfrm>
            <a:off x="916986" y="835801"/>
            <a:ext cx="11591807" cy="3144614"/>
          </a:xfrm>
          <a:prstGeom prst="rect">
            <a:avLst/>
          </a:prstGeom>
        </p:spPr>
        <p:txBody>
          <a:bodyPr anchor="b"/>
          <a:lstStyle>
            <a:lvl1pPr>
              <a:defRPr sz="8515">
                <a:solidFill>
                  <a:schemeClr val="bg1"/>
                </a:solidFill>
              </a:defRPr>
            </a:lvl1pPr>
          </a:lstStyle>
          <a:p>
            <a:r>
              <a:rPr lang="ru-RU"/>
              <a:t>Образец заголовка</a:t>
            </a:r>
            <a:endParaRPr lang="en-US" dirty="0"/>
          </a:p>
        </p:txBody>
      </p:sp>
      <p:sp>
        <p:nvSpPr>
          <p:cNvPr id="8" name="Text Placeholder 2"/>
          <p:cNvSpPr>
            <a:spLocks noGrp="1"/>
          </p:cNvSpPr>
          <p:nvPr>
            <p:ph type="body" idx="1"/>
          </p:nvPr>
        </p:nvSpPr>
        <p:spPr>
          <a:xfrm>
            <a:off x="916986" y="4211871"/>
            <a:ext cx="11591807" cy="1653678"/>
          </a:xfrm>
        </p:spPr>
        <p:txBody>
          <a:bodyPr/>
          <a:lstStyle>
            <a:lvl1pPr marL="0" indent="0">
              <a:buNone/>
              <a:defRPr sz="3406">
                <a:solidFill>
                  <a:schemeClr val="bg1">
                    <a:lumMod val="95000"/>
                  </a:schemeClr>
                </a:solidFill>
              </a:defRPr>
            </a:lvl1pPr>
            <a:lvl2pPr marL="648814" indent="0">
              <a:buNone/>
              <a:defRPr sz="2839">
                <a:solidFill>
                  <a:schemeClr val="tx1">
                    <a:tint val="75000"/>
                  </a:schemeClr>
                </a:solidFill>
              </a:defRPr>
            </a:lvl2pPr>
            <a:lvl3pPr marL="1297626" indent="0">
              <a:buNone/>
              <a:defRPr sz="2554">
                <a:solidFill>
                  <a:schemeClr val="tx1">
                    <a:tint val="75000"/>
                  </a:schemeClr>
                </a:solidFill>
              </a:defRPr>
            </a:lvl3pPr>
            <a:lvl4pPr marL="1946439" indent="0">
              <a:buNone/>
              <a:defRPr sz="2271">
                <a:solidFill>
                  <a:schemeClr val="tx1">
                    <a:tint val="75000"/>
                  </a:schemeClr>
                </a:solidFill>
              </a:defRPr>
            </a:lvl4pPr>
            <a:lvl5pPr marL="2595252" indent="0">
              <a:buNone/>
              <a:defRPr sz="2271">
                <a:solidFill>
                  <a:schemeClr val="tx1">
                    <a:tint val="75000"/>
                  </a:schemeClr>
                </a:solidFill>
              </a:defRPr>
            </a:lvl5pPr>
            <a:lvl6pPr marL="3244065" indent="0">
              <a:buNone/>
              <a:defRPr sz="2271">
                <a:solidFill>
                  <a:schemeClr val="tx1">
                    <a:tint val="75000"/>
                  </a:schemeClr>
                </a:solidFill>
              </a:defRPr>
            </a:lvl6pPr>
            <a:lvl7pPr marL="3892877" indent="0">
              <a:buNone/>
              <a:defRPr sz="2271">
                <a:solidFill>
                  <a:schemeClr val="tx1">
                    <a:tint val="75000"/>
                  </a:schemeClr>
                </a:solidFill>
              </a:defRPr>
            </a:lvl7pPr>
            <a:lvl8pPr marL="4541691" indent="0">
              <a:buNone/>
              <a:defRPr sz="2271">
                <a:solidFill>
                  <a:schemeClr val="tx1">
                    <a:tint val="75000"/>
                  </a:schemeClr>
                </a:solidFill>
              </a:defRPr>
            </a:lvl8pPr>
            <a:lvl9pPr marL="5190503" indent="0">
              <a:buNone/>
              <a:defRPr sz="2271">
                <a:solidFill>
                  <a:schemeClr val="tx1">
                    <a:tint val="75000"/>
                  </a:schemeClr>
                </a:solidFill>
              </a:defRPr>
            </a:lvl9pPr>
          </a:lstStyle>
          <a:p>
            <a:pPr lvl="0"/>
            <a:r>
              <a:rPr lang="ru-RU"/>
              <a:t>Образец текста</a:t>
            </a:r>
          </a:p>
        </p:txBody>
      </p:sp>
      <p:sp>
        <p:nvSpPr>
          <p:cNvPr id="9" name="Date Placeholder 3"/>
          <p:cNvSpPr>
            <a:spLocks noGrp="1"/>
          </p:cNvSpPr>
          <p:nvPr>
            <p:ph type="dt" sz="half" idx="10"/>
          </p:nvPr>
        </p:nvSpPr>
        <p:spPr>
          <a:xfrm>
            <a:off x="923986" y="7006701"/>
            <a:ext cx="3023949" cy="402483"/>
          </a:xfrm>
        </p:spPr>
        <p:txBody>
          <a:bodyPr/>
          <a:lstStyle/>
          <a:p>
            <a:fld id="{31E36DDC-4A08-44C5-9D60-A12B19258A96}" type="datetime1">
              <a:rPr lang="ru-RU" smtClean="0"/>
              <a:t>29.06.2021</a:t>
            </a:fld>
            <a:endParaRPr lang="ru-RU"/>
          </a:p>
        </p:txBody>
      </p:sp>
      <p:sp>
        <p:nvSpPr>
          <p:cNvPr id="10" name="Footer Placeholder 4"/>
          <p:cNvSpPr>
            <a:spLocks noGrp="1"/>
          </p:cNvSpPr>
          <p:nvPr>
            <p:ph type="ftr" sz="quarter" idx="11"/>
          </p:nvPr>
        </p:nvSpPr>
        <p:spPr>
          <a:xfrm>
            <a:off x="4451925" y="7006701"/>
            <a:ext cx="4535925" cy="402483"/>
          </a:xfrm>
        </p:spPr>
        <p:txBody>
          <a:bodyPr/>
          <a:lstStyle/>
          <a:p>
            <a:endParaRPr lang="ru-RU"/>
          </a:p>
        </p:txBody>
      </p:sp>
      <p:sp>
        <p:nvSpPr>
          <p:cNvPr id="11" name="Slide Number Placeholder 5"/>
          <p:cNvSpPr>
            <a:spLocks noGrp="1"/>
          </p:cNvSpPr>
          <p:nvPr>
            <p:ph type="sldNum" sz="quarter" idx="12"/>
          </p:nvPr>
        </p:nvSpPr>
        <p:spPr>
          <a:xfrm>
            <a:off x="9491842" y="7006701"/>
            <a:ext cx="3023949" cy="402483"/>
          </a:xfrm>
        </p:spPr>
        <p:txBody>
          <a:bodyPr/>
          <a:lstStyle/>
          <a:p>
            <a:fld id="{3463CF0B-0AF5-49AC-8D18-C5BD401C4232}" type="slidenum">
              <a:rPr lang="ru-RU" smtClean="0"/>
              <a:t>‹#›</a:t>
            </a:fld>
            <a:endParaRPr lang="ru-RU"/>
          </a:p>
        </p:txBody>
      </p:sp>
    </p:spTree>
    <p:extLst>
      <p:ext uri="{BB962C8B-B14F-4D97-AF65-F5344CB8AC3E}">
        <p14:creationId xmlns:p14="http://schemas.microsoft.com/office/powerpoint/2010/main" val="237269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аздел категории 2">
    <p:spTree>
      <p:nvGrpSpPr>
        <p:cNvPr id="1" name=""/>
        <p:cNvGrpSpPr/>
        <p:nvPr/>
      </p:nvGrpSpPr>
      <p:grpSpPr>
        <a:xfrm>
          <a:off x="0" y="0"/>
          <a:ext cx="0" cy="0"/>
          <a:chOff x="0" y="0"/>
          <a:chExt cx="0" cy="0"/>
        </a:xfrm>
      </p:grpSpPr>
      <p:sp>
        <p:nvSpPr>
          <p:cNvPr id="6" name="Прямоугольник 5"/>
          <p:cNvSpPr/>
          <p:nvPr userDrawn="1"/>
        </p:nvSpPr>
        <p:spPr>
          <a:xfrm>
            <a:off x="0" y="1"/>
            <a:ext cx="13439775" cy="7559675"/>
          </a:xfrm>
          <a:prstGeom prst="rect">
            <a:avLst/>
          </a:prstGeom>
          <a:solidFill>
            <a:srgbClr val="42B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87"/>
          </a:p>
        </p:txBody>
      </p:sp>
      <p:sp>
        <p:nvSpPr>
          <p:cNvPr id="7" name="Title 1"/>
          <p:cNvSpPr>
            <a:spLocks noGrp="1"/>
          </p:cNvSpPr>
          <p:nvPr>
            <p:ph type="title"/>
          </p:nvPr>
        </p:nvSpPr>
        <p:spPr>
          <a:xfrm>
            <a:off x="916986" y="835801"/>
            <a:ext cx="11591807" cy="3144614"/>
          </a:xfrm>
          <a:prstGeom prst="rect">
            <a:avLst/>
          </a:prstGeom>
        </p:spPr>
        <p:txBody>
          <a:bodyPr anchor="b"/>
          <a:lstStyle>
            <a:lvl1pPr>
              <a:defRPr sz="8515">
                <a:solidFill>
                  <a:schemeClr val="bg1"/>
                </a:solidFill>
              </a:defRPr>
            </a:lvl1pPr>
          </a:lstStyle>
          <a:p>
            <a:r>
              <a:rPr lang="ru-RU"/>
              <a:t>Образец заголовка</a:t>
            </a:r>
            <a:endParaRPr lang="en-US" dirty="0"/>
          </a:p>
        </p:txBody>
      </p:sp>
      <p:sp>
        <p:nvSpPr>
          <p:cNvPr id="8" name="Text Placeholder 2"/>
          <p:cNvSpPr>
            <a:spLocks noGrp="1"/>
          </p:cNvSpPr>
          <p:nvPr>
            <p:ph type="body" idx="1"/>
          </p:nvPr>
        </p:nvSpPr>
        <p:spPr>
          <a:xfrm>
            <a:off x="916986" y="4211871"/>
            <a:ext cx="11591807" cy="1653678"/>
          </a:xfrm>
        </p:spPr>
        <p:txBody>
          <a:bodyPr/>
          <a:lstStyle>
            <a:lvl1pPr marL="0" indent="0">
              <a:buNone/>
              <a:defRPr sz="3406">
                <a:solidFill>
                  <a:schemeClr val="bg1">
                    <a:lumMod val="95000"/>
                  </a:schemeClr>
                </a:solidFill>
              </a:defRPr>
            </a:lvl1pPr>
            <a:lvl2pPr marL="648814" indent="0">
              <a:buNone/>
              <a:defRPr sz="2839">
                <a:solidFill>
                  <a:schemeClr val="tx1">
                    <a:tint val="75000"/>
                  </a:schemeClr>
                </a:solidFill>
              </a:defRPr>
            </a:lvl2pPr>
            <a:lvl3pPr marL="1297626" indent="0">
              <a:buNone/>
              <a:defRPr sz="2554">
                <a:solidFill>
                  <a:schemeClr val="tx1">
                    <a:tint val="75000"/>
                  </a:schemeClr>
                </a:solidFill>
              </a:defRPr>
            </a:lvl3pPr>
            <a:lvl4pPr marL="1946439" indent="0">
              <a:buNone/>
              <a:defRPr sz="2271">
                <a:solidFill>
                  <a:schemeClr val="tx1">
                    <a:tint val="75000"/>
                  </a:schemeClr>
                </a:solidFill>
              </a:defRPr>
            </a:lvl4pPr>
            <a:lvl5pPr marL="2595252" indent="0">
              <a:buNone/>
              <a:defRPr sz="2271">
                <a:solidFill>
                  <a:schemeClr val="tx1">
                    <a:tint val="75000"/>
                  </a:schemeClr>
                </a:solidFill>
              </a:defRPr>
            </a:lvl5pPr>
            <a:lvl6pPr marL="3244065" indent="0">
              <a:buNone/>
              <a:defRPr sz="2271">
                <a:solidFill>
                  <a:schemeClr val="tx1">
                    <a:tint val="75000"/>
                  </a:schemeClr>
                </a:solidFill>
              </a:defRPr>
            </a:lvl6pPr>
            <a:lvl7pPr marL="3892877" indent="0">
              <a:buNone/>
              <a:defRPr sz="2271">
                <a:solidFill>
                  <a:schemeClr val="tx1">
                    <a:tint val="75000"/>
                  </a:schemeClr>
                </a:solidFill>
              </a:defRPr>
            </a:lvl7pPr>
            <a:lvl8pPr marL="4541691" indent="0">
              <a:buNone/>
              <a:defRPr sz="2271">
                <a:solidFill>
                  <a:schemeClr val="tx1">
                    <a:tint val="75000"/>
                  </a:schemeClr>
                </a:solidFill>
              </a:defRPr>
            </a:lvl8pPr>
            <a:lvl9pPr marL="5190503" indent="0">
              <a:buNone/>
              <a:defRPr sz="2271">
                <a:solidFill>
                  <a:schemeClr val="tx1">
                    <a:tint val="75000"/>
                  </a:schemeClr>
                </a:solidFill>
              </a:defRPr>
            </a:lvl9pPr>
          </a:lstStyle>
          <a:p>
            <a:pPr lvl="0"/>
            <a:r>
              <a:rPr lang="ru-RU"/>
              <a:t>Образец текста</a:t>
            </a:r>
          </a:p>
        </p:txBody>
      </p:sp>
      <p:sp>
        <p:nvSpPr>
          <p:cNvPr id="9" name="Date Placeholder 3"/>
          <p:cNvSpPr>
            <a:spLocks noGrp="1"/>
          </p:cNvSpPr>
          <p:nvPr>
            <p:ph type="dt" sz="half" idx="10"/>
          </p:nvPr>
        </p:nvSpPr>
        <p:spPr>
          <a:xfrm>
            <a:off x="923986" y="7006701"/>
            <a:ext cx="3023949" cy="402483"/>
          </a:xfrm>
        </p:spPr>
        <p:txBody>
          <a:bodyPr/>
          <a:lstStyle/>
          <a:p>
            <a:fld id="{CE6296CE-3B93-4ABF-BA9F-26A2E43FEDF4}" type="datetime1">
              <a:rPr lang="ru-RU" smtClean="0"/>
              <a:t>29.06.2021</a:t>
            </a:fld>
            <a:endParaRPr lang="ru-RU"/>
          </a:p>
        </p:txBody>
      </p:sp>
      <p:sp>
        <p:nvSpPr>
          <p:cNvPr id="10" name="Footer Placeholder 4"/>
          <p:cNvSpPr>
            <a:spLocks noGrp="1"/>
          </p:cNvSpPr>
          <p:nvPr>
            <p:ph type="ftr" sz="quarter" idx="11"/>
          </p:nvPr>
        </p:nvSpPr>
        <p:spPr>
          <a:xfrm>
            <a:off x="4451925" y="7006701"/>
            <a:ext cx="4535925" cy="402483"/>
          </a:xfrm>
        </p:spPr>
        <p:txBody>
          <a:bodyPr/>
          <a:lstStyle/>
          <a:p>
            <a:endParaRPr lang="ru-RU"/>
          </a:p>
        </p:txBody>
      </p:sp>
      <p:sp>
        <p:nvSpPr>
          <p:cNvPr id="11" name="Slide Number Placeholder 5"/>
          <p:cNvSpPr>
            <a:spLocks noGrp="1"/>
          </p:cNvSpPr>
          <p:nvPr>
            <p:ph type="sldNum" sz="quarter" idx="12"/>
          </p:nvPr>
        </p:nvSpPr>
        <p:spPr>
          <a:xfrm>
            <a:off x="9491842" y="7006701"/>
            <a:ext cx="3023949" cy="402483"/>
          </a:xfrm>
        </p:spPr>
        <p:txBody>
          <a:bodyPr/>
          <a:lstStyle/>
          <a:p>
            <a:fld id="{3463CF0B-0AF5-49AC-8D18-C5BD401C4232}" type="slidenum">
              <a:rPr lang="ru-RU" smtClean="0"/>
              <a:t>‹#›</a:t>
            </a:fld>
            <a:endParaRPr lang="ru-RU"/>
          </a:p>
        </p:txBody>
      </p:sp>
    </p:spTree>
    <p:extLst>
      <p:ext uri="{BB962C8B-B14F-4D97-AF65-F5344CB8AC3E}">
        <p14:creationId xmlns:p14="http://schemas.microsoft.com/office/powerpoint/2010/main" val="168124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аздел категории 3">
    <p:spTree>
      <p:nvGrpSpPr>
        <p:cNvPr id="1" name=""/>
        <p:cNvGrpSpPr/>
        <p:nvPr/>
      </p:nvGrpSpPr>
      <p:grpSpPr>
        <a:xfrm>
          <a:off x="0" y="0"/>
          <a:ext cx="0" cy="0"/>
          <a:chOff x="0" y="0"/>
          <a:chExt cx="0" cy="0"/>
        </a:xfrm>
      </p:grpSpPr>
      <p:sp>
        <p:nvSpPr>
          <p:cNvPr id="6" name="Прямоугольник 5"/>
          <p:cNvSpPr/>
          <p:nvPr userDrawn="1"/>
        </p:nvSpPr>
        <p:spPr>
          <a:xfrm>
            <a:off x="0" y="1"/>
            <a:ext cx="13439775" cy="7559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87"/>
          </a:p>
        </p:txBody>
      </p:sp>
      <p:sp>
        <p:nvSpPr>
          <p:cNvPr id="7" name="Title 1"/>
          <p:cNvSpPr>
            <a:spLocks noGrp="1"/>
          </p:cNvSpPr>
          <p:nvPr>
            <p:ph type="title"/>
          </p:nvPr>
        </p:nvSpPr>
        <p:spPr>
          <a:xfrm>
            <a:off x="916986" y="835801"/>
            <a:ext cx="11591807" cy="3144614"/>
          </a:xfrm>
          <a:prstGeom prst="rect">
            <a:avLst/>
          </a:prstGeom>
        </p:spPr>
        <p:txBody>
          <a:bodyPr anchor="b"/>
          <a:lstStyle>
            <a:lvl1pPr>
              <a:defRPr sz="8515">
                <a:solidFill>
                  <a:schemeClr val="tx1"/>
                </a:solidFill>
              </a:defRPr>
            </a:lvl1pPr>
          </a:lstStyle>
          <a:p>
            <a:r>
              <a:rPr lang="ru-RU"/>
              <a:t>Образец заголовка</a:t>
            </a:r>
            <a:endParaRPr lang="en-US" dirty="0"/>
          </a:p>
        </p:txBody>
      </p:sp>
      <p:sp>
        <p:nvSpPr>
          <p:cNvPr id="8" name="Text Placeholder 2"/>
          <p:cNvSpPr>
            <a:spLocks noGrp="1"/>
          </p:cNvSpPr>
          <p:nvPr>
            <p:ph type="body" idx="1"/>
          </p:nvPr>
        </p:nvSpPr>
        <p:spPr>
          <a:xfrm>
            <a:off x="916986" y="4211871"/>
            <a:ext cx="11591807" cy="1653678"/>
          </a:xfrm>
        </p:spPr>
        <p:txBody>
          <a:bodyPr/>
          <a:lstStyle>
            <a:lvl1pPr marL="0" indent="0">
              <a:buNone/>
              <a:defRPr sz="3406">
                <a:solidFill>
                  <a:schemeClr val="tx1">
                    <a:lumMod val="50000"/>
                    <a:lumOff val="50000"/>
                  </a:schemeClr>
                </a:solidFill>
              </a:defRPr>
            </a:lvl1pPr>
            <a:lvl2pPr marL="648814" indent="0">
              <a:buNone/>
              <a:defRPr sz="2839">
                <a:solidFill>
                  <a:schemeClr val="tx1">
                    <a:tint val="75000"/>
                  </a:schemeClr>
                </a:solidFill>
              </a:defRPr>
            </a:lvl2pPr>
            <a:lvl3pPr marL="1297626" indent="0">
              <a:buNone/>
              <a:defRPr sz="2554">
                <a:solidFill>
                  <a:schemeClr val="tx1">
                    <a:tint val="75000"/>
                  </a:schemeClr>
                </a:solidFill>
              </a:defRPr>
            </a:lvl3pPr>
            <a:lvl4pPr marL="1946439" indent="0">
              <a:buNone/>
              <a:defRPr sz="2271">
                <a:solidFill>
                  <a:schemeClr val="tx1">
                    <a:tint val="75000"/>
                  </a:schemeClr>
                </a:solidFill>
              </a:defRPr>
            </a:lvl4pPr>
            <a:lvl5pPr marL="2595252" indent="0">
              <a:buNone/>
              <a:defRPr sz="2271">
                <a:solidFill>
                  <a:schemeClr val="tx1">
                    <a:tint val="75000"/>
                  </a:schemeClr>
                </a:solidFill>
              </a:defRPr>
            </a:lvl5pPr>
            <a:lvl6pPr marL="3244065" indent="0">
              <a:buNone/>
              <a:defRPr sz="2271">
                <a:solidFill>
                  <a:schemeClr val="tx1">
                    <a:tint val="75000"/>
                  </a:schemeClr>
                </a:solidFill>
              </a:defRPr>
            </a:lvl6pPr>
            <a:lvl7pPr marL="3892877" indent="0">
              <a:buNone/>
              <a:defRPr sz="2271">
                <a:solidFill>
                  <a:schemeClr val="tx1">
                    <a:tint val="75000"/>
                  </a:schemeClr>
                </a:solidFill>
              </a:defRPr>
            </a:lvl7pPr>
            <a:lvl8pPr marL="4541691" indent="0">
              <a:buNone/>
              <a:defRPr sz="2271">
                <a:solidFill>
                  <a:schemeClr val="tx1">
                    <a:tint val="75000"/>
                  </a:schemeClr>
                </a:solidFill>
              </a:defRPr>
            </a:lvl8pPr>
            <a:lvl9pPr marL="5190503" indent="0">
              <a:buNone/>
              <a:defRPr sz="2271">
                <a:solidFill>
                  <a:schemeClr val="tx1">
                    <a:tint val="75000"/>
                  </a:schemeClr>
                </a:solidFill>
              </a:defRPr>
            </a:lvl9pPr>
          </a:lstStyle>
          <a:p>
            <a:pPr lvl="0"/>
            <a:r>
              <a:rPr lang="ru-RU"/>
              <a:t>Образец текста</a:t>
            </a:r>
          </a:p>
        </p:txBody>
      </p:sp>
      <p:sp>
        <p:nvSpPr>
          <p:cNvPr id="9" name="Date Placeholder 3"/>
          <p:cNvSpPr>
            <a:spLocks noGrp="1"/>
          </p:cNvSpPr>
          <p:nvPr>
            <p:ph type="dt" sz="half" idx="10"/>
          </p:nvPr>
        </p:nvSpPr>
        <p:spPr>
          <a:xfrm>
            <a:off x="923986" y="7006701"/>
            <a:ext cx="3023949" cy="402483"/>
          </a:xfrm>
        </p:spPr>
        <p:txBody>
          <a:bodyPr/>
          <a:lstStyle/>
          <a:p>
            <a:fld id="{45CBCA27-9637-4502-8D04-843C389AB007}" type="datetime1">
              <a:rPr lang="ru-RU" smtClean="0"/>
              <a:t>29.06.2021</a:t>
            </a:fld>
            <a:endParaRPr lang="ru-RU"/>
          </a:p>
        </p:txBody>
      </p:sp>
      <p:sp>
        <p:nvSpPr>
          <p:cNvPr id="10" name="Footer Placeholder 4"/>
          <p:cNvSpPr>
            <a:spLocks noGrp="1"/>
          </p:cNvSpPr>
          <p:nvPr>
            <p:ph type="ftr" sz="quarter" idx="11"/>
          </p:nvPr>
        </p:nvSpPr>
        <p:spPr>
          <a:xfrm>
            <a:off x="4451925" y="7006701"/>
            <a:ext cx="4535925" cy="402483"/>
          </a:xfrm>
        </p:spPr>
        <p:txBody>
          <a:bodyPr/>
          <a:lstStyle/>
          <a:p>
            <a:endParaRPr lang="ru-RU"/>
          </a:p>
        </p:txBody>
      </p:sp>
      <p:sp>
        <p:nvSpPr>
          <p:cNvPr id="11" name="Slide Number Placeholder 5"/>
          <p:cNvSpPr>
            <a:spLocks noGrp="1"/>
          </p:cNvSpPr>
          <p:nvPr>
            <p:ph type="sldNum" sz="quarter" idx="12"/>
          </p:nvPr>
        </p:nvSpPr>
        <p:spPr>
          <a:xfrm>
            <a:off x="9491842" y="7006701"/>
            <a:ext cx="3023949" cy="402483"/>
          </a:xfrm>
        </p:spPr>
        <p:txBody>
          <a:bodyPr/>
          <a:lstStyle/>
          <a:p>
            <a:fld id="{3463CF0B-0AF5-49AC-8D18-C5BD401C4232}" type="slidenum">
              <a:rPr lang="ru-RU" smtClean="0"/>
              <a:t>‹#›</a:t>
            </a:fld>
            <a:endParaRPr lang="ru-RU"/>
          </a:p>
        </p:txBody>
      </p:sp>
    </p:spTree>
    <p:extLst>
      <p:ext uri="{BB962C8B-B14F-4D97-AF65-F5344CB8AC3E}">
        <p14:creationId xmlns:p14="http://schemas.microsoft.com/office/powerpoint/2010/main" val="52678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485"/>
            <a:ext cx="13439775" cy="1834912"/>
          </a:xfrm>
          <a:prstGeom prst="rect">
            <a:avLst/>
          </a:prstGeom>
        </p:spPr>
      </p:pic>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3D20FDC-D86C-4374-A8E9-40CB2053C484}" type="datetime1">
              <a:rPr lang="ru-RU" smtClean="0"/>
              <a:t>29.06.2021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F5FD80-C3B9-44E2-96AF-9E09FF081CFC}" type="slidenum">
              <a:rPr lang="ru-RU" smtClean="0"/>
              <a:t>‹#›</a:t>
            </a:fld>
            <a:endParaRPr lang="ru-RU"/>
          </a:p>
        </p:txBody>
      </p:sp>
      <p:sp>
        <p:nvSpPr>
          <p:cNvPr id="8" name="Title Placeholder 1"/>
          <p:cNvSpPr>
            <a:spLocks noGrp="1"/>
          </p:cNvSpPr>
          <p:nvPr>
            <p:ph type="title" hasCustomPrompt="1"/>
          </p:nvPr>
        </p:nvSpPr>
        <p:spPr>
          <a:xfrm>
            <a:off x="789864" y="294369"/>
            <a:ext cx="7469587" cy="1144168"/>
          </a:xfrm>
          <a:prstGeom prst="rect">
            <a:avLst/>
          </a:prstGeom>
        </p:spPr>
        <p:txBody>
          <a:bodyPr vert="horz" lIns="91440" tIns="45720" rIns="91440" bIns="45720" rtlCol="0" anchor="ctr">
            <a:normAutofit/>
          </a:bodyPr>
          <a:lstStyle/>
          <a:p>
            <a:r>
              <a:rPr lang="ru-RU" dirty="0"/>
              <a:t>Образец заголовка </a:t>
            </a:r>
            <a:r>
              <a:rPr lang="en-US" dirty="0"/>
              <a:t/>
            </a:r>
            <a:br>
              <a:rPr lang="en-US" dirty="0"/>
            </a:br>
            <a:r>
              <a:rPr lang="ru-RU" dirty="0"/>
              <a:t>и ещё немного</a:t>
            </a:r>
            <a:endParaRPr lang="en-US" dirty="0"/>
          </a:p>
        </p:txBody>
      </p:sp>
    </p:spTree>
    <p:extLst>
      <p:ext uri="{BB962C8B-B14F-4D97-AF65-F5344CB8AC3E}">
        <p14:creationId xmlns:p14="http://schemas.microsoft.com/office/powerpoint/2010/main" val="170332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6987" y="1884672"/>
            <a:ext cx="11591807" cy="3144614"/>
          </a:xfrm>
          <a:prstGeom prst="rect">
            <a:avLst/>
          </a:prstGeom>
        </p:spPr>
        <p:txBody>
          <a:bodyPr anchor="b"/>
          <a:lstStyle>
            <a:lvl1pPr>
              <a:defRPr sz="7724"/>
            </a:lvl1pPr>
          </a:lstStyle>
          <a:p>
            <a:r>
              <a:rPr lang="ru-RU"/>
              <a:t>Образец заголовка</a:t>
            </a:r>
            <a:endParaRPr lang="en-US" dirty="0"/>
          </a:p>
        </p:txBody>
      </p:sp>
      <p:sp>
        <p:nvSpPr>
          <p:cNvPr id="3" name="Text Placeholder 2"/>
          <p:cNvSpPr>
            <a:spLocks noGrp="1"/>
          </p:cNvSpPr>
          <p:nvPr>
            <p:ph type="body" idx="1"/>
          </p:nvPr>
        </p:nvSpPr>
        <p:spPr>
          <a:xfrm>
            <a:off x="916987" y="5059036"/>
            <a:ext cx="11591807" cy="1653678"/>
          </a:xfrm>
        </p:spPr>
        <p:txBody>
          <a:bodyPr/>
          <a:lstStyle>
            <a:lvl1pPr marL="0" indent="0">
              <a:buNone/>
              <a:defRPr sz="3090">
                <a:solidFill>
                  <a:schemeClr val="tx1"/>
                </a:solidFill>
              </a:defRPr>
            </a:lvl1pPr>
            <a:lvl2pPr marL="588599" indent="0">
              <a:buNone/>
              <a:defRPr sz="2575">
                <a:solidFill>
                  <a:schemeClr val="tx1">
                    <a:tint val="75000"/>
                  </a:schemeClr>
                </a:solidFill>
              </a:defRPr>
            </a:lvl2pPr>
            <a:lvl3pPr marL="1177199" indent="0">
              <a:buNone/>
              <a:defRPr sz="2317">
                <a:solidFill>
                  <a:schemeClr val="tx1">
                    <a:tint val="75000"/>
                  </a:schemeClr>
                </a:solidFill>
              </a:defRPr>
            </a:lvl3pPr>
            <a:lvl4pPr marL="1765798" indent="0">
              <a:buNone/>
              <a:defRPr sz="2060">
                <a:solidFill>
                  <a:schemeClr val="tx1">
                    <a:tint val="75000"/>
                  </a:schemeClr>
                </a:solidFill>
              </a:defRPr>
            </a:lvl4pPr>
            <a:lvl5pPr marL="2354397" indent="0">
              <a:buNone/>
              <a:defRPr sz="2060">
                <a:solidFill>
                  <a:schemeClr val="tx1">
                    <a:tint val="75000"/>
                  </a:schemeClr>
                </a:solidFill>
              </a:defRPr>
            </a:lvl5pPr>
            <a:lvl6pPr marL="2942996" indent="0">
              <a:buNone/>
              <a:defRPr sz="2060">
                <a:solidFill>
                  <a:schemeClr val="tx1">
                    <a:tint val="75000"/>
                  </a:schemeClr>
                </a:solidFill>
              </a:defRPr>
            </a:lvl6pPr>
            <a:lvl7pPr marL="3531596" indent="0">
              <a:buNone/>
              <a:defRPr sz="2060">
                <a:solidFill>
                  <a:schemeClr val="tx1">
                    <a:tint val="75000"/>
                  </a:schemeClr>
                </a:solidFill>
              </a:defRPr>
            </a:lvl7pPr>
            <a:lvl8pPr marL="4120195" indent="0">
              <a:buNone/>
              <a:defRPr sz="2060">
                <a:solidFill>
                  <a:schemeClr val="tx1">
                    <a:tint val="75000"/>
                  </a:schemeClr>
                </a:solidFill>
              </a:defRPr>
            </a:lvl8pPr>
            <a:lvl9pPr marL="4708794" indent="0">
              <a:buNone/>
              <a:defRPr sz="206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9435EA6-D118-458C-88F4-862D495C49BD}" type="datetime1">
              <a:rPr lang="ru-RU" smtClean="0"/>
              <a:t>29.06.2021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F5FD80-C3B9-44E2-96AF-9E09FF081CFC}" type="slidenum">
              <a:rPr lang="ru-RU" smtClean="0"/>
              <a:t>‹#›</a:t>
            </a:fld>
            <a:endParaRPr lang="ru-RU"/>
          </a:p>
        </p:txBody>
      </p:sp>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485"/>
            <a:ext cx="13439775" cy="1834912"/>
          </a:xfrm>
          <a:prstGeom prst="rect">
            <a:avLst/>
          </a:prstGeom>
        </p:spPr>
      </p:pic>
      <p:sp>
        <p:nvSpPr>
          <p:cNvPr id="11" name="Title Placeholder 1"/>
          <p:cNvSpPr txBox="1">
            <a:spLocks/>
          </p:cNvSpPr>
          <p:nvPr userDrawn="1"/>
        </p:nvSpPr>
        <p:spPr>
          <a:xfrm>
            <a:off x="789864" y="294369"/>
            <a:ext cx="7469587" cy="1144168"/>
          </a:xfrm>
          <a:prstGeom prst="rect">
            <a:avLst/>
          </a:prstGeom>
        </p:spPr>
        <p:txBody>
          <a:bodyPr vert="horz" lIns="117721" tIns="58860" rIns="117721" bIns="58860" rtlCol="0" anchor="ctr">
            <a:normAutofit lnSpcReduction="10000"/>
          </a:bodyPr>
          <a:lstStyle>
            <a:lvl1pPr algn="l" defTabSz="914400" rtl="0" eaLnBrk="1" latinLnBrk="0" hangingPunct="1">
              <a:lnSpc>
                <a:spcPct val="90000"/>
              </a:lnSpc>
              <a:spcBef>
                <a:spcPct val="0"/>
              </a:spcBef>
              <a:buNone/>
              <a:defRPr sz="3000" kern="1200">
                <a:solidFill>
                  <a:schemeClr val="bg1"/>
                </a:solidFill>
                <a:latin typeface="+mj-lt"/>
                <a:ea typeface="+mj-ea"/>
                <a:cs typeface="+mj-cs"/>
              </a:defRPr>
            </a:lvl1pPr>
          </a:lstStyle>
          <a:p>
            <a:r>
              <a:rPr lang="ru-RU" sz="3862"/>
              <a:t>Образец заголовка </a:t>
            </a:r>
            <a:r>
              <a:rPr lang="en-US" sz="3862"/>
              <a:t/>
            </a:r>
            <a:br>
              <a:rPr lang="en-US" sz="3862"/>
            </a:br>
            <a:r>
              <a:rPr lang="ru-RU" sz="3862"/>
              <a:t>и ещё немного</a:t>
            </a:r>
            <a:endParaRPr lang="en-US" sz="3862" dirty="0"/>
          </a:p>
        </p:txBody>
      </p:sp>
    </p:spTree>
    <p:extLst>
      <p:ext uri="{BB962C8B-B14F-4D97-AF65-F5344CB8AC3E}">
        <p14:creationId xmlns:p14="http://schemas.microsoft.com/office/powerpoint/2010/main" val="197386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3986" y="2012414"/>
            <a:ext cx="5711904"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803888" y="2012414"/>
            <a:ext cx="5711904"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438E574-5432-427E-AC4A-9A5A2EB67F13}" type="datetime1">
              <a:rPr lang="ru-RU" smtClean="0"/>
              <a:t>29.06.2021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1F5FD80-C3B9-44E2-96AF-9E09FF081CFC}" type="slidenum">
              <a:rPr lang="ru-RU" smtClean="0"/>
              <a:t>‹#›</a:t>
            </a:fld>
            <a:endParaRPr lang="ru-RU"/>
          </a:p>
        </p:txBody>
      </p:sp>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485"/>
            <a:ext cx="13439775" cy="1834912"/>
          </a:xfrm>
          <a:prstGeom prst="rect">
            <a:avLst/>
          </a:prstGeom>
        </p:spPr>
      </p:pic>
      <p:sp>
        <p:nvSpPr>
          <p:cNvPr id="11" name="Title Placeholder 1"/>
          <p:cNvSpPr>
            <a:spLocks noGrp="1"/>
          </p:cNvSpPr>
          <p:nvPr>
            <p:ph type="title" hasCustomPrompt="1"/>
          </p:nvPr>
        </p:nvSpPr>
        <p:spPr>
          <a:xfrm>
            <a:off x="789864" y="294369"/>
            <a:ext cx="7469587" cy="1144168"/>
          </a:xfrm>
          <a:prstGeom prst="rect">
            <a:avLst/>
          </a:prstGeom>
        </p:spPr>
        <p:txBody>
          <a:bodyPr vert="horz" lIns="91440" tIns="45720" rIns="91440" bIns="45720" rtlCol="0" anchor="ctr">
            <a:normAutofit/>
          </a:bodyPr>
          <a:lstStyle/>
          <a:p>
            <a:r>
              <a:rPr lang="ru-RU" dirty="0"/>
              <a:t>Образец заголовка </a:t>
            </a:r>
            <a:r>
              <a:rPr lang="en-US" dirty="0"/>
              <a:t/>
            </a:r>
            <a:br>
              <a:rPr lang="en-US" dirty="0"/>
            </a:br>
            <a:r>
              <a:rPr lang="ru-RU" dirty="0"/>
              <a:t>и ещё немного</a:t>
            </a:r>
            <a:endParaRPr lang="en-US" dirty="0"/>
          </a:p>
        </p:txBody>
      </p:sp>
    </p:spTree>
    <p:extLst>
      <p:ext uri="{BB962C8B-B14F-4D97-AF65-F5344CB8AC3E}">
        <p14:creationId xmlns:p14="http://schemas.microsoft.com/office/powerpoint/2010/main" val="198243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5738" y="1853171"/>
            <a:ext cx="5685654" cy="908210"/>
          </a:xfrm>
        </p:spPr>
        <p:txBody>
          <a:bodyPr anchor="b"/>
          <a:lstStyle>
            <a:lvl1pPr marL="0" indent="0">
              <a:buNone/>
              <a:defRPr sz="3090" b="1"/>
            </a:lvl1pPr>
            <a:lvl2pPr marL="588599" indent="0">
              <a:buNone/>
              <a:defRPr sz="2575" b="1"/>
            </a:lvl2pPr>
            <a:lvl3pPr marL="1177199" indent="0">
              <a:buNone/>
              <a:defRPr sz="2317" b="1"/>
            </a:lvl3pPr>
            <a:lvl4pPr marL="1765798" indent="0">
              <a:buNone/>
              <a:defRPr sz="2060" b="1"/>
            </a:lvl4pPr>
            <a:lvl5pPr marL="2354397" indent="0">
              <a:buNone/>
              <a:defRPr sz="2060" b="1"/>
            </a:lvl5pPr>
            <a:lvl6pPr marL="2942996" indent="0">
              <a:buNone/>
              <a:defRPr sz="2060" b="1"/>
            </a:lvl6pPr>
            <a:lvl7pPr marL="3531596" indent="0">
              <a:buNone/>
              <a:defRPr sz="2060" b="1"/>
            </a:lvl7pPr>
            <a:lvl8pPr marL="4120195" indent="0">
              <a:buNone/>
              <a:defRPr sz="2060" b="1"/>
            </a:lvl8pPr>
            <a:lvl9pPr marL="4708794" indent="0">
              <a:buNone/>
              <a:defRPr sz="2060" b="1"/>
            </a:lvl9pPr>
          </a:lstStyle>
          <a:p>
            <a:pPr lvl="0"/>
            <a:r>
              <a:rPr lang="ru-RU"/>
              <a:t>Образец текста</a:t>
            </a:r>
          </a:p>
        </p:txBody>
      </p:sp>
      <p:sp>
        <p:nvSpPr>
          <p:cNvPr id="4" name="Content Placeholder 3"/>
          <p:cNvSpPr>
            <a:spLocks noGrp="1"/>
          </p:cNvSpPr>
          <p:nvPr>
            <p:ph sz="half" idx="2"/>
          </p:nvPr>
        </p:nvSpPr>
        <p:spPr>
          <a:xfrm>
            <a:off x="925738" y="2761381"/>
            <a:ext cx="5685654"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803887" y="1853171"/>
            <a:ext cx="5713654" cy="908210"/>
          </a:xfrm>
        </p:spPr>
        <p:txBody>
          <a:bodyPr anchor="b"/>
          <a:lstStyle>
            <a:lvl1pPr marL="0" indent="0">
              <a:buNone/>
              <a:defRPr sz="3090" b="1"/>
            </a:lvl1pPr>
            <a:lvl2pPr marL="588599" indent="0">
              <a:buNone/>
              <a:defRPr sz="2575" b="1"/>
            </a:lvl2pPr>
            <a:lvl3pPr marL="1177199" indent="0">
              <a:buNone/>
              <a:defRPr sz="2317" b="1"/>
            </a:lvl3pPr>
            <a:lvl4pPr marL="1765798" indent="0">
              <a:buNone/>
              <a:defRPr sz="2060" b="1"/>
            </a:lvl4pPr>
            <a:lvl5pPr marL="2354397" indent="0">
              <a:buNone/>
              <a:defRPr sz="2060" b="1"/>
            </a:lvl5pPr>
            <a:lvl6pPr marL="2942996" indent="0">
              <a:buNone/>
              <a:defRPr sz="2060" b="1"/>
            </a:lvl6pPr>
            <a:lvl7pPr marL="3531596" indent="0">
              <a:buNone/>
              <a:defRPr sz="2060" b="1"/>
            </a:lvl7pPr>
            <a:lvl8pPr marL="4120195" indent="0">
              <a:buNone/>
              <a:defRPr sz="2060" b="1"/>
            </a:lvl8pPr>
            <a:lvl9pPr marL="4708794" indent="0">
              <a:buNone/>
              <a:defRPr sz="2060" b="1"/>
            </a:lvl9pPr>
          </a:lstStyle>
          <a:p>
            <a:pPr lvl="0"/>
            <a:r>
              <a:rPr lang="ru-RU"/>
              <a:t>Образец текста</a:t>
            </a:r>
          </a:p>
        </p:txBody>
      </p:sp>
      <p:sp>
        <p:nvSpPr>
          <p:cNvPr id="6" name="Content Placeholder 5"/>
          <p:cNvSpPr>
            <a:spLocks noGrp="1"/>
          </p:cNvSpPr>
          <p:nvPr>
            <p:ph sz="quarter" idx="4"/>
          </p:nvPr>
        </p:nvSpPr>
        <p:spPr>
          <a:xfrm>
            <a:off x="6803887" y="2761381"/>
            <a:ext cx="5713654"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8FBCD69-B88D-4E79-BD21-A9B88731344B}" type="datetime1">
              <a:rPr lang="ru-RU" smtClean="0"/>
              <a:t>29.06.2021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1F5FD80-C3B9-44E2-96AF-9E09FF081CFC}" type="slidenum">
              <a:rPr lang="ru-RU" smtClean="0"/>
              <a:t>‹#›</a:t>
            </a:fld>
            <a:endParaRPr lang="ru-RU"/>
          </a:p>
        </p:txBody>
      </p:sp>
      <p:pic>
        <p:nvPicPr>
          <p:cNvPr id="12" name="Рисунок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485"/>
            <a:ext cx="13439775" cy="1834912"/>
          </a:xfrm>
          <a:prstGeom prst="rect">
            <a:avLst/>
          </a:prstGeom>
        </p:spPr>
      </p:pic>
      <p:sp>
        <p:nvSpPr>
          <p:cNvPr id="13" name="Title Placeholder 1"/>
          <p:cNvSpPr>
            <a:spLocks noGrp="1"/>
          </p:cNvSpPr>
          <p:nvPr>
            <p:ph type="title" hasCustomPrompt="1"/>
          </p:nvPr>
        </p:nvSpPr>
        <p:spPr>
          <a:xfrm>
            <a:off x="789864" y="294369"/>
            <a:ext cx="7469587" cy="1144168"/>
          </a:xfrm>
          <a:prstGeom prst="rect">
            <a:avLst/>
          </a:prstGeom>
        </p:spPr>
        <p:txBody>
          <a:bodyPr vert="horz" lIns="91440" tIns="45720" rIns="91440" bIns="45720" rtlCol="0" anchor="ctr">
            <a:normAutofit/>
          </a:bodyPr>
          <a:lstStyle/>
          <a:p>
            <a:r>
              <a:rPr lang="ru-RU" dirty="0"/>
              <a:t>Образец заголовка </a:t>
            </a:r>
            <a:r>
              <a:rPr lang="en-US" dirty="0"/>
              <a:t/>
            </a:r>
            <a:br>
              <a:rPr lang="en-US" dirty="0"/>
            </a:br>
            <a:r>
              <a:rPr lang="ru-RU" dirty="0"/>
              <a:t>и ещё немного</a:t>
            </a:r>
            <a:endParaRPr lang="en-US" dirty="0"/>
          </a:p>
        </p:txBody>
      </p:sp>
    </p:spTree>
    <p:extLst>
      <p:ext uri="{BB962C8B-B14F-4D97-AF65-F5344CB8AC3E}">
        <p14:creationId xmlns:p14="http://schemas.microsoft.com/office/powerpoint/2010/main" val="110076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3987" y="2012414"/>
            <a:ext cx="11591807" cy="4796544"/>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923986" y="7006702"/>
            <a:ext cx="3023949" cy="402483"/>
          </a:xfrm>
          <a:prstGeom prst="rect">
            <a:avLst/>
          </a:prstGeom>
        </p:spPr>
        <p:txBody>
          <a:bodyPr vert="horz" lIns="91440" tIns="45720" rIns="91440" bIns="45720" rtlCol="0" anchor="ctr"/>
          <a:lstStyle>
            <a:lvl1pPr algn="l">
              <a:defRPr sz="1545">
                <a:solidFill>
                  <a:schemeClr val="tx1">
                    <a:tint val="75000"/>
                  </a:schemeClr>
                </a:solidFill>
              </a:defRPr>
            </a:lvl1pPr>
          </a:lstStyle>
          <a:p>
            <a:fld id="{7094DBCD-3890-4209-968B-2ABCEA81BEB1}" type="datetime1">
              <a:rPr lang="ru-RU" smtClean="0"/>
              <a:t>29.06.2021</a:t>
            </a:fld>
            <a:endParaRPr lang="ru-RU"/>
          </a:p>
        </p:txBody>
      </p:sp>
      <p:sp>
        <p:nvSpPr>
          <p:cNvPr id="5" name="Footer Placeholder 4"/>
          <p:cNvSpPr>
            <a:spLocks noGrp="1"/>
          </p:cNvSpPr>
          <p:nvPr>
            <p:ph type="ftr" sz="quarter" idx="3"/>
          </p:nvPr>
        </p:nvSpPr>
        <p:spPr>
          <a:xfrm>
            <a:off x="4451926" y="7006702"/>
            <a:ext cx="4535925" cy="402483"/>
          </a:xfrm>
          <a:prstGeom prst="rect">
            <a:avLst/>
          </a:prstGeom>
        </p:spPr>
        <p:txBody>
          <a:bodyPr vert="horz" lIns="91440" tIns="45720" rIns="91440" bIns="45720" rtlCol="0" anchor="ctr"/>
          <a:lstStyle>
            <a:lvl1pPr algn="ctr">
              <a:defRPr sz="1545">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07140" y="7006702"/>
            <a:ext cx="3023949" cy="402483"/>
          </a:xfrm>
          <a:prstGeom prst="rect">
            <a:avLst/>
          </a:prstGeom>
        </p:spPr>
        <p:txBody>
          <a:bodyPr vert="horz" lIns="91440" tIns="45720" rIns="91440" bIns="45720" rtlCol="0" anchor="ctr"/>
          <a:lstStyle>
            <a:lvl1pPr algn="r">
              <a:defRPr sz="1545">
                <a:solidFill>
                  <a:schemeClr val="tx1">
                    <a:tint val="75000"/>
                  </a:schemeClr>
                </a:solidFill>
              </a:defRPr>
            </a:lvl1pPr>
          </a:lstStyle>
          <a:p>
            <a:fld id="{61F5FD80-C3B9-44E2-96AF-9E09FF081CFC}" type="slidenum">
              <a:rPr lang="ru-RU" smtClean="0"/>
              <a:t>‹#›</a:t>
            </a:fld>
            <a:endParaRPr lang="ru-RU"/>
          </a:p>
        </p:txBody>
      </p:sp>
      <p:pic>
        <p:nvPicPr>
          <p:cNvPr id="8" name="Рисунок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290018" y="226738"/>
            <a:ext cx="776857" cy="990603"/>
          </a:xfrm>
          <a:prstGeom prst="rect">
            <a:avLst/>
          </a:prstGeom>
        </p:spPr>
      </p:pic>
      <p:pic>
        <p:nvPicPr>
          <p:cNvPr id="9" name="Рисунок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711652" y="226736"/>
            <a:ext cx="1007460" cy="539746"/>
          </a:xfrm>
          <a:prstGeom prst="rect">
            <a:avLst/>
          </a:prstGeom>
        </p:spPr>
      </p:pic>
      <p:pic>
        <p:nvPicPr>
          <p:cNvPr id="10" name="Рисунок 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540286" y="6803383"/>
            <a:ext cx="2160461" cy="990737"/>
          </a:xfrm>
          <a:prstGeom prst="rect">
            <a:avLst/>
          </a:prstGeom>
        </p:spPr>
      </p:pic>
    </p:spTree>
    <p:extLst>
      <p:ext uri="{BB962C8B-B14F-4D97-AF65-F5344CB8AC3E}">
        <p14:creationId xmlns:p14="http://schemas.microsoft.com/office/powerpoint/2010/main" val="48105379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91" r:id="rId3"/>
    <p:sldLayoutId id="2147483692" r:id="rId4"/>
    <p:sldLayoutId id="2147483693" r:id="rId5"/>
    <p:sldLayoutId id="2147483662" r:id="rId6"/>
    <p:sldLayoutId id="2147483663" r:id="rId7"/>
    <p:sldLayoutId id="2147483664" r:id="rId8"/>
    <p:sldLayoutId id="2147483665" r:id="rId9"/>
    <p:sldLayoutId id="2147483666" r:id="rId10"/>
    <p:sldLayoutId id="2147483667" r:id="rId11"/>
    <p:sldLayoutId id="2147483673" r:id="rId12"/>
    <p:sldLayoutId id="2147483668" r:id="rId13"/>
    <p:sldLayoutId id="2147483669" r:id="rId14"/>
    <p:sldLayoutId id="2147483677" r:id="rId15"/>
  </p:sldLayoutIdLst>
  <p:hf hdr="0" ftr="0" dt="0"/>
  <p:txStyles>
    <p:titleStyle>
      <a:lvl1pPr algn="l" defTabSz="1177199" rtl="0" eaLnBrk="1" latinLnBrk="0" hangingPunct="1">
        <a:lnSpc>
          <a:spcPct val="90000"/>
        </a:lnSpc>
        <a:spcBef>
          <a:spcPct val="0"/>
        </a:spcBef>
        <a:buNone/>
        <a:defRPr sz="3862" kern="1200">
          <a:solidFill>
            <a:schemeClr val="bg1"/>
          </a:solidFill>
          <a:latin typeface="+mj-lt"/>
          <a:ea typeface="+mj-ea"/>
          <a:cs typeface="+mj-cs"/>
        </a:defRPr>
      </a:lvl1pPr>
    </p:titleStyle>
    <p:bodyStyle>
      <a:lvl1pPr marL="294300" indent="-294300" algn="l" defTabSz="1177199" rtl="0" eaLnBrk="1" latinLnBrk="0" hangingPunct="1">
        <a:lnSpc>
          <a:spcPct val="90000"/>
        </a:lnSpc>
        <a:spcBef>
          <a:spcPts val="1287"/>
        </a:spcBef>
        <a:buClr>
          <a:srgbClr val="22A1DA"/>
        </a:buClr>
        <a:buFont typeface="Segoe UI" panose="020B0502040204020203" pitchFamily="34" charset="0"/>
        <a:buChar char="•"/>
        <a:defRPr sz="3090" kern="1200">
          <a:solidFill>
            <a:schemeClr val="tx1"/>
          </a:solidFill>
          <a:latin typeface="+mn-lt"/>
          <a:ea typeface="+mn-ea"/>
          <a:cs typeface="+mn-cs"/>
        </a:defRPr>
      </a:lvl1pPr>
      <a:lvl2pPr marL="882899" indent="-294300" algn="l" defTabSz="1177199" rtl="0" eaLnBrk="1" latinLnBrk="0" hangingPunct="1">
        <a:lnSpc>
          <a:spcPct val="90000"/>
        </a:lnSpc>
        <a:spcBef>
          <a:spcPts val="644"/>
        </a:spcBef>
        <a:buClr>
          <a:srgbClr val="22A1DA"/>
        </a:buClr>
        <a:buFont typeface="Segoe UI" panose="020B0502040204020203" pitchFamily="34" charset="0"/>
        <a:buChar char="•"/>
        <a:defRPr sz="2317" kern="1200">
          <a:solidFill>
            <a:schemeClr val="tx1"/>
          </a:solidFill>
          <a:latin typeface="+mn-lt"/>
          <a:ea typeface="+mn-ea"/>
          <a:cs typeface="+mn-cs"/>
        </a:defRPr>
      </a:lvl2pPr>
      <a:lvl3pPr marL="1471498" indent="-294300" algn="l" defTabSz="1177199" rtl="0" eaLnBrk="1" latinLnBrk="0" hangingPunct="1">
        <a:lnSpc>
          <a:spcPct val="90000"/>
        </a:lnSpc>
        <a:spcBef>
          <a:spcPts val="644"/>
        </a:spcBef>
        <a:buClr>
          <a:srgbClr val="22A1DA"/>
        </a:buClr>
        <a:buFont typeface="Segoe UI" panose="020B0502040204020203" pitchFamily="34" charset="0"/>
        <a:buChar char="•"/>
        <a:defRPr sz="2060" kern="1200">
          <a:solidFill>
            <a:schemeClr val="tx1"/>
          </a:solidFill>
          <a:latin typeface="+mn-lt"/>
          <a:ea typeface="+mn-ea"/>
          <a:cs typeface="+mn-cs"/>
        </a:defRPr>
      </a:lvl3pPr>
      <a:lvl4pPr marL="2060097" indent="-294300" algn="l" defTabSz="1177199" rtl="0" eaLnBrk="1" latinLnBrk="0" hangingPunct="1">
        <a:lnSpc>
          <a:spcPct val="90000"/>
        </a:lnSpc>
        <a:spcBef>
          <a:spcPts val="644"/>
        </a:spcBef>
        <a:buClr>
          <a:srgbClr val="22A1DA"/>
        </a:buClr>
        <a:buFont typeface="Segoe UI" panose="020B0502040204020203" pitchFamily="34" charset="0"/>
        <a:buChar char="•"/>
        <a:defRPr sz="1802" kern="1200">
          <a:solidFill>
            <a:schemeClr val="tx1"/>
          </a:solidFill>
          <a:latin typeface="+mn-lt"/>
          <a:ea typeface="+mn-ea"/>
          <a:cs typeface="+mn-cs"/>
        </a:defRPr>
      </a:lvl4pPr>
      <a:lvl5pPr marL="2648697" indent="-294300" algn="l" defTabSz="1177199" rtl="0" eaLnBrk="1" latinLnBrk="0" hangingPunct="1">
        <a:lnSpc>
          <a:spcPct val="90000"/>
        </a:lnSpc>
        <a:spcBef>
          <a:spcPts val="644"/>
        </a:spcBef>
        <a:buClr>
          <a:srgbClr val="22A1DA"/>
        </a:buClr>
        <a:buFont typeface="Segoe UI" panose="020B0502040204020203" pitchFamily="34" charset="0"/>
        <a:buChar char="•"/>
        <a:defRPr sz="1545" kern="1200">
          <a:solidFill>
            <a:schemeClr val="tx1"/>
          </a:solidFill>
          <a:latin typeface="+mn-lt"/>
          <a:ea typeface="+mn-ea"/>
          <a:cs typeface="+mn-cs"/>
        </a:defRPr>
      </a:lvl5pPr>
      <a:lvl6pPr marL="3237296" indent="-294300" algn="l" defTabSz="1177199" rtl="0" eaLnBrk="1" latinLnBrk="0" hangingPunct="1">
        <a:lnSpc>
          <a:spcPct val="90000"/>
        </a:lnSpc>
        <a:spcBef>
          <a:spcPts val="644"/>
        </a:spcBef>
        <a:buFont typeface="Arial" panose="020B0604020202020204" pitchFamily="34" charset="0"/>
        <a:buChar char="•"/>
        <a:defRPr sz="2317" kern="1200">
          <a:solidFill>
            <a:schemeClr val="tx1"/>
          </a:solidFill>
          <a:latin typeface="+mn-lt"/>
          <a:ea typeface="+mn-ea"/>
          <a:cs typeface="+mn-cs"/>
        </a:defRPr>
      </a:lvl6pPr>
      <a:lvl7pPr marL="3825895" indent="-294300" algn="l" defTabSz="1177199" rtl="0" eaLnBrk="1" latinLnBrk="0" hangingPunct="1">
        <a:lnSpc>
          <a:spcPct val="90000"/>
        </a:lnSpc>
        <a:spcBef>
          <a:spcPts val="644"/>
        </a:spcBef>
        <a:buFont typeface="Arial" panose="020B0604020202020204" pitchFamily="34" charset="0"/>
        <a:buChar char="•"/>
        <a:defRPr sz="2317" kern="1200">
          <a:solidFill>
            <a:schemeClr val="tx1"/>
          </a:solidFill>
          <a:latin typeface="+mn-lt"/>
          <a:ea typeface="+mn-ea"/>
          <a:cs typeface="+mn-cs"/>
        </a:defRPr>
      </a:lvl7pPr>
      <a:lvl8pPr marL="4414495" indent="-294300" algn="l" defTabSz="1177199" rtl="0" eaLnBrk="1" latinLnBrk="0" hangingPunct="1">
        <a:lnSpc>
          <a:spcPct val="90000"/>
        </a:lnSpc>
        <a:spcBef>
          <a:spcPts val="644"/>
        </a:spcBef>
        <a:buFont typeface="Arial" panose="020B0604020202020204" pitchFamily="34" charset="0"/>
        <a:buChar char="•"/>
        <a:defRPr sz="2317" kern="1200">
          <a:solidFill>
            <a:schemeClr val="tx1"/>
          </a:solidFill>
          <a:latin typeface="+mn-lt"/>
          <a:ea typeface="+mn-ea"/>
          <a:cs typeface="+mn-cs"/>
        </a:defRPr>
      </a:lvl8pPr>
      <a:lvl9pPr marL="5003094" indent="-294300" algn="l" defTabSz="1177199" rtl="0" eaLnBrk="1" latinLnBrk="0" hangingPunct="1">
        <a:lnSpc>
          <a:spcPct val="90000"/>
        </a:lnSpc>
        <a:spcBef>
          <a:spcPts val="644"/>
        </a:spcBef>
        <a:buFont typeface="Arial" panose="020B0604020202020204" pitchFamily="34" charset="0"/>
        <a:buChar char="•"/>
        <a:defRPr sz="2317" kern="1200">
          <a:solidFill>
            <a:schemeClr val="tx1"/>
          </a:solidFill>
          <a:latin typeface="+mn-lt"/>
          <a:ea typeface="+mn-ea"/>
          <a:cs typeface="+mn-cs"/>
        </a:defRPr>
      </a:lvl9pPr>
    </p:bodyStyle>
    <p:otherStyle>
      <a:defPPr>
        <a:defRPr lang="en-US"/>
      </a:defPPr>
      <a:lvl1pPr marL="0" algn="l" defTabSz="1177199" rtl="0" eaLnBrk="1" latinLnBrk="0" hangingPunct="1">
        <a:defRPr sz="2317" kern="1200">
          <a:solidFill>
            <a:schemeClr val="tx1"/>
          </a:solidFill>
          <a:latin typeface="+mn-lt"/>
          <a:ea typeface="+mn-ea"/>
          <a:cs typeface="+mn-cs"/>
        </a:defRPr>
      </a:lvl1pPr>
      <a:lvl2pPr marL="588599" algn="l" defTabSz="1177199" rtl="0" eaLnBrk="1" latinLnBrk="0" hangingPunct="1">
        <a:defRPr sz="2317" kern="1200">
          <a:solidFill>
            <a:schemeClr val="tx1"/>
          </a:solidFill>
          <a:latin typeface="+mn-lt"/>
          <a:ea typeface="+mn-ea"/>
          <a:cs typeface="+mn-cs"/>
        </a:defRPr>
      </a:lvl2pPr>
      <a:lvl3pPr marL="1177199" algn="l" defTabSz="1177199" rtl="0" eaLnBrk="1" latinLnBrk="0" hangingPunct="1">
        <a:defRPr sz="2317" kern="1200">
          <a:solidFill>
            <a:schemeClr val="tx1"/>
          </a:solidFill>
          <a:latin typeface="+mn-lt"/>
          <a:ea typeface="+mn-ea"/>
          <a:cs typeface="+mn-cs"/>
        </a:defRPr>
      </a:lvl3pPr>
      <a:lvl4pPr marL="1765798" algn="l" defTabSz="1177199" rtl="0" eaLnBrk="1" latinLnBrk="0" hangingPunct="1">
        <a:defRPr sz="2317" kern="1200">
          <a:solidFill>
            <a:schemeClr val="tx1"/>
          </a:solidFill>
          <a:latin typeface="+mn-lt"/>
          <a:ea typeface="+mn-ea"/>
          <a:cs typeface="+mn-cs"/>
        </a:defRPr>
      </a:lvl4pPr>
      <a:lvl5pPr marL="2354397" algn="l" defTabSz="1177199" rtl="0" eaLnBrk="1" latinLnBrk="0" hangingPunct="1">
        <a:defRPr sz="2317" kern="1200">
          <a:solidFill>
            <a:schemeClr val="tx1"/>
          </a:solidFill>
          <a:latin typeface="+mn-lt"/>
          <a:ea typeface="+mn-ea"/>
          <a:cs typeface="+mn-cs"/>
        </a:defRPr>
      </a:lvl5pPr>
      <a:lvl6pPr marL="2942996" algn="l" defTabSz="1177199" rtl="0" eaLnBrk="1" latinLnBrk="0" hangingPunct="1">
        <a:defRPr sz="2317" kern="1200">
          <a:solidFill>
            <a:schemeClr val="tx1"/>
          </a:solidFill>
          <a:latin typeface="+mn-lt"/>
          <a:ea typeface="+mn-ea"/>
          <a:cs typeface="+mn-cs"/>
        </a:defRPr>
      </a:lvl6pPr>
      <a:lvl7pPr marL="3531596" algn="l" defTabSz="1177199" rtl="0" eaLnBrk="1" latinLnBrk="0" hangingPunct="1">
        <a:defRPr sz="2317" kern="1200">
          <a:solidFill>
            <a:schemeClr val="tx1"/>
          </a:solidFill>
          <a:latin typeface="+mn-lt"/>
          <a:ea typeface="+mn-ea"/>
          <a:cs typeface="+mn-cs"/>
        </a:defRPr>
      </a:lvl7pPr>
      <a:lvl8pPr marL="4120195" algn="l" defTabSz="1177199" rtl="0" eaLnBrk="1" latinLnBrk="0" hangingPunct="1">
        <a:defRPr sz="2317" kern="1200">
          <a:solidFill>
            <a:schemeClr val="tx1"/>
          </a:solidFill>
          <a:latin typeface="+mn-lt"/>
          <a:ea typeface="+mn-ea"/>
          <a:cs typeface="+mn-cs"/>
        </a:defRPr>
      </a:lvl8pPr>
      <a:lvl9pPr marL="4708794" algn="l" defTabSz="1177199" rtl="0" eaLnBrk="1" latinLnBrk="0" hangingPunct="1">
        <a:defRPr sz="23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335891" y="2774753"/>
            <a:ext cx="11742645" cy="2773992"/>
          </a:xfrm>
        </p:spPr>
        <p:txBody>
          <a:bodyPr>
            <a:noAutofit/>
          </a:bodyPr>
          <a:lstStyle/>
          <a:p>
            <a:pPr algn="ctr">
              <a:lnSpc>
                <a:spcPct val="100000"/>
              </a:lnSpc>
              <a:spcBef>
                <a:spcPts val="0"/>
              </a:spcBef>
            </a:pPr>
            <a:r>
              <a:rPr lang="ru-RU" sz="3200" b="1" dirty="0"/>
              <a:t>О новых </a:t>
            </a:r>
            <a:r>
              <a:rPr lang="ru-RU" sz="3200" b="1" dirty="0" smtClean="0"/>
              <a:t>механизмах поддержки инвестиционных проектов на территории Свердловской области (соглашение о </a:t>
            </a:r>
            <a:r>
              <a:rPr lang="ru-RU" sz="3200" b="1" dirty="0"/>
              <a:t>защите </a:t>
            </a:r>
            <a:r>
              <a:rPr lang="ru-RU" sz="3200" b="1" dirty="0" smtClean="0"/>
              <a:t>и поощрении капиталовложений</a:t>
            </a:r>
            <a:r>
              <a:rPr lang="ru-RU" sz="3200" b="1" dirty="0"/>
              <a:t>, </a:t>
            </a:r>
            <a:r>
              <a:rPr lang="ru-RU" sz="3200" b="1" dirty="0" smtClean="0"/>
              <a:t>региональный инвестиционный проект)</a:t>
            </a:r>
            <a:endParaRPr lang="ru-RU" sz="3200" dirty="0"/>
          </a:p>
        </p:txBody>
      </p:sp>
      <p:sp>
        <p:nvSpPr>
          <p:cNvPr id="6" name="Subtitle 2"/>
          <p:cNvSpPr txBox="1">
            <a:spLocks/>
          </p:cNvSpPr>
          <p:nvPr/>
        </p:nvSpPr>
        <p:spPr>
          <a:xfrm>
            <a:off x="10768024" y="6441595"/>
            <a:ext cx="2208237" cy="7288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rgbClr val="22A1DA"/>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1802" dirty="0">
                <a:solidFill>
                  <a:srgbClr val="2279A9"/>
                </a:solidFill>
                <a:latin typeface="Segoe UI "/>
                <a:cs typeface="Segoe UI Semilight" panose="020B0402040204020203" pitchFamily="34" charset="0"/>
              </a:rPr>
              <a:t>г. Екатеринбург</a:t>
            </a:r>
            <a:br>
              <a:rPr lang="ru-RU" sz="1802" dirty="0">
                <a:solidFill>
                  <a:srgbClr val="2279A9"/>
                </a:solidFill>
                <a:latin typeface="Segoe UI "/>
                <a:cs typeface="Segoe UI Semilight" panose="020B0402040204020203" pitchFamily="34" charset="0"/>
              </a:rPr>
            </a:br>
            <a:r>
              <a:rPr lang="ru-RU" sz="1802" dirty="0" smtClean="0">
                <a:solidFill>
                  <a:srgbClr val="2279A9"/>
                </a:solidFill>
                <a:latin typeface="Segoe UI "/>
                <a:cs typeface="Segoe UI Semilight" panose="020B0402040204020203" pitchFamily="34" charset="0"/>
              </a:rPr>
              <a:t>29 июня </a:t>
            </a:r>
            <a:r>
              <a:rPr lang="ru-RU" sz="1802" dirty="0">
                <a:solidFill>
                  <a:srgbClr val="2279A9"/>
                </a:solidFill>
                <a:latin typeface="Segoe UI "/>
                <a:cs typeface="Segoe UI Semilight" panose="020B0402040204020203" pitchFamily="34" charset="0"/>
              </a:rPr>
              <a:t>2021 года</a:t>
            </a:r>
            <a:endParaRPr lang="en-US" sz="1802" dirty="0">
              <a:solidFill>
                <a:srgbClr val="2279A9"/>
              </a:solidFill>
              <a:latin typeface="Segoe UI "/>
              <a:cs typeface="Segoe UI Semilight" panose="020B0402040204020203" pitchFamily="34" charset="0"/>
            </a:endParaRPr>
          </a:p>
        </p:txBody>
      </p:sp>
      <p:sp>
        <p:nvSpPr>
          <p:cNvPr id="4" name="Subtitle 2"/>
          <p:cNvSpPr txBox="1">
            <a:spLocks/>
          </p:cNvSpPr>
          <p:nvPr/>
        </p:nvSpPr>
        <p:spPr>
          <a:xfrm>
            <a:off x="1959713" y="6441444"/>
            <a:ext cx="4466487" cy="4571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rgbClr val="22A1DA"/>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2" dirty="0">
              <a:solidFill>
                <a:srgbClr val="2279A9"/>
              </a:solidFill>
              <a:latin typeface="Segoe UI "/>
              <a:cs typeface="Segoe UI Semilight" panose="020B0402040204020203" pitchFamily="34" charset="0"/>
            </a:endParaRPr>
          </a:p>
        </p:txBody>
      </p:sp>
      <p:sp>
        <p:nvSpPr>
          <p:cNvPr id="5" name="Subtitle 2"/>
          <p:cNvSpPr txBox="1">
            <a:spLocks/>
          </p:cNvSpPr>
          <p:nvPr/>
        </p:nvSpPr>
        <p:spPr>
          <a:xfrm>
            <a:off x="6887400" y="6441746"/>
            <a:ext cx="2902307" cy="7288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rgbClr val="22A1DA"/>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2" dirty="0">
              <a:solidFill>
                <a:schemeClr val="tx1"/>
              </a:solidFill>
              <a:latin typeface="Segoe UI "/>
              <a:cs typeface="Segoe UI Semilight" panose="020B0402040204020203" pitchFamily="34" charset="0"/>
            </a:endParaRPr>
          </a:p>
        </p:txBody>
      </p:sp>
      <p:sp>
        <p:nvSpPr>
          <p:cNvPr id="7" name="Subtitle 2"/>
          <p:cNvSpPr txBox="1">
            <a:spLocks/>
          </p:cNvSpPr>
          <p:nvPr/>
        </p:nvSpPr>
        <p:spPr>
          <a:xfrm rot="20605462">
            <a:off x="6552375" y="6381750"/>
            <a:ext cx="3237332" cy="78868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rgbClr val="22A1DA"/>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802" dirty="0">
              <a:solidFill>
                <a:srgbClr val="2279A9"/>
              </a:solidFill>
              <a:latin typeface="Segoe UI "/>
              <a:cs typeface="Segoe UI Semilight" panose="020B0402040204020203" pitchFamily="34" charset="0"/>
            </a:endParaRPr>
          </a:p>
        </p:txBody>
      </p:sp>
    </p:spTree>
    <p:extLst>
      <p:ext uri="{BB962C8B-B14F-4D97-AF65-F5344CB8AC3E}">
        <p14:creationId xmlns:p14="http://schemas.microsoft.com/office/powerpoint/2010/main" val="2353025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n-US" dirty="0" smtClean="0"/>
              <a:t>8</a:t>
            </a:r>
            <a:endParaRPr lang="ru-RU" dirty="0"/>
          </a:p>
        </p:txBody>
      </p:sp>
      <p:sp>
        <p:nvSpPr>
          <p:cNvPr id="3" name="Заголовок 2"/>
          <p:cNvSpPr>
            <a:spLocks noGrp="1"/>
          </p:cNvSpPr>
          <p:nvPr>
            <p:ph type="title"/>
          </p:nvPr>
        </p:nvSpPr>
        <p:spPr>
          <a:xfrm>
            <a:off x="603047" y="46096"/>
            <a:ext cx="9604093" cy="1109360"/>
          </a:xfrm>
        </p:spPr>
        <p:txBody>
          <a:bodyPr>
            <a:normAutofit/>
          </a:bodyPr>
          <a:lstStyle/>
          <a:p>
            <a:r>
              <a:rPr lang="ru-RU" sz="2800" dirty="0"/>
              <a:t>Региональный инвестиционный проект</a:t>
            </a:r>
          </a:p>
        </p:txBody>
      </p:sp>
      <p:sp>
        <p:nvSpPr>
          <p:cNvPr id="8" name="Прямоугольник 7"/>
          <p:cNvSpPr/>
          <p:nvPr/>
        </p:nvSpPr>
        <p:spPr>
          <a:xfrm>
            <a:off x="776388" y="1669587"/>
            <a:ext cx="11662348" cy="893834"/>
          </a:xfrm>
          <a:prstGeom prst="rect">
            <a:avLst/>
          </a:prstGeom>
        </p:spPr>
        <p:txBody>
          <a:bodyPr wrap="square">
            <a:spAutoFit/>
          </a:bodyPr>
          <a:lstStyle/>
          <a:p>
            <a:pPr algn="ctr">
              <a:lnSpc>
                <a:spcPct val="93000"/>
              </a:lnSpc>
              <a:spcAft>
                <a:spcPts val="0"/>
              </a:spcAft>
            </a:pPr>
            <a:r>
              <a:rPr lang="ru-RU" sz="2800" b="1" dirty="0">
                <a:solidFill>
                  <a:srgbClr val="00B0F0"/>
                </a:solidFill>
                <a:ea typeface="Calibri" panose="020F0502020204030204" pitchFamily="34" charset="0"/>
                <a:cs typeface="Liberation Serif" panose="02020603050405020304" pitchFamily="18" charset="0"/>
              </a:rPr>
              <a:t>Требования к РИП, установленные законодательством </a:t>
            </a:r>
          </a:p>
          <a:p>
            <a:pPr algn="ctr">
              <a:lnSpc>
                <a:spcPct val="93000"/>
              </a:lnSpc>
              <a:spcAft>
                <a:spcPts val="0"/>
              </a:spcAft>
            </a:pPr>
            <a:r>
              <a:rPr lang="ru-RU" sz="2800" b="1" dirty="0">
                <a:solidFill>
                  <a:srgbClr val="00B0F0"/>
                </a:solidFill>
                <a:ea typeface="Calibri" panose="020F0502020204030204" pitchFamily="34" charset="0"/>
                <a:cs typeface="Liberation Serif" panose="02020603050405020304" pitchFamily="18" charset="0"/>
              </a:rPr>
              <a:t>Свердловской области (Закон № 151-ОЗ)</a:t>
            </a:r>
            <a:endParaRPr lang="ru-RU" sz="2800" dirty="0">
              <a:solidFill>
                <a:srgbClr val="00B0F0"/>
              </a:solidFill>
              <a:effectLst/>
              <a:ea typeface="Calibri" panose="020F0502020204030204" pitchFamily="34" charset="0"/>
              <a:cs typeface="Times New Roman" panose="02020603050405020304" pitchFamily="18" charset="0"/>
            </a:endParaRPr>
          </a:p>
        </p:txBody>
      </p:sp>
      <p:sp>
        <p:nvSpPr>
          <p:cNvPr id="10"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TextBox 14"/>
          <p:cNvSpPr txBox="1"/>
          <p:nvPr/>
        </p:nvSpPr>
        <p:spPr>
          <a:xfrm>
            <a:off x="377171" y="3440031"/>
            <a:ext cx="4000484" cy="3323987"/>
          </a:xfrm>
          <a:prstGeom prst="rect">
            <a:avLst/>
          </a:prstGeom>
        </p:spPr>
        <p:txBody>
          <a:bodyPr wrap="square" rtlCol="0">
            <a:spAutoFit/>
          </a:bodyPr>
          <a:lstStyle/>
          <a:p>
            <a:pPr algn="ctr">
              <a:buClr>
                <a:schemeClr val="accent1"/>
              </a:buClr>
            </a:pPr>
            <a:r>
              <a:rPr lang="ru-RU" sz="2400" b="1" u="sng" dirty="0">
                <a:solidFill>
                  <a:srgbClr val="22A1DA"/>
                </a:solidFill>
              </a:rPr>
              <a:t>виды деятельности:</a:t>
            </a:r>
          </a:p>
          <a:p>
            <a:pPr algn="ctr">
              <a:buClr>
                <a:schemeClr val="accent1"/>
              </a:buClr>
            </a:pPr>
            <a:r>
              <a:rPr lang="ru-RU" sz="2400" b="1" dirty="0">
                <a:solidFill>
                  <a:srgbClr val="C00000"/>
                </a:solidFill>
              </a:rPr>
              <a:t>исключены</a:t>
            </a:r>
          </a:p>
          <a:p>
            <a:pPr marL="342900" indent="-342900">
              <a:buClr>
                <a:schemeClr val="accent1"/>
              </a:buClr>
              <a:buFont typeface="Arial" panose="020B0604020202020204" pitchFamily="34" charset="0"/>
              <a:buChar char="•"/>
            </a:pPr>
            <a:r>
              <a:rPr lang="ru-RU" sz="1800" b="1" i="1" dirty="0">
                <a:solidFill>
                  <a:schemeClr val="accent6">
                    <a:lumMod val="75000"/>
                  </a:schemeClr>
                </a:solidFill>
              </a:rPr>
              <a:t>производство товаров, реализация которых осуществляется по государственным регулируемым ценам (тарифам);</a:t>
            </a:r>
          </a:p>
          <a:p>
            <a:pPr marL="342900" indent="-342900">
              <a:buClr>
                <a:schemeClr val="accent1"/>
              </a:buClr>
              <a:buFont typeface="Arial" panose="020B0604020202020204" pitchFamily="34" charset="0"/>
              <a:buChar char="•"/>
            </a:pPr>
            <a:r>
              <a:rPr lang="ru-RU" sz="1800" b="1" i="1" dirty="0">
                <a:solidFill>
                  <a:schemeClr val="accent6">
                    <a:lumMod val="75000"/>
                  </a:schemeClr>
                </a:solidFill>
              </a:rPr>
              <a:t>«Строительство»;</a:t>
            </a:r>
          </a:p>
          <a:p>
            <a:pPr marL="342900" indent="-342900">
              <a:buClr>
                <a:schemeClr val="accent1"/>
              </a:buClr>
              <a:buFont typeface="Arial" panose="020B0604020202020204" pitchFamily="34" charset="0"/>
              <a:buChar char="•"/>
            </a:pPr>
            <a:r>
              <a:rPr lang="ru-RU" sz="1800" b="1" i="1" dirty="0">
                <a:solidFill>
                  <a:schemeClr val="accent6">
                    <a:lumMod val="75000"/>
                  </a:schemeClr>
                </a:solidFill>
              </a:rPr>
              <a:t>«Деятельность финансовая и страховая»</a:t>
            </a:r>
          </a:p>
        </p:txBody>
      </p:sp>
      <p:sp>
        <p:nvSpPr>
          <p:cNvPr id="16" name="TextBox 15"/>
          <p:cNvSpPr txBox="1"/>
          <p:nvPr/>
        </p:nvSpPr>
        <p:spPr>
          <a:xfrm>
            <a:off x="8887692" y="3521409"/>
            <a:ext cx="4343397" cy="3046988"/>
          </a:xfrm>
          <a:prstGeom prst="rect">
            <a:avLst/>
          </a:prstGeom>
        </p:spPr>
        <p:txBody>
          <a:bodyPr wrap="square" rtlCol="0">
            <a:spAutoFit/>
          </a:bodyPr>
          <a:lstStyle/>
          <a:p>
            <a:pPr algn="ctr">
              <a:buClr>
                <a:schemeClr val="accent1"/>
              </a:buClr>
            </a:pPr>
            <a:r>
              <a:rPr lang="ru-RU" sz="2400" b="1" u="sng" dirty="0">
                <a:solidFill>
                  <a:srgbClr val="22A1DA"/>
                </a:solidFill>
              </a:rPr>
              <a:t>имущество:</a:t>
            </a:r>
          </a:p>
          <a:p>
            <a:pPr algn="ctr">
              <a:buClr>
                <a:schemeClr val="accent1"/>
              </a:buClr>
            </a:pPr>
            <a:r>
              <a:rPr lang="ru-RU" sz="2400" b="1" dirty="0" smtClean="0">
                <a:solidFill>
                  <a:srgbClr val="C00000"/>
                </a:solidFill>
              </a:rPr>
              <a:t>не предполагается</a:t>
            </a:r>
          </a:p>
          <a:p>
            <a:pPr marL="342900" indent="-342900">
              <a:buClr>
                <a:schemeClr val="accent1"/>
              </a:buClr>
              <a:buFont typeface="Arial" panose="020B0604020202020204" pitchFamily="34" charset="0"/>
              <a:buChar char="•"/>
            </a:pPr>
            <a:r>
              <a:rPr lang="ru-RU" sz="1800" b="1" i="1" dirty="0" smtClean="0">
                <a:solidFill>
                  <a:schemeClr val="accent6">
                    <a:lumMod val="75000"/>
                  </a:schemeClr>
                </a:solidFill>
              </a:rPr>
              <a:t>приобретение </a:t>
            </a:r>
            <a:r>
              <a:rPr lang="ru-RU" sz="1800" b="1" i="1" dirty="0">
                <a:solidFill>
                  <a:schemeClr val="accent6">
                    <a:lumMod val="75000"/>
                  </a:schemeClr>
                </a:solidFill>
              </a:rPr>
              <a:t>имущества у лиц, </a:t>
            </a:r>
            <a:r>
              <a:rPr lang="ru-RU" sz="1800" b="1" i="1" dirty="0" smtClean="0">
                <a:solidFill>
                  <a:schemeClr val="accent6">
                    <a:lumMod val="75000"/>
                  </a:schemeClr>
                </a:solidFill>
              </a:rPr>
              <a:t>являющихся взаимозависимыми и (или) аффилированными по отношению к участнику РИП;</a:t>
            </a:r>
          </a:p>
          <a:p>
            <a:pPr marL="342900" indent="-342900">
              <a:buClr>
                <a:schemeClr val="accent1"/>
              </a:buClr>
              <a:buFont typeface="Arial" panose="020B0604020202020204" pitchFamily="34" charset="0"/>
              <a:buChar char="•"/>
            </a:pPr>
            <a:r>
              <a:rPr lang="ru-RU" sz="1800" b="1" i="1" dirty="0" smtClean="0">
                <a:solidFill>
                  <a:schemeClr val="accent6">
                    <a:lumMod val="75000"/>
                  </a:schemeClr>
                </a:solidFill>
              </a:rPr>
              <a:t>использование имущества, приобретенного ранее дня включения в реестр участников РИП</a:t>
            </a:r>
            <a:endParaRPr lang="ru-RU" sz="1800" b="1" i="1" dirty="0">
              <a:solidFill>
                <a:schemeClr val="accent6">
                  <a:lumMod val="75000"/>
                </a:schemeClr>
              </a:solidFill>
            </a:endParaRPr>
          </a:p>
        </p:txBody>
      </p:sp>
      <p:sp>
        <p:nvSpPr>
          <p:cNvPr id="17" name="TextBox 16"/>
          <p:cNvSpPr txBox="1"/>
          <p:nvPr/>
        </p:nvSpPr>
        <p:spPr>
          <a:xfrm>
            <a:off x="4208718" y="3440031"/>
            <a:ext cx="4797688" cy="3785652"/>
          </a:xfrm>
          <a:prstGeom prst="rect">
            <a:avLst/>
          </a:prstGeom>
        </p:spPr>
        <p:txBody>
          <a:bodyPr wrap="square" rtlCol="0">
            <a:spAutoFit/>
          </a:bodyPr>
          <a:lstStyle/>
          <a:p>
            <a:pPr algn="ctr">
              <a:buClr>
                <a:schemeClr val="accent1"/>
              </a:buClr>
            </a:pPr>
            <a:r>
              <a:rPr lang="ru-RU" sz="2400" b="1" u="sng" dirty="0">
                <a:solidFill>
                  <a:srgbClr val="22A1DA"/>
                </a:solidFill>
              </a:rPr>
              <a:t>заработная плата:</a:t>
            </a:r>
          </a:p>
          <a:p>
            <a:pPr marL="342900" indent="-342900">
              <a:buClr>
                <a:schemeClr val="accent1"/>
              </a:buClr>
              <a:buFont typeface="Arial" panose="020B0604020202020204" pitchFamily="34" charset="0"/>
              <a:buChar char="•"/>
            </a:pPr>
            <a:r>
              <a:rPr lang="ru-RU" sz="1800" b="1" i="1" dirty="0">
                <a:solidFill>
                  <a:srgbClr val="C00000"/>
                </a:solidFill>
              </a:rPr>
              <a:t>первый год получения прибыли </a:t>
            </a:r>
            <a:r>
              <a:rPr lang="ru-RU" sz="1800" b="1" i="1" dirty="0">
                <a:solidFill>
                  <a:schemeClr val="accent6">
                    <a:lumMod val="75000"/>
                  </a:schemeClr>
                </a:solidFill>
              </a:rPr>
              <a:t>от РИП − не менее 100% среднемесячной заработной платы работников по полному кругу организаций по ОКВЭД*</a:t>
            </a:r>
          </a:p>
          <a:p>
            <a:pPr>
              <a:buClr>
                <a:schemeClr val="accent1"/>
              </a:buClr>
            </a:pPr>
            <a:r>
              <a:rPr lang="ru-RU" sz="1800" b="1" i="1" dirty="0">
                <a:solidFill>
                  <a:schemeClr val="accent6">
                    <a:lumMod val="75000"/>
                  </a:schemeClr>
                </a:solidFill>
              </a:rPr>
              <a:t>     в Свердловской области </a:t>
            </a:r>
          </a:p>
          <a:p>
            <a:pPr>
              <a:buClr>
                <a:schemeClr val="accent1"/>
              </a:buClr>
            </a:pPr>
            <a:r>
              <a:rPr lang="ru-RU" sz="1800" b="1" i="1" dirty="0">
                <a:solidFill>
                  <a:schemeClr val="accent6">
                    <a:lumMod val="75000"/>
                  </a:schemeClr>
                </a:solidFill>
              </a:rPr>
              <a:t>     за предшествующий год;</a:t>
            </a:r>
          </a:p>
          <a:p>
            <a:pPr marL="342900" indent="-342900">
              <a:buClr>
                <a:schemeClr val="accent1"/>
              </a:buClr>
              <a:buFont typeface="Arial" panose="020B0604020202020204" pitchFamily="34" charset="0"/>
              <a:buChar char="•"/>
            </a:pPr>
            <a:r>
              <a:rPr lang="ru-RU" sz="1800" b="1" i="1" dirty="0">
                <a:solidFill>
                  <a:srgbClr val="C00000"/>
                </a:solidFill>
              </a:rPr>
              <a:t>второй и последующие годы </a:t>
            </a:r>
            <a:r>
              <a:rPr lang="ru-RU" sz="1800" b="1" i="1" dirty="0">
                <a:solidFill>
                  <a:schemeClr val="accent6">
                    <a:lumMod val="75000"/>
                  </a:schemeClr>
                </a:solidFill>
              </a:rPr>
              <a:t>– </a:t>
            </a:r>
          </a:p>
          <a:p>
            <a:pPr>
              <a:buClr>
                <a:schemeClr val="accent1"/>
              </a:buClr>
            </a:pPr>
            <a:r>
              <a:rPr lang="ru-RU" sz="1800" b="1" i="1" dirty="0">
                <a:solidFill>
                  <a:schemeClr val="accent6">
                    <a:lumMod val="75000"/>
                  </a:schemeClr>
                </a:solidFill>
              </a:rPr>
              <a:t>     не менее 110%;</a:t>
            </a:r>
          </a:p>
          <a:p>
            <a:pPr>
              <a:buClr>
                <a:schemeClr val="accent1"/>
              </a:buClr>
            </a:pPr>
            <a:r>
              <a:rPr lang="ru-RU" sz="1800" b="1" i="1" dirty="0">
                <a:solidFill>
                  <a:schemeClr val="accent6">
                    <a:lumMod val="75000"/>
                  </a:schemeClr>
                </a:solidFill>
              </a:rPr>
              <a:t>     * ОКВЭД проекта в соответствии с </a:t>
            </a:r>
          </a:p>
          <a:p>
            <a:pPr>
              <a:buClr>
                <a:schemeClr val="accent1"/>
              </a:buClr>
            </a:pPr>
            <a:r>
              <a:rPr lang="ru-RU" sz="1800" b="1" i="1" dirty="0">
                <a:solidFill>
                  <a:schemeClr val="accent6">
                    <a:lumMod val="75000"/>
                  </a:schemeClr>
                </a:solidFill>
              </a:rPr>
              <a:t>      подклассом, удельный вес доходов </a:t>
            </a:r>
          </a:p>
          <a:p>
            <a:pPr>
              <a:buClr>
                <a:schemeClr val="accent1"/>
              </a:buClr>
            </a:pPr>
            <a:r>
              <a:rPr lang="ru-RU" sz="1800" b="1" i="1" dirty="0">
                <a:solidFill>
                  <a:schemeClr val="accent6">
                    <a:lumMod val="75000"/>
                  </a:schemeClr>
                </a:solidFill>
              </a:rPr>
              <a:t>      участника РИП – не менее 90%.</a:t>
            </a:r>
          </a:p>
        </p:txBody>
      </p:sp>
      <p:pic>
        <p:nvPicPr>
          <p:cNvPr id="18" name="Рисунок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20582" y="2535109"/>
            <a:ext cx="675553" cy="861761"/>
          </a:xfrm>
          <a:prstGeom prst="rect">
            <a:avLst/>
          </a:prstGeom>
        </p:spPr>
      </p:pic>
      <p:pic>
        <p:nvPicPr>
          <p:cNvPr id="20" name="Рисунок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04127" y="2516412"/>
            <a:ext cx="675553" cy="861761"/>
          </a:xfrm>
          <a:prstGeom prst="rect">
            <a:avLst/>
          </a:prstGeom>
        </p:spPr>
      </p:pic>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609257" y="2535109"/>
            <a:ext cx="675553" cy="861761"/>
          </a:xfrm>
          <a:prstGeom prst="rect">
            <a:avLst/>
          </a:prstGeom>
        </p:spPr>
      </p:pic>
    </p:spTree>
    <p:extLst>
      <p:ext uri="{BB962C8B-B14F-4D97-AF65-F5344CB8AC3E}">
        <p14:creationId xmlns:p14="http://schemas.microsoft.com/office/powerpoint/2010/main" val="3528496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трелка вправо 13"/>
          <p:cNvSpPr/>
          <p:nvPr/>
        </p:nvSpPr>
        <p:spPr>
          <a:xfrm>
            <a:off x="129900" y="1155403"/>
            <a:ext cx="3336059" cy="1966203"/>
          </a:xfrm>
          <a:prstGeom prst="rightArrow">
            <a:avLst/>
          </a:prstGeom>
          <a:ln/>
        </p:spPr>
        <p:style>
          <a:lnRef idx="1">
            <a:schemeClr val="accent1"/>
          </a:lnRef>
          <a:fillRef idx="2">
            <a:schemeClr val="accent1"/>
          </a:fillRef>
          <a:effectRef idx="1">
            <a:schemeClr val="accent1"/>
          </a:effectRef>
          <a:fontRef idx="minor">
            <a:schemeClr val="dk1"/>
          </a:fontRef>
        </p:style>
        <p:txBody>
          <a:bodyPr anchor="ctr"/>
          <a:lstStyle/>
          <a:p>
            <a:pPr lvl="0" algn="ctr"/>
            <a:r>
              <a:rPr lang="ru-RU" sz="2205" dirty="0">
                <a:latin typeface="Arial" panose="020B0604020202020204" pitchFamily="34" charset="0"/>
                <a:cs typeface="Arial" panose="020B0604020202020204" pitchFamily="34" charset="0"/>
              </a:rPr>
              <a:t>		 </a:t>
            </a:r>
            <a:r>
              <a:rPr lang="ru-RU" sz="2205" dirty="0">
                <a:cs typeface="Arial" panose="020B0604020202020204" pitchFamily="34" charset="0"/>
              </a:rPr>
              <a:t>Основа нормативной правовой базы</a:t>
            </a:r>
          </a:p>
          <a:p>
            <a:pPr lvl="0" algn="ctr"/>
            <a:endParaRPr lang="ru-RU" sz="2205" dirty="0">
              <a:latin typeface="Arial" panose="020B0604020202020204" pitchFamily="34" charset="0"/>
              <a:cs typeface="Arial" panose="020B0604020202020204" pitchFamily="34" charset="0"/>
            </a:endParaRPr>
          </a:p>
        </p:txBody>
      </p:sp>
      <p:sp>
        <p:nvSpPr>
          <p:cNvPr id="16" name="Стрелка вправо 15"/>
          <p:cNvSpPr/>
          <p:nvPr/>
        </p:nvSpPr>
        <p:spPr>
          <a:xfrm>
            <a:off x="129900" y="3166844"/>
            <a:ext cx="3336059" cy="1966203"/>
          </a:xfrm>
          <a:prstGeom prst="rightArrow">
            <a:avLst/>
          </a:prstGeom>
          <a:ln/>
        </p:spPr>
        <p:style>
          <a:lnRef idx="1">
            <a:schemeClr val="accent1"/>
          </a:lnRef>
          <a:fillRef idx="2">
            <a:schemeClr val="accent1"/>
          </a:fillRef>
          <a:effectRef idx="1">
            <a:schemeClr val="accent1"/>
          </a:effectRef>
          <a:fontRef idx="minor">
            <a:schemeClr val="dk1"/>
          </a:fontRef>
        </p:style>
        <p:txBody>
          <a:bodyPr anchor="ctr"/>
          <a:lstStyle/>
          <a:p>
            <a:pPr lvl="0" algn="ctr">
              <a:lnSpc>
                <a:spcPct val="90000"/>
              </a:lnSpc>
            </a:pPr>
            <a:r>
              <a:rPr lang="ru-RU" sz="2315" dirty="0">
                <a:cs typeface="Arial" panose="020B0604020202020204" pitchFamily="34" charset="0"/>
              </a:rPr>
              <a:t>Иные ключевые </a:t>
            </a:r>
          </a:p>
          <a:p>
            <a:pPr lvl="0" algn="ctr">
              <a:lnSpc>
                <a:spcPct val="90000"/>
              </a:lnSpc>
            </a:pPr>
            <a:r>
              <a:rPr lang="ru-RU" sz="2315" dirty="0">
                <a:cs typeface="Arial" panose="020B0604020202020204" pitchFamily="34" charset="0"/>
              </a:rPr>
              <a:t>законы</a:t>
            </a:r>
          </a:p>
        </p:txBody>
      </p:sp>
      <p:sp>
        <p:nvSpPr>
          <p:cNvPr id="17" name="Прямоугольник 16"/>
          <p:cNvSpPr/>
          <p:nvPr/>
        </p:nvSpPr>
        <p:spPr>
          <a:xfrm>
            <a:off x="3662057" y="1643062"/>
            <a:ext cx="9466799" cy="1403461"/>
          </a:xfrm>
          <a:prstGeom prst="rect">
            <a:avLst/>
          </a:prstGeom>
        </p:spPr>
        <p:txBody>
          <a:bodyPr wrap="square">
            <a:spAutoFit/>
          </a:bodyPr>
          <a:lstStyle/>
          <a:p>
            <a:pPr algn="just"/>
            <a:r>
              <a:rPr lang="ru-RU" sz="2130" b="1" spc="-159" dirty="0">
                <a:solidFill>
                  <a:srgbClr val="22A1DA"/>
                </a:solidFill>
                <a:cs typeface="Arial" panose="020B0604020202020204" pitchFamily="34" charset="0"/>
              </a:rPr>
              <a:t>Закон  Свердловской  области от 30 июня 2006 года № 43-ОЗ </a:t>
            </a:r>
          </a:p>
          <a:p>
            <a:pPr algn="just"/>
            <a:r>
              <a:rPr lang="ru-RU" sz="2130" b="1" spc="-159" dirty="0">
                <a:solidFill>
                  <a:srgbClr val="22A1DA"/>
                </a:solidFill>
                <a:cs typeface="Arial" panose="020B0604020202020204" pitchFamily="34" charset="0"/>
              </a:rPr>
              <a:t>«О государственной поддержке субъектов инвестиционной деятельности </a:t>
            </a:r>
          </a:p>
          <a:p>
            <a:pPr algn="just"/>
            <a:r>
              <a:rPr lang="ru-RU" sz="2130" b="1" spc="-159" dirty="0">
                <a:solidFill>
                  <a:srgbClr val="22A1DA"/>
                </a:solidFill>
                <a:cs typeface="Arial" panose="020B0604020202020204" pitchFamily="34" charset="0"/>
              </a:rPr>
              <a:t>в Свердловской области»</a:t>
            </a:r>
          </a:p>
          <a:p>
            <a:pPr algn="just"/>
            <a:endParaRPr lang="ru-RU" sz="2130" b="1" spc="-159" dirty="0">
              <a:latin typeface="+mj-lt"/>
              <a:cs typeface="Arial" panose="020B0604020202020204" pitchFamily="34" charset="0"/>
            </a:endParaRPr>
          </a:p>
        </p:txBody>
      </p:sp>
      <p:sp>
        <p:nvSpPr>
          <p:cNvPr id="18" name="Прямоугольник 17"/>
          <p:cNvSpPr/>
          <p:nvPr/>
        </p:nvSpPr>
        <p:spPr>
          <a:xfrm>
            <a:off x="3662057" y="3121606"/>
            <a:ext cx="9321223" cy="3666004"/>
          </a:xfrm>
          <a:prstGeom prst="rect">
            <a:avLst/>
          </a:prstGeom>
        </p:spPr>
        <p:txBody>
          <a:bodyPr wrap="square">
            <a:spAutoFit/>
          </a:bodyPr>
          <a:lstStyle/>
          <a:p>
            <a:pPr marL="285750" indent="-285750" algn="just">
              <a:buFont typeface="Arial" panose="020B0604020202020204" pitchFamily="34" charset="0"/>
              <a:buChar char="•"/>
            </a:pPr>
            <a:r>
              <a:rPr lang="ru-RU" sz="1600" b="1" spc="-159" dirty="0">
                <a:solidFill>
                  <a:srgbClr val="22A1DA"/>
                </a:solidFill>
                <a:cs typeface="Arial" panose="020B0604020202020204" pitchFamily="34" charset="0"/>
              </a:rPr>
              <a:t>Закон Свердловской области от </a:t>
            </a:r>
            <a:r>
              <a:rPr lang="ru-RU" sz="1600" b="1" dirty="0">
                <a:solidFill>
                  <a:srgbClr val="22A1DA"/>
                </a:solidFill>
                <a:cs typeface="Arial" panose="020B0604020202020204" pitchFamily="34" charset="0"/>
              </a:rPr>
              <a:t>23.11.2015 № 136-ОЗ «Об отдельных вопросах реализации </a:t>
            </a:r>
          </a:p>
          <a:p>
            <a:pPr marL="285750" indent="-285750" algn="just">
              <a:buFont typeface="Arial" panose="020B0604020202020204" pitchFamily="34" charset="0"/>
              <a:buChar char="•"/>
            </a:pPr>
            <a:r>
              <a:rPr lang="ru-RU" sz="1600" b="1" dirty="0">
                <a:solidFill>
                  <a:srgbClr val="22A1DA"/>
                </a:solidFill>
                <a:cs typeface="Arial" panose="020B0604020202020204" pitchFamily="34" charset="0"/>
              </a:rPr>
              <a:t>в Свердловской области промышленной политики Российской Федерации»  </a:t>
            </a:r>
            <a:endParaRPr lang="en-US" sz="1600" b="1" dirty="0">
              <a:solidFill>
                <a:srgbClr val="22A1DA"/>
              </a:solidFill>
              <a:cs typeface="Arial" panose="020B0604020202020204" pitchFamily="34" charset="0"/>
            </a:endParaRPr>
          </a:p>
          <a:p>
            <a:pPr marL="285750" indent="-285750" algn="just">
              <a:buFont typeface="Arial" panose="020B0604020202020204" pitchFamily="34" charset="0"/>
              <a:buChar char="•"/>
            </a:pPr>
            <a:r>
              <a:rPr lang="ru-RU" sz="1600" b="1" dirty="0">
                <a:solidFill>
                  <a:srgbClr val="22A1DA"/>
                </a:solidFill>
                <a:cs typeface="Arial" panose="020B0604020202020204" pitchFamily="34" charset="0"/>
              </a:rPr>
              <a:t>Закон Свердловской области от 06.12.2018 N 145-ОЗ «О применении на территории Свердловской области инвестиционного налогового вычета по налогу на прибыль организаций»             </a:t>
            </a:r>
          </a:p>
          <a:p>
            <a:pPr marL="285750" indent="-285750">
              <a:buFont typeface="Arial" panose="020B0604020202020204" pitchFamily="34" charset="0"/>
              <a:buChar char="•"/>
            </a:pPr>
            <a:r>
              <a:rPr lang="ru-RU" sz="1600" b="1" dirty="0">
                <a:solidFill>
                  <a:srgbClr val="22A1DA"/>
                </a:solidFill>
                <a:cs typeface="Arial" panose="020B0604020202020204" pitchFamily="34" charset="0"/>
              </a:rPr>
              <a:t>Закон Свердловской области от 20.10.2011 № 95-ОЗ «О технопарках в Свердловской области» </a:t>
            </a:r>
          </a:p>
          <a:p>
            <a:pPr marL="285750" indent="-285750">
              <a:buFont typeface="Arial" panose="020B0604020202020204" pitchFamily="34" charset="0"/>
              <a:buChar char="•"/>
            </a:pPr>
            <a:r>
              <a:rPr lang="ru-RU" sz="1600" b="1" dirty="0">
                <a:solidFill>
                  <a:srgbClr val="22A1DA"/>
                </a:solidFill>
                <a:cs typeface="Arial" panose="020B0604020202020204" pitchFamily="34" charset="0"/>
              </a:rPr>
              <a:t>Закон Свердловской области от 15.07.2010 № 60-ОЗ «О государственной поддержке субъектов инновационной деятельности в Свердловской области» </a:t>
            </a:r>
          </a:p>
          <a:p>
            <a:pPr marL="285750" indent="-285750">
              <a:buFont typeface="Arial" panose="020B0604020202020204" pitchFamily="34" charset="0"/>
              <a:buChar char="•"/>
            </a:pPr>
            <a:r>
              <a:rPr lang="ru-RU" sz="1600" b="1" dirty="0">
                <a:solidFill>
                  <a:srgbClr val="22A1DA"/>
                </a:solidFill>
                <a:cs typeface="Arial" panose="020B0604020202020204" pitchFamily="34" charset="0"/>
              </a:rPr>
              <a:t>Закон Свердловской области от 07.07.2004 № 18-ОЗ «Об особенностях регулирования земельных отношений на территории Свердловской области»</a:t>
            </a:r>
            <a:endParaRPr lang="en-US" sz="1600" b="1" dirty="0">
              <a:solidFill>
                <a:srgbClr val="22A1DA"/>
              </a:solidFill>
              <a:cs typeface="Arial" panose="020B0604020202020204" pitchFamily="34" charset="0"/>
            </a:endParaRPr>
          </a:p>
          <a:p>
            <a:pPr marL="342900" indent="-342900">
              <a:buFont typeface="Arial" panose="020B0604020202020204" pitchFamily="34" charset="0"/>
              <a:buChar char="•"/>
            </a:pPr>
            <a:endParaRPr lang="en-US" sz="1874" dirty="0">
              <a:latin typeface="Arial" panose="020B0604020202020204" pitchFamily="34" charset="0"/>
              <a:cs typeface="Arial" panose="020B0604020202020204" pitchFamily="34" charset="0"/>
            </a:endParaRPr>
          </a:p>
          <a:p>
            <a:endParaRPr lang="ru-RU" sz="1874" dirty="0">
              <a:latin typeface="Arial" panose="020B0604020202020204" pitchFamily="34" charset="0"/>
              <a:cs typeface="Arial" panose="020B0604020202020204" pitchFamily="34" charset="0"/>
            </a:endParaRPr>
          </a:p>
          <a:p>
            <a:pPr algn="just"/>
            <a:endParaRPr lang="ru-RU" sz="1874" spc="-159" dirty="0">
              <a:latin typeface="Arial" panose="020B0604020202020204" pitchFamily="34" charset="0"/>
              <a:cs typeface="Arial" panose="020B0604020202020204" pitchFamily="34" charset="0"/>
            </a:endParaRPr>
          </a:p>
        </p:txBody>
      </p:sp>
      <p:sp>
        <p:nvSpPr>
          <p:cNvPr id="19" name="Стрелка вправо 18"/>
          <p:cNvSpPr/>
          <p:nvPr/>
        </p:nvSpPr>
        <p:spPr>
          <a:xfrm>
            <a:off x="155160" y="5593472"/>
            <a:ext cx="3336060" cy="1966203"/>
          </a:xfrm>
          <a:prstGeom prst="rightArrow">
            <a:avLst/>
          </a:prstGeom>
          <a:ln/>
        </p:spPr>
        <p:style>
          <a:lnRef idx="1">
            <a:schemeClr val="accent1"/>
          </a:lnRef>
          <a:fillRef idx="2">
            <a:schemeClr val="accent1"/>
          </a:fillRef>
          <a:effectRef idx="1">
            <a:schemeClr val="accent1"/>
          </a:effectRef>
          <a:fontRef idx="minor">
            <a:schemeClr val="dk1"/>
          </a:fontRef>
        </p:style>
        <p:txBody>
          <a:bodyPr anchor="ctr"/>
          <a:lstStyle/>
          <a:p>
            <a:pPr lvl="0" algn="ctr"/>
            <a:r>
              <a:rPr lang="ru-RU" sz="2381" dirty="0">
                <a:cs typeface="Arial" panose="020B0604020202020204" pitchFamily="34" charset="0"/>
              </a:rPr>
              <a:t>Подзаконные правовые акты</a:t>
            </a:r>
          </a:p>
        </p:txBody>
      </p:sp>
      <p:sp>
        <p:nvSpPr>
          <p:cNvPr id="2" name="Прямоугольник 1"/>
          <p:cNvSpPr/>
          <p:nvPr/>
        </p:nvSpPr>
        <p:spPr>
          <a:xfrm>
            <a:off x="3662057" y="6114796"/>
            <a:ext cx="9076382" cy="747897"/>
          </a:xfrm>
          <a:prstGeom prst="rect">
            <a:avLst/>
          </a:prstGeom>
        </p:spPr>
        <p:txBody>
          <a:bodyPr wrap="square">
            <a:spAutoFit/>
          </a:bodyPr>
          <a:lstStyle/>
          <a:p>
            <a:pPr algn="just"/>
            <a:r>
              <a:rPr lang="ru-RU" sz="2130" spc="-159" dirty="0">
                <a:solidFill>
                  <a:srgbClr val="22A1DA"/>
                </a:solidFill>
                <a:cs typeface="Arial" panose="020B0604020202020204" pitchFamily="34" charset="0"/>
              </a:rPr>
              <a:t>Система государственных программ Свердловской области, иных нормативных правовых актов Губернатора, Правительства, ИОГВ Свердловской области</a:t>
            </a:r>
          </a:p>
        </p:txBody>
      </p:sp>
      <p:sp>
        <p:nvSpPr>
          <p:cNvPr id="12" name="Заголовок 1"/>
          <p:cNvSpPr>
            <a:spLocks noGrp="1"/>
          </p:cNvSpPr>
          <p:nvPr>
            <p:ph type="title"/>
          </p:nvPr>
        </p:nvSpPr>
        <p:spPr>
          <a:xfrm>
            <a:off x="392159" y="415095"/>
            <a:ext cx="13260230" cy="695070"/>
          </a:xfrm>
        </p:spPr>
        <p:txBody>
          <a:bodyPr>
            <a:noAutofit/>
          </a:bodyPr>
          <a:lstStyle/>
          <a:p>
            <a:r>
              <a:rPr lang="ru-RU" sz="2205" dirty="0"/>
              <a:t/>
            </a:r>
            <a:br>
              <a:rPr lang="ru-RU" sz="2205" dirty="0"/>
            </a:br>
            <a:r>
              <a:rPr lang="ru-RU" sz="2205" dirty="0"/>
              <a:t/>
            </a:r>
            <a:br>
              <a:rPr lang="ru-RU" sz="2205" dirty="0"/>
            </a:br>
            <a:r>
              <a:rPr lang="ru-RU" sz="2646" dirty="0">
                <a:cs typeface="Arial" panose="020B0604020202020204" pitchFamily="34" charset="0"/>
              </a:rPr>
              <a:t>Система законодательства Свердловской области</a:t>
            </a:r>
            <a:r>
              <a:rPr lang="ru-RU" sz="2205" dirty="0"/>
              <a:t/>
            </a:r>
            <a:br>
              <a:rPr lang="ru-RU" sz="2205" dirty="0"/>
            </a:br>
            <a:endParaRPr lang="ru-RU" sz="4409" dirty="0"/>
          </a:p>
        </p:txBody>
      </p:sp>
      <p:sp>
        <p:nvSpPr>
          <p:cNvPr id="9" name="Номер слайда 1"/>
          <p:cNvSpPr>
            <a:spLocks noGrp="1"/>
          </p:cNvSpPr>
          <p:nvPr>
            <p:ph type="sldNum" sz="quarter" idx="12"/>
          </p:nvPr>
        </p:nvSpPr>
        <p:spPr>
          <a:xfrm>
            <a:off x="10207140" y="7006702"/>
            <a:ext cx="3023949" cy="402483"/>
          </a:xfrm>
        </p:spPr>
        <p:txBody>
          <a:bodyPr/>
          <a:lstStyle/>
          <a:p>
            <a:r>
              <a:rPr lang="en-US" dirty="0" smtClean="0"/>
              <a:t>2</a:t>
            </a:r>
            <a:endParaRPr lang="ru-RU" dirty="0"/>
          </a:p>
        </p:txBody>
      </p:sp>
    </p:spTree>
    <p:extLst>
      <p:ext uri="{BB962C8B-B14F-4D97-AF65-F5344CB8AC3E}">
        <p14:creationId xmlns:p14="http://schemas.microsoft.com/office/powerpoint/2010/main" val="1406126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76470" y="410561"/>
            <a:ext cx="9685370" cy="695069"/>
          </a:xfrm>
        </p:spPr>
        <p:txBody>
          <a:bodyPr>
            <a:noAutofit/>
          </a:bodyPr>
          <a:lstStyle/>
          <a:p>
            <a:r>
              <a:rPr lang="ru-RU" sz="2205" dirty="0">
                <a:latin typeface="Arial" panose="020B0604020202020204" pitchFamily="34" charset="0"/>
                <a:cs typeface="Arial" panose="020B0604020202020204" pitchFamily="34" charset="0"/>
              </a:rPr>
              <a:t/>
            </a:r>
            <a:br>
              <a:rPr lang="ru-RU" sz="2205" dirty="0">
                <a:latin typeface="Arial" panose="020B0604020202020204" pitchFamily="34" charset="0"/>
                <a:cs typeface="Arial" panose="020B0604020202020204" pitchFamily="34" charset="0"/>
              </a:rPr>
            </a:br>
            <a:r>
              <a:rPr lang="ru-RU" sz="2205" dirty="0">
                <a:latin typeface="Arial" panose="020B0604020202020204" pitchFamily="34" charset="0"/>
                <a:cs typeface="Arial" panose="020B0604020202020204" pitchFamily="34" charset="0"/>
              </a:rPr>
              <a:t/>
            </a:r>
            <a:br>
              <a:rPr lang="ru-RU" sz="2205" dirty="0">
                <a:latin typeface="Arial" panose="020B0604020202020204" pitchFamily="34" charset="0"/>
                <a:cs typeface="Arial" panose="020B0604020202020204" pitchFamily="34" charset="0"/>
              </a:rPr>
            </a:br>
            <a:r>
              <a:rPr lang="ru-RU" sz="3600" dirty="0"/>
              <a:t>Система мер стимулирования инвесторов </a:t>
            </a:r>
            <a:br>
              <a:rPr lang="ru-RU" sz="3600" dirty="0"/>
            </a:br>
            <a:r>
              <a:rPr lang="ru-RU" sz="3600" dirty="0"/>
              <a:t>в Свердловской области</a:t>
            </a:r>
            <a:r>
              <a:rPr lang="ru-RU" sz="2205" dirty="0">
                <a:latin typeface="Arial" panose="020B0604020202020204" pitchFamily="34" charset="0"/>
                <a:cs typeface="Arial" panose="020B0604020202020204" pitchFamily="34" charset="0"/>
              </a:rPr>
              <a:t/>
            </a:r>
            <a:br>
              <a:rPr lang="ru-RU" sz="2205" dirty="0">
                <a:latin typeface="Arial" panose="020B0604020202020204" pitchFamily="34" charset="0"/>
                <a:cs typeface="Arial" panose="020B0604020202020204" pitchFamily="34" charset="0"/>
              </a:rPr>
            </a:br>
            <a:endParaRPr lang="ru-RU" sz="4409" dirty="0">
              <a:latin typeface="Arial" panose="020B0604020202020204" pitchFamily="34" charset="0"/>
              <a:cs typeface="Arial" panose="020B0604020202020204" pitchFamily="34" charset="0"/>
            </a:endParaRPr>
          </a:p>
        </p:txBody>
      </p:sp>
      <p:sp>
        <p:nvSpPr>
          <p:cNvPr id="47" name="TextBox 46"/>
          <p:cNvSpPr txBox="1"/>
          <p:nvPr/>
        </p:nvSpPr>
        <p:spPr>
          <a:xfrm>
            <a:off x="2019345" y="5335523"/>
            <a:ext cx="4850172" cy="386258"/>
          </a:xfrm>
          <a:prstGeom prst="rect">
            <a:avLst/>
          </a:prstGeom>
          <a:noFill/>
        </p:spPr>
        <p:txBody>
          <a:bodyPr wrap="square" lIns="68571" tIns="34289" rIns="68571" bIns="34289" rtlCol="0">
            <a:spAutoFit/>
          </a:bodyPr>
          <a:lstStyle>
            <a:defPPr>
              <a:defRPr lang="ru-RU"/>
            </a:defPPr>
            <a:lvl1pPr>
              <a:defRPr sz="2800">
                <a:latin typeface="Century Gothic" panose="020B0502020202020204" pitchFamily="34" charset="0"/>
                <a:ea typeface="MS PGothic" panose="020B0600070205080204" pitchFamily="34" charset="-128"/>
              </a:defRPr>
            </a:lvl1pPr>
          </a:lstStyle>
          <a:p>
            <a:pPr defTabSz="685717"/>
            <a:r>
              <a:rPr lang="ru-RU" sz="2060" b="1" dirty="0">
                <a:solidFill>
                  <a:srgbClr val="ED7D2F"/>
                </a:solidFill>
                <a:latin typeface="Arial" panose="020B0604020202020204" pitchFamily="34" charset="0"/>
                <a:ea typeface="Microsoft YaHei UI" panose="020B0503020204020204" pitchFamily="34" charset="-122"/>
                <a:cs typeface="Arial" panose="020B0604020202020204" pitchFamily="34" charset="0"/>
              </a:rPr>
              <a:t>ПРЯМЫЕ ФИНАНСОВЫЕ МЕРЫ</a:t>
            </a:r>
            <a:endParaRPr lang="ru-RU" sz="2060" dirty="0">
              <a:solidFill>
                <a:srgbClr val="ED7D2F"/>
              </a:solidFill>
              <a:latin typeface="Arial" panose="020B0604020202020204" pitchFamily="34" charset="0"/>
              <a:ea typeface="Microsoft JhengHei UI" panose="020B0604030504040204" pitchFamily="34" charset="-120"/>
              <a:cs typeface="Arial" panose="020B0604020202020204" pitchFamily="34" charset="0"/>
            </a:endParaRPr>
          </a:p>
        </p:txBody>
      </p:sp>
      <p:grpSp>
        <p:nvGrpSpPr>
          <p:cNvPr id="48" name="Группа 47"/>
          <p:cNvGrpSpPr/>
          <p:nvPr/>
        </p:nvGrpSpPr>
        <p:grpSpPr>
          <a:xfrm>
            <a:off x="1971155" y="5741487"/>
            <a:ext cx="4443872" cy="750863"/>
            <a:chOff x="231223" y="4782694"/>
            <a:chExt cx="3395590" cy="463837"/>
          </a:xfrm>
        </p:grpSpPr>
        <p:grpSp>
          <p:nvGrpSpPr>
            <p:cNvPr id="50" name="Группа 49"/>
            <p:cNvGrpSpPr/>
            <p:nvPr/>
          </p:nvGrpSpPr>
          <p:grpSpPr>
            <a:xfrm>
              <a:off x="2141292" y="4782694"/>
              <a:ext cx="1485521" cy="463837"/>
              <a:chOff x="2335702" y="4996028"/>
              <a:chExt cx="1485521" cy="463837"/>
            </a:xfrm>
          </p:grpSpPr>
          <p:sp>
            <p:nvSpPr>
              <p:cNvPr id="61" name="Скругленный прямоугольник 60"/>
              <p:cNvSpPr/>
              <p:nvPr/>
            </p:nvSpPr>
            <p:spPr>
              <a:xfrm>
                <a:off x="2335702" y="4996028"/>
                <a:ext cx="1485521" cy="463837"/>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62" name="TextBox 61"/>
              <p:cNvSpPr txBox="1"/>
              <p:nvPr/>
            </p:nvSpPr>
            <p:spPr>
              <a:xfrm>
                <a:off x="2352584" y="5024205"/>
                <a:ext cx="1414813" cy="391342"/>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Финансирование проектов в рамках программ институтов развития</a:t>
                </a:r>
              </a:p>
            </p:txBody>
          </p:sp>
        </p:grpSp>
        <p:grpSp>
          <p:nvGrpSpPr>
            <p:cNvPr id="53" name="Группа 52"/>
            <p:cNvGrpSpPr/>
            <p:nvPr/>
          </p:nvGrpSpPr>
          <p:grpSpPr>
            <a:xfrm>
              <a:off x="231223" y="4782694"/>
              <a:ext cx="1939368" cy="462206"/>
              <a:chOff x="9267917" y="5495303"/>
              <a:chExt cx="1939368" cy="462206"/>
            </a:xfrm>
          </p:grpSpPr>
          <p:sp>
            <p:nvSpPr>
              <p:cNvPr id="57" name="Скругленный прямоугольник 56"/>
              <p:cNvSpPr/>
              <p:nvPr/>
            </p:nvSpPr>
            <p:spPr>
              <a:xfrm>
                <a:off x="9336732" y="5495303"/>
                <a:ext cx="1681380" cy="462206"/>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58" name="TextBox 57"/>
              <p:cNvSpPr txBox="1"/>
              <p:nvPr/>
            </p:nvSpPr>
            <p:spPr>
              <a:xfrm>
                <a:off x="9267917" y="5527784"/>
                <a:ext cx="1939368" cy="391342"/>
              </a:xfrm>
              <a:prstGeom prst="rect">
                <a:avLst/>
              </a:prstGeom>
              <a:noFill/>
              <a:ln w="19050">
                <a:noFill/>
              </a:ln>
            </p:spPr>
            <p:txBody>
              <a:bodyPr wrap="square" rtlCol="0">
                <a:spAutoFit/>
              </a:bodyPr>
              <a:lstStyle>
                <a:defPPr>
                  <a:defRPr lang="ru-RU"/>
                </a:defPPr>
                <a:lvl1pPr algn="ctr">
                  <a:lnSpc>
                    <a:spcPts val="900"/>
                  </a:lnSpc>
                  <a:defRPr sz="1050">
                    <a:latin typeface="Century Gothic" panose="020B0502020202020204" pitchFamily="34" charset="0"/>
                    <a:cs typeface="Arial" panose="020B0604020202020204" pitchFamily="34" charset="0"/>
                  </a:defRPr>
                </a:lvl1pPr>
              </a:lstStyle>
              <a:p>
                <a:pPr defTabSz="685717">
                  <a:lnSpc>
                    <a:spcPct val="80000"/>
                  </a:lnSpc>
                </a:pPr>
                <a:r>
                  <a:rPr lang="ru-RU" sz="1099" b="1" dirty="0">
                    <a:solidFill>
                      <a:srgbClr val="004874"/>
                    </a:solidFill>
                    <a:latin typeface="Arial" panose="020B0604020202020204" pitchFamily="34" charset="0"/>
                    <a:ea typeface="Microsoft YaHei UI" panose="020B0503020204020204" pitchFamily="34" charset="-122"/>
                  </a:rPr>
                  <a:t>Прямые субсидии предпринимателям </a:t>
                </a:r>
                <a:br>
                  <a:rPr lang="ru-RU" sz="1099" b="1" dirty="0">
                    <a:solidFill>
                      <a:srgbClr val="004874"/>
                    </a:solidFill>
                    <a:latin typeface="Arial" panose="020B0604020202020204" pitchFamily="34" charset="0"/>
                    <a:ea typeface="Microsoft YaHei UI" panose="020B0503020204020204" pitchFamily="34" charset="-122"/>
                  </a:rPr>
                </a:br>
                <a:r>
                  <a:rPr lang="ru-RU" sz="1099" b="1" dirty="0">
                    <a:solidFill>
                      <a:srgbClr val="004874"/>
                    </a:solidFill>
                    <a:latin typeface="Arial" panose="020B0604020202020204" pitchFamily="34" charset="0"/>
                    <a:ea typeface="Microsoft YaHei UI" panose="020B0503020204020204" pitchFamily="34" charset="-122"/>
                  </a:rPr>
                  <a:t>(агросектор, инновации, промпредприятия др.)</a:t>
                </a:r>
              </a:p>
            </p:txBody>
          </p:sp>
        </p:grpSp>
      </p:grpSp>
      <p:grpSp>
        <p:nvGrpSpPr>
          <p:cNvPr id="63" name="Группа 62"/>
          <p:cNvGrpSpPr/>
          <p:nvPr/>
        </p:nvGrpSpPr>
        <p:grpSpPr>
          <a:xfrm>
            <a:off x="1993499" y="3808475"/>
            <a:ext cx="11334779" cy="677540"/>
            <a:chOff x="269480" y="4777612"/>
            <a:chExt cx="9559777" cy="339104"/>
          </a:xfrm>
        </p:grpSpPr>
        <p:sp>
          <p:nvSpPr>
            <p:cNvPr id="64" name="TextBox 63"/>
            <p:cNvSpPr txBox="1"/>
            <p:nvPr/>
          </p:nvSpPr>
          <p:spPr>
            <a:xfrm>
              <a:off x="5814619" y="4811689"/>
              <a:ext cx="1954672" cy="249352"/>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Сопровождение проектов </a:t>
              </a:r>
              <a:br>
                <a:rPr lang="ru-RU" sz="1099" dirty="0">
                  <a:latin typeface="Arial" panose="020B0604020202020204" pitchFamily="34" charset="0"/>
                </a:rPr>
              </a:br>
              <a:r>
                <a:rPr lang="ru-RU" sz="1099" dirty="0">
                  <a:latin typeface="Arial" panose="020B0604020202020204" pitchFamily="34" charset="0"/>
                </a:rPr>
                <a:t>по принципу </a:t>
              </a:r>
              <a:br>
                <a:rPr lang="ru-RU" sz="1099" dirty="0">
                  <a:latin typeface="Arial" panose="020B0604020202020204" pitchFamily="34" charset="0"/>
                </a:rPr>
              </a:br>
              <a:r>
                <a:rPr lang="ru-RU" sz="1099" dirty="0">
                  <a:latin typeface="Arial" panose="020B0604020202020204" pitchFamily="34" charset="0"/>
                </a:rPr>
                <a:t>«одного окна»</a:t>
              </a:r>
            </a:p>
          </p:txBody>
        </p:sp>
        <p:grpSp>
          <p:nvGrpSpPr>
            <p:cNvPr id="65" name="Группа 64"/>
            <p:cNvGrpSpPr/>
            <p:nvPr/>
          </p:nvGrpSpPr>
          <p:grpSpPr>
            <a:xfrm>
              <a:off x="2355206" y="4782693"/>
              <a:ext cx="1635377" cy="302488"/>
              <a:chOff x="2549616" y="4996027"/>
              <a:chExt cx="1635377" cy="302488"/>
            </a:xfrm>
          </p:grpSpPr>
          <p:sp>
            <p:nvSpPr>
              <p:cNvPr id="76" name="Скругленный прямоугольник 75"/>
              <p:cNvSpPr/>
              <p:nvPr/>
            </p:nvSpPr>
            <p:spPr>
              <a:xfrm>
                <a:off x="2549616" y="4996027"/>
                <a:ext cx="1635377" cy="302488"/>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77" name="TextBox 76"/>
              <p:cNvSpPr txBox="1"/>
              <p:nvPr/>
            </p:nvSpPr>
            <p:spPr>
              <a:xfrm>
                <a:off x="2610725" y="5017730"/>
                <a:ext cx="1477601" cy="249352"/>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Льготная аренда объектов госимущества </a:t>
                </a:r>
              </a:p>
            </p:txBody>
          </p:sp>
        </p:grpSp>
        <p:grpSp>
          <p:nvGrpSpPr>
            <p:cNvPr id="66" name="Группа 65"/>
            <p:cNvGrpSpPr/>
            <p:nvPr/>
          </p:nvGrpSpPr>
          <p:grpSpPr>
            <a:xfrm>
              <a:off x="4000751" y="4782694"/>
              <a:ext cx="1839721" cy="318664"/>
              <a:chOff x="5709790" y="4975467"/>
              <a:chExt cx="1839721" cy="318664"/>
            </a:xfrm>
          </p:grpSpPr>
          <p:sp>
            <p:nvSpPr>
              <p:cNvPr id="74" name="Скругленный прямоугольник 73"/>
              <p:cNvSpPr/>
              <p:nvPr/>
            </p:nvSpPr>
            <p:spPr>
              <a:xfrm>
                <a:off x="5797264" y="4975467"/>
                <a:ext cx="1700237" cy="318664"/>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75" name="TextBox 74"/>
              <p:cNvSpPr txBox="1"/>
              <p:nvPr/>
            </p:nvSpPr>
            <p:spPr>
              <a:xfrm>
                <a:off x="5709790" y="4988734"/>
                <a:ext cx="1839721" cy="240495"/>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51" dirty="0">
                    <a:latin typeface="Arial" panose="020B0604020202020204" pitchFamily="34" charset="0"/>
                  </a:rPr>
                  <a:t>Программы содействия институтов развития по продвижению проектов</a:t>
                </a:r>
              </a:p>
            </p:txBody>
          </p:sp>
        </p:grpSp>
        <p:sp>
          <p:nvSpPr>
            <p:cNvPr id="67" name="Скругленный прямоугольник 66"/>
            <p:cNvSpPr/>
            <p:nvPr/>
          </p:nvSpPr>
          <p:spPr>
            <a:xfrm>
              <a:off x="5909808" y="4782693"/>
              <a:ext cx="1764296" cy="312760"/>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grpSp>
          <p:nvGrpSpPr>
            <p:cNvPr id="68" name="Группа 67"/>
            <p:cNvGrpSpPr/>
            <p:nvPr/>
          </p:nvGrpSpPr>
          <p:grpSpPr>
            <a:xfrm>
              <a:off x="269480" y="4785630"/>
              <a:ext cx="1939368" cy="307955"/>
              <a:chOff x="9306174" y="5498239"/>
              <a:chExt cx="1939368" cy="307955"/>
            </a:xfrm>
          </p:grpSpPr>
          <p:sp>
            <p:nvSpPr>
              <p:cNvPr id="72" name="Скругленный прямоугольник 71"/>
              <p:cNvSpPr/>
              <p:nvPr/>
            </p:nvSpPr>
            <p:spPr>
              <a:xfrm>
                <a:off x="9336732" y="5498239"/>
                <a:ext cx="1888141" cy="307955"/>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73" name="TextBox 72"/>
              <p:cNvSpPr txBox="1"/>
              <p:nvPr/>
            </p:nvSpPr>
            <p:spPr>
              <a:xfrm>
                <a:off x="9306174" y="5526532"/>
                <a:ext cx="1939368" cy="249352"/>
              </a:xfrm>
              <a:prstGeom prst="rect">
                <a:avLst/>
              </a:prstGeom>
              <a:noFill/>
              <a:ln w="19050">
                <a:noFill/>
              </a:ln>
            </p:spPr>
            <p:txBody>
              <a:bodyPr wrap="square" rtlCol="0">
                <a:spAutoFit/>
              </a:bodyPr>
              <a:lstStyle>
                <a:defPPr>
                  <a:defRPr lang="ru-RU"/>
                </a:defPPr>
                <a:lvl1pPr algn="ctr">
                  <a:lnSpc>
                    <a:spcPts val="900"/>
                  </a:lnSpc>
                  <a:defRPr sz="1050">
                    <a:latin typeface="Century Gothic" panose="020B0502020202020204" pitchFamily="34" charset="0"/>
                    <a:cs typeface="Arial" panose="020B0604020202020204" pitchFamily="34" charset="0"/>
                  </a:defRPr>
                </a:lvl1pPr>
              </a:lstStyle>
              <a:p>
                <a:pPr defTabSz="685717">
                  <a:lnSpc>
                    <a:spcPct val="80000"/>
                  </a:lnSpc>
                </a:pPr>
                <a:r>
                  <a:rPr lang="ru-RU" sz="1099" b="1" dirty="0">
                    <a:solidFill>
                      <a:srgbClr val="004874"/>
                    </a:solidFill>
                    <a:latin typeface="Arial" panose="020B0604020202020204" pitchFamily="34" charset="0"/>
                    <a:ea typeface="Microsoft YaHei UI" panose="020B0503020204020204" pitchFamily="34" charset="-122"/>
                  </a:rPr>
                  <a:t>Предоставление прав </a:t>
                </a:r>
                <a:br>
                  <a:rPr lang="ru-RU" sz="1099" b="1" dirty="0">
                    <a:solidFill>
                      <a:srgbClr val="004874"/>
                    </a:solidFill>
                    <a:latin typeface="Arial" panose="020B0604020202020204" pitchFamily="34" charset="0"/>
                    <a:ea typeface="Microsoft YaHei UI" panose="020B0503020204020204" pitchFamily="34" charset="-122"/>
                  </a:rPr>
                </a:br>
                <a:r>
                  <a:rPr lang="ru-RU" sz="1099" b="1" dirty="0">
                    <a:solidFill>
                      <a:srgbClr val="004874"/>
                    </a:solidFill>
                    <a:latin typeface="Arial" panose="020B0604020202020204" pitchFamily="34" charset="0"/>
                    <a:ea typeface="Microsoft YaHei UI" panose="020B0503020204020204" pitchFamily="34" charset="-122"/>
                  </a:rPr>
                  <a:t>на земельные участки </a:t>
                </a:r>
                <a:br>
                  <a:rPr lang="ru-RU" sz="1099" b="1" dirty="0">
                    <a:solidFill>
                      <a:srgbClr val="004874"/>
                    </a:solidFill>
                    <a:latin typeface="Arial" panose="020B0604020202020204" pitchFamily="34" charset="0"/>
                    <a:ea typeface="Microsoft YaHei UI" panose="020B0503020204020204" pitchFamily="34" charset="-122"/>
                  </a:rPr>
                </a:br>
                <a:r>
                  <a:rPr lang="ru-RU" sz="1099" b="1" dirty="0">
                    <a:solidFill>
                      <a:srgbClr val="004874"/>
                    </a:solidFill>
                    <a:latin typeface="Arial" panose="020B0604020202020204" pitchFamily="34" charset="0"/>
                    <a:ea typeface="Microsoft YaHei UI" panose="020B0503020204020204" pitchFamily="34" charset="-122"/>
                  </a:rPr>
                  <a:t>без проведения торгов</a:t>
                </a:r>
              </a:p>
            </p:txBody>
          </p:sp>
        </p:grpSp>
        <p:grpSp>
          <p:nvGrpSpPr>
            <p:cNvPr id="69" name="Группа 68"/>
            <p:cNvGrpSpPr/>
            <p:nvPr/>
          </p:nvGrpSpPr>
          <p:grpSpPr>
            <a:xfrm>
              <a:off x="7795449" y="4777612"/>
              <a:ext cx="2033808" cy="339104"/>
              <a:chOff x="3850351" y="4948221"/>
              <a:chExt cx="2033808" cy="339104"/>
            </a:xfrm>
          </p:grpSpPr>
          <p:sp>
            <p:nvSpPr>
              <p:cNvPr id="70" name="Скругленный прямоугольник 69"/>
              <p:cNvSpPr/>
              <p:nvPr/>
            </p:nvSpPr>
            <p:spPr>
              <a:xfrm>
                <a:off x="3850351" y="4948221"/>
                <a:ext cx="2033808" cy="317841"/>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71" name="TextBox 70"/>
              <p:cNvSpPr txBox="1"/>
              <p:nvPr/>
            </p:nvSpPr>
            <p:spPr>
              <a:xfrm>
                <a:off x="3933630" y="4970259"/>
                <a:ext cx="1911297" cy="317066"/>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Поддержка в рамках специализированной инфраструктуры </a:t>
                </a:r>
                <a:br>
                  <a:rPr lang="ru-RU" sz="1099" dirty="0">
                    <a:latin typeface="Arial" panose="020B0604020202020204" pitchFamily="34" charset="0"/>
                  </a:rPr>
                </a:br>
                <a:endParaRPr lang="ru-RU" sz="1099" dirty="0">
                  <a:latin typeface="Arial" panose="020B0604020202020204" pitchFamily="34" charset="0"/>
                </a:endParaRPr>
              </a:p>
            </p:txBody>
          </p:sp>
        </p:grpSp>
      </p:grpSp>
      <p:sp>
        <p:nvSpPr>
          <p:cNvPr id="78" name="TextBox 77"/>
          <p:cNvSpPr txBox="1"/>
          <p:nvPr/>
        </p:nvSpPr>
        <p:spPr>
          <a:xfrm>
            <a:off x="2015897" y="3413570"/>
            <a:ext cx="4850172" cy="386258"/>
          </a:xfrm>
          <a:prstGeom prst="rect">
            <a:avLst/>
          </a:prstGeom>
          <a:noFill/>
        </p:spPr>
        <p:txBody>
          <a:bodyPr wrap="square" lIns="68571" tIns="34289" rIns="68571" bIns="34289" rtlCol="0">
            <a:spAutoFit/>
          </a:bodyPr>
          <a:lstStyle>
            <a:defPPr>
              <a:defRPr lang="ru-RU"/>
            </a:defPPr>
            <a:lvl1pPr>
              <a:defRPr sz="2800">
                <a:latin typeface="Century Gothic" panose="020B0502020202020204" pitchFamily="34" charset="0"/>
                <a:ea typeface="MS PGothic" panose="020B0600070205080204" pitchFamily="34" charset="-128"/>
              </a:defRPr>
            </a:lvl1pPr>
          </a:lstStyle>
          <a:p>
            <a:pPr defTabSz="685717"/>
            <a:r>
              <a:rPr lang="ru-RU" sz="2060" b="1" dirty="0">
                <a:solidFill>
                  <a:srgbClr val="ED7D2F"/>
                </a:solidFill>
                <a:latin typeface="Arial" panose="020B0604020202020204" pitchFamily="34" charset="0"/>
                <a:ea typeface="Microsoft YaHei UI" panose="020B0503020204020204" pitchFamily="34" charset="-122"/>
                <a:cs typeface="Arial" panose="020B0604020202020204" pitchFamily="34" charset="0"/>
              </a:rPr>
              <a:t>НЕФИНАНСОВЫЕ МЕРЫ</a:t>
            </a:r>
            <a:endParaRPr lang="ru-RU" sz="2060" dirty="0">
              <a:solidFill>
                <a:srgbClr val="ED7D2F"/>
              </a:solidFill>
              <a:latin typeface="Arial" panose="020B0604020202020204" pitchFamily="34" charset="0"/>
              <a:ea typeface="Microsoft JhengHei UI" panose="020B0604030504040204" pitchFamily="34" charset="-120"/>
              <a:cs typeface="Arial" panose="020B0604020202020204" pitchFamily="34" charset="0"/>
            </a:endParaRPr>
          </a:p>
        </p:txBody>
      </p:sp>
      <p:grpSp>
        <p:nvGrpSpPr>
          <p:cNvPr id="44" name="Группа 43"/>
          <p:cNvGrpSpPr/>
          <p:nvPr/>
        </p:nvGrpSpPr>
        <p:grpSpPr>
          <a:xfrm>
            <a:off x="4353358" y="4654491"/>
            <a:ext cx="4065883" cy="633506"/>
            <a:chOff x="240999" y="4796333"/>
            <a:chExt cx="2830868" cy="371605"/>
          </a:xfrm>
        </p:grpSpPr>
        <p:sp>
          <p:nvSpPr>
            <p:cNvPr id="82" name="TextBox 81"/>
            <p:cNvSpPr txBox="1"/>
            <p:nvPr/>
          </p:nvSpPr>
          <p:spPr>
            <a:xfrm>
              <a:off x="240999" y="4796333"/>
              <a:ext cx="1477601" cy="371605"/>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Стимулирование спроса </a:t>
              </a:r>
              <a:br>
                <a:rPr lang="ru-RU" sz="1099" dirty="0">
                  <a:latin typeface="Arial" panose="020B0604020202020204" pitchFamily="34" charset="0"/>
                </a:rPr>
              </a:br>
              <a:r>
                <a:rPr lang="ru-RU" sz="1099" dirty="0">
                  <a:latin typeface="Arial" panose="020B0604020202020204" pitchFamily="34" charset="0"/>
                </a:rPr>
                <a:t>на инновационную продукцию в системе закупок</a:t>
              </a:r>
            </a:p>
          </p:txBody>
        </p:sp>
        <p:sp>
          <p:nvSpPr>
            <p:cNvPr id="60" name="TextBox 59"/>
            <p:cNvSpPr txBox="1"/>
            <p:nvPr/>
          </p:nvSpPr>
          <p:spPr>
            <a:xfrm>
              <a:off x="1788541" y="4871067"/>
              <a:ext cx="1283326" cy="212883"/>
            </a:xfrm>
            <a:prstGeom prst="rect">
              <a:avLst/>
            </a:prstGeom>
            <a:noFill/>
            <a:ln w="19050">
              <a:noFill/>
            </a:ln>
          </p:spPr>
          <p:txBody>
            <a:bodyPr wrap="square" rtlCol="0">
              <a:spAutoFit/>
            </a:bodyPr>
            <a:lstStyle>
              <a:defPPr>
                <a:defRPr lang="ru-RU"/>
              </a:defPPr>
              <a:lvl1pPr algn="ctr">
                <a:lnSpc>
                  <a:spcPts val="900"/>
                </a:lnSpc>
                <a:defRPr sz="1050">
                  <a:latin typeface="Century Gothic" panose="020B0502020202020204" pitchFamily="34" charset="0"/>
                  <a:cs typeface="Arial" panose="020B0604020202020204" pitchFamily="34" charset="0"/>
                </a:defRPr>
              </a:lvl1pPr>
            </a:lstStyle>
            <a:p>
              <a:pPr defTabSz="685717">
                <a:lnSpc>
                  <a:spcPct val="80000"/>
                </a:lnSpc>
              </a:pPr>
              <a:r>
                <a:rPr lang="ru-RU" sz="1099" b="1" dirty="0">
                  <a:solidFill>
                    <a:srgbClr val="004874"/>
                  </a:solidFill>
                  <a:latin typeface="Arial" panose="020B0604020202020204" pitchFamily="34" charset="0"/>
                  <a:ea typeface="Microsoft YaHei UI" panose="020B0503020204020204" pitchFamily="34" charset="-122"/>
                </a:rPr>
                <a:t>Внедрение офсетных контрактов</a:t>
              </a:r>
            </a:p>
          </p:txBody>
        </p:sp>
      </p:grpSp>
      <p:grpSp>
        <p:nvGrpSpPr>
          <p:cNvPr id="83" name="Группа 82"/>
          <p:cNvGrpSpPr/>
          <p:nvPr/>
        </p:nvGrpSpPr>
        <p:grpSpPr>
          <a:xfrm>
            <a:off x="1967174" y="1886389"/>
            <a:ext cx="11410615" cy="682309"/>
            <a:chOff x="242467" y="4800338"/>
            <a:chExt cx="9562229" cy="400232"/>
          </a:xfrm>
        </p:grpSpPr>
        <p:sp>
          <p:nvSpPr>
            <p:cNvPr id="84" name="TextBox 83"/>
            <p:cNvSpPr txBox="1"/>
            <p:nvPr/>
          </p:nvSpPr>
          <p:spPr>
            <a:xfrm>
              <a:off x="5876745" y="4843509"/>
              <a:ext cx="1954672" cy="292244"/>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Гарантийные инструменты, </a:t>
              </a:r>
              <a:br>
                <a:rPr lang="ru-RU" sz="1099" dirty="0">
                  <a:latin typeface="Arial" panose="020B0604020202020204" pitchFamily="34" charset="0"/>
                </a:rPr>
              </a:br>
              <a:r>
                <a:rPr lang="ru-RU" sz="1099" dirty="0">
                  <a:latin typeface="Arial" panose="020B0604020202020204" pitchFamily="34" charset="0"/>
                </a:rPr>
                <a:t>в том числе институтов </a:t>
              </a:r>
              <a:br>
                <a:rPr lang="ru-RU" sz="1099" dirty="0">
                  <a:latin typeface="Arial" panose="020B0604020202020204" pitchFamily="34" charset="0"/>
                </a:rPr>
              </a:br>
              <a:r>
                <a:rPr lang="ru-RU" sz="1099" dirty="0">
                  <a:latin typeface="Arial" panose="020B0604020202020204" pitchFamily="34" charset="0"/>
                </a:rPr>
                <a:t>развития</a:t>
              </a:r>
            </a:p>
          </p:txBody>
        </p:sp>
        <p:grpSp>
          <p:nvGrpSpPr>
            <p:cNvPr id="85" name="Группа 84"/>
            <p:cNvGrpSpPr/>
            <p:nvPr/>
          </p:nvGrpSpPr>
          <p:grpSpPr>
            <a:xfrm>
              <a:off x="2370001" y="4800339"/>
              <a:ext cx="1599819" cy="400231"/>
              <a:chOff x="2564411" y="5013673"/>
              <a:chExt cx="1599819" cy="400231"/>
            </a:xfrm>
          </p:grpSpPr>
          <p:sp>
            <p:nvSpPr>
              <p:cNvPr id="96" name="Скругленный прямоугольник 95"/>
              <p:cNvSpPr/>
              <p:nvPr/>
            </p:nvSpPr>
            <p:spPr>
              <a:xfrm>
                <a:off x="2564411" y="5013673"/>
                <a:ext cx="1599819" cy="400231"/>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97" name="TextBox 96"/>
              <p:cNvSpPr txBox="1"/>
              <p:nvPr/>
            </p:nvSpPr>
            <p:spPr>
              <a:xfrm>
                <a:off x="2615731" y="5056843"/>
                <a:ext cx="1477601" cy="292244"/>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Налоговые льготы (для отдельных категорий по ВЭД)</a:t>
                </a:r>
              </a:p>
            </p:txBody>
          </p:sp>
        </p:grpSp>
        <p:grpSp>
          <p:nvGrpSpPr>
            <p:cNvPr id="86" name="Группа 85"/>
            <p:cNvGrpSpPr/>
            <p:nvPr/>
          </p:nvGrpSpPr>
          <p:grpSpPr>
            <a:xfrm>
              <a:off x="4081620" y="4800338"/>
              <a:ext cx="1700237" cy="400229"/>
              <a:chOff x="5790659" y="4993111"/>
              <a:chExt cx="1700237" cy="400229"/>
            </a:xfrm>
          </p:grpSpPr>
          <p:sp>
            <p:nvSpPr>
              <p:cNvPr id="94" name="Скругленный прямоугольник 93"/>
              <p:cNvSpPr/>
              <p:nvPr/>
            </p:nvSpPr>
            <p:spPr>
              <a:xfrm>
                <a:off x="5790659" y="4993111"/>
                <a:ext cx="1700237" cy="400229"/>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95" name="TextBox 94"/>
              <p:cNvSpPr txBox="1"/>
              <p:nvPr/>
            </p:nvSpPr>
            <p:spPr>
              <a:xfrm>
                <a:off x="5890768" y="5003221"/>
                <a:ext cx="1500018" cy="371606"/>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Внесение </a:t>
                </a:r>
                <a:br>
                  <a:rPr lang="ru-RU" sz="1099" dirty="0">
                    <a:latin typeface="Arial" panose="020B0604020202020204" pitchFamily="34" charset="0"/>
                  </a:rPr>
                </a:br>
                <a:r>
                  <a:rPr lang="ru-RU" sz="1099" dirty="0">
                    <a:latin typeface="Arial" panose="020B0604020202020204" pitchFamily="34" charset="0"/>
                  </a:rPr>
                  <a:t>госимущества</a:t>
                </a:r>
                <a:r>
                  <a:rPr lang="en-US" sz="1099" dirty="0">
                    <a:latin typeface="Arial" panose="020B0604020202020204" pitchFamily="34" charset="0"/>
                  </a:rPr>
                  <a:t> </a:t>
                </a:r>
                <a:r>
                  <a:rPr lang="ru-RU" sz="1099" dirty="0">
                    <a:latin typeface="Arial" panose="020B0604020202020204" pitchFamily="34" charset="0"/>
                  </a:rPr>
                  <a:t/>
                </a:r>
                <a:br>
                  <a:rPr lang="ru-RU" sz="1099" dirty="0">
                    <a:latin typeface="Arial" panose="020B0604020202020204" pitchFamily="34" charset="0"/>
                  </a:rPr>
                </a:br>
                <a:r>
                  <a:rPr lang="ru-RU" sz="1099" dirty="0">
                    <a:latin typeface="Arial" panose="020B0604020202020204" pitchFamily="34" charset="0"/>
                  </a:rPr>
                  <a:t>в качестве вклада </a:t>
                </a:r>
                <a:br>
                  <a:rPr lang="ru-RU" sz="1099" dirty="0">
                    <a:latin typeface="Arial" panose="020B0604020202020204" pitchFamily="34" charset="0"/>
                  </a:rPr>
                </a:br>
                <a:r>
                  <a:rPr lang="ru-RU" sz="1099" dirty="0">
                    <a:latin typeface="Arial" panose="020B0604020202020204" pitchFamily="34" charset="0"/>
                  </a:rPr>
                  <a:t>в уст. капитал</a:t>
                </a:r>
              </a:p>
            </p:txBody>
          </p:sp>
        </p:grpSp>
        <p:sp>
          <p:nvSpPr>
            <p:cNvPr id="87" name="Скругленный прямоугольник 86"/>
            <p:cNvSpPr/>
            <p:nvPr/>
          </p:nvSpPr>
          <p:spPr>
            <a:xfrm>
              <a:off x="5932906" y="4800339"/>
              <a:ext cx="1764296" cy="400229"/>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grpSp>
          <p:nvGrpSpPr>
            <p:cNvPr id="88" name="Группа 87"/>
            <p:cNvGrpSpPr/>
            <p:nvPr/>
          </p:nvGrpSpPr>
          <p:grpSpPr>
            <a:xfrm>
              <a:off x="242467" y="4800339"/>
              <a:ext cx="1945712" cy="400229"/>
              <a:chOff x="9279161" y="5512948"/>
              <a:chExt cx="1945712" cy="400229"/>
            </a:xfrm>
          </p:grpSpPr>
          <p:sp>
            <p:nvSpPr>
              <p:cNvPr id="92" name="Скругленный прямоугольник 91"/>
              <p:cNvSpPr/>
              <p:nvPr/>
            </p:nvSpPr>
            <p:spPr>
              <a:xfrm>
                <a:off x="9336732" y="5512948"/>
                <a:ext cx="1888141" cy="400229"/>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93" name="TextBox 92"/>
              <p:cNvSpPr txBox="1"/>
              <p:nvPr/>
            </p:nvSpPr>
            <p:spPr>
              <a:xfrm>
                <a:off x="9279161" y="5528770"/>
                <a:ext cx="1939368" cy="371606"/>
              </a:xfrm>
              <a:prstGeom prst="rect">
                <a:avLst/>
              </a:prstGeom>
              <a:noFill/>
              <a:ln w="19050">
                <a:noFill/>
              </a:ln>
            </p:spPr>
            <p:txBody>
              <a:bodyPr wrap="square" rtlCol="0">
                <a:spAutoFit/>
              </a:bodyPr>
              <a:lstStyle>
                <a:defPPr>
                  <a:defRPr lang="ru-RU"/>
                </a:defPPr>
                <a:lvl1pPr algn="ctr">
                  <a:lnSpc>
                    <a:spcPts val="900"/>
                  </a:lnSpc>
                  <a:defRPr sz="1050">
                    <a:latin typeface="Century Gothic" panose="020B0502020202020204" pitchFamily="34" charset="0"/>
                    <a:cs typeface="Arial" panose="020B0604020202020204" pitchFamily="34" charset="0"/>
                  </a:defRPr>
                </a:lvl1pPr>
              </a:lstStyle>
              <a:p>
                <a:pPr defTabSz="685717">
                  <a:lnSpc>
                    <a:spcPct val="80000"/>
                  </a:lnSpc>
                </a:pPr>
                <a:r>
                  <a:rPr lang="ru-RU" sz="1099" b="1" dirty="0">
                    <a:solidFill>
                      <a:srgbClr val="004874"/>
                    </a:solidFill>
                    <a:latin typeface="Arial" panose="020B0604020202020204" pitchFamily="34" charset="0"/>
                    <a:ea typeface="Microsoft YaHei UI" panose="020B0503020204020204" pitchFamily="34" charset="-122"/>
                  </a:rPr>
                  <a:t>Налоговые льготы (проектный подход):</a:t>
                </a:r>
                <a:r>
                  <a:rPr lang="en-US" sz="1099" b="1" dirty="0">
                    <a:solidFill>
                      <a:srgbClr val="004874"/>
                    </a:solidFill>
                    <a:latin typeface="Arial" panose="020B0604020202020204" pitchFamily="34" charset="0"/>
                    <a:ea typeface="Microsoft YaHei UI" panose="020B0503020204020204" pitchFamily="34" charset="-122"/>
                  </a:rPr>
                  <a:t> </a:t>
                </a:r>
                <a:r>
                  <a:rPr lang="ru-RU" sz="1099" b="1" dirty="0">
                    <a:solidFill>
                      <a:srgbClr val="004874"/>
                    </a:solidFill>
                    <a:latin typeface="Arial" panose="020B0604020202020204" pitchFamily="34" charset="0"/>
                    <a:ea typeface="Microsoft YaHei UI" panose="020B0503020204020204" pitchFamily="34" charset="-122"/>
                  </a:rPr>
                  <a:t>ПИП, СПИК, ИНВ, РИП </a:t>
                </a:r>
                <a:br>
                  <a:rPr lang="ru-RU" sz="1099" b="1" dirty="0">
                    <a:solidFill>
                      <a:srgbClr val="004874"/>
                    </a:solidFill>
                    <a:latin typeface="Arial" panose="020B0604020202020204" pitchFamily="34" charset="0"/>
                    <a:ea typeface="Microsoft YaHei UI" panose="020B0503020204020204" pitchFamily="34" charset="-122"/>
                  </a:rPr>
                </a:br>
                <a:r>
                  <a:rPr lang="ru-RU" sz="1099" b="1" dirty="0">
                    <a:solidFill>
                      <a:srgbClr val="004874"/>
                    </a:solidFill>
                    <a:latin typeface="Arial" panose="020B0604020202020204" pitchFamily="34" charset="0"/>
                    <a:ea typeface="Microsoft YaHei UI" panose="020B0503020204020204" pitchFamily="34" charset="-122"/>
                  </a:rPr>
                  <a:t>ИНК, ОЭЗ,ТОСЭР</a:t>
                </a:r>
              </a:p>
            </p:txBody>
          </p:sp>
        </p:grpSp>
        <p:grpSp>
          <p:nvGrpSpPr>
            <p:cNvPr id="89" name="Группа 88"/>
            <p:cNvGrpSpPr/>
            <p:nvPr/>
          </p:nvGrpSpPr>
          <p:grpSpPr>
            <a:xfrm>
              <a:off x="7886694" y="4800338"/>
              <a:ext cx="1918002" cy="400229"/>
              <a:chOff x="3941596" y="4970947"/>
              <a:chExt cx="1918002" cy="400229"/>
            </a:xfrm>
          </p:grpSpPr>
          <p:sp>
            <p:nvSpPr>
              <p:cNvPr id="90" name="Скругленный прямоугольник 89"/>
              <p:cNvSpPr/>
              <p:nvPr/>
            </p:nvSpPr>
            <p:spPr>
              <a:xfrm>
                <a:off x="3969235" y="4970947"/>
                <a:ext cx="1862724" cy="400229"/>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91" name="TextBox 90"/>
              <p:cNvSpPr txBox="1"/>
              <p:nvPr/>
            </p:nvSpPr>
            <p:spPr>
              <a:xfrm>
                <a:off x="3941596" y="5014118"/>
                <a:ext cx="1918002" cy="292244"/>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Установление особенностей таможенного и тарифного регулирования</a:t>
                </a:r>
              </a:p>
            </p:txBody>
          </p:sp>
        </p:grpSp>
      </p:grpSp>
      <p:grpSp>
        <p:nvGrpSpPr>
          <p:cNvPr id="99" name="Группа 98"/>
          <p:cNvGrpSpPr/>
          <p:nvPr/>
        </p:nvGrpSpPr>
        <p:grpSpPr>
          <a:xfrm>
            <a:off x="2019345" y="2732516"/>
            <a:ext cx="11395993" cy="738241"/>
            <a:chOff x="300038" y="4789568"/>
            <a:chExt cx="9549977" cy="433041"/>
          </a:xfrm>
        </p:grpSpPr>
        <p:sp>
          <p:nvSpPr>
            <p:cNvPr id="100" name="TextBox 99"/>
            <p:cNvSpPr txBox="1"/>
            <p:nvPr/>
          </p:nvSpPr>
          <p:spPr>
            <a:xfrm>
              <a:off x="5876910" y="4877566"/>
              <a:ext cx="1954672" cy="212883"/>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Краудфандинговые </a:t>
              </a:r>
              <a:br>
                <a:rPr lang="ru-RU" sz="1099" dirty="0">
                  <a:latin typeface="Arial" panose="020B0604020202020204" pitchFamily="34" charset="0"/>
                </a:rPr>
              </a:br>
              <a:r>
                <a:rPr lang="ru-RU" sz="1099" dirty="0">
                  <a:latin typeface="Arial" panose="020B0604020202020204" pitchFamily="34" charset="0"/>
                </a:rPr>
                <a:t>платформы для инвестиций</a:t>
              </a:r>
            </a:p>
          </p:txBody>
        </p:sp>
        <p:sp>
          <p:nvSpPr>
            <p:cNvPr id="113" name="TextBox 112"/>
            <p:cNvSpPr txBox="1"/>
            <p:nvPr/>
          </p:nvSpPr>
          <p:spPr>
            <a:xfrm>
              <a:off x="4206788" y="4825488"/>
              <a:ext cx="1477602" cy="371605"/>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Развитие специальных налоговых режимов для МСП</a:t>
              </a:r>
            </a:p>
          </p:txBody>
        </p:sp>
        <p:sp>
          <p:nvSpPr>
            <p:cNvPr id="111" name="TextBox 110"/>
            <p:cNvSpPr txBox="1"/>
            <p:nvPr/>
          </p:nvSpPr>
          <p:spPr>
            <a:xfrm>
              <a:off x="2361663" y="4807374"/>
              <a:ext cx="1614814" cy="415235"/>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00" dirty="0">
                  <a:latin typeface="Arial" panose="020B0604020202020204" pitchFamily="34" charset="0"/>
                </a:rPr>
                <a:t>Льгота по налогу </a:t>
              </a:r>
              <a:br>
                <a:rPr lang="ru-RU" sz="1000" dirty="0">
                  <a:latin typeface="Arial" panose="020B0604020202020204" pitchFamily="34" charset="0"/>
                </a:rPr>
              </a:br>
              <a:r>
                <a:rPr lang="ru-RU" sz="1000" dirty="0">
                  <a:latin typeface="Arial" panose="020B0604020202020204" pitchFamily="34" charset="0"/>
                </a:rPr>
                <a:t>на имущество </a:t>
              </a:r>
              <a:br>
                <a:rPr lang="ru-RU" sz="1000" dirty="0">
                  <a:latin typeface="Arial" panose="020B0604020202020204" pitchFamily="34" charset="0"/>
                </a:rPr>
              </a:br>
              <a:r>
                <a:rPr lang="ru-RU" sz="1000" dirty="0">
                  <a:latin typeface="Arial" panose="020B0604020202020204" pitchFamily="34" charset="0"/>
                </a:rPr>
                <a:t>для резидентов и УК индустриальных парков </a:t>
              </a:r>
              <a:r>
                <a:rPr lang="ru-RU" sz="1000" dirty="0" smtClean="0">
                  <a:latin typeface="Arial" panose="020B0604020202020204" pitchFamily="34" charset="0"/>
                </a:rPr>
                <a:t/>
              </a:r>
              <a:br>
                <a:rPr lang="ru-RU" sz="1000" dirty="0" smtClean="0">
                  <a:latin typeface="Arial" panose="020B0604020202020204" pitchFamily="34" charset="0"/>
                </a:rPr>
              </a:br>
              <a:r>
                <a:rPr lang="ru-RU" sz="1000" dirty="0" smtClean="0">
                  <a:latin typeface="Arial" panose="020B0604020202020204" pitchFamily="34" charset="0"/>
                </a:rPr>
                <a:t>и </a:t>
              </a:r>
              <a:r>
                <a:rPr lang="ru-RU" sz="1000" dirty="0">
                  <a:latin typeface="Arial" panose="020B0604020202020204" pitchFamily="34" charset="0"/>
                </a:rPr>
                <a:t>технопарков</a:t>
              </a:r>
            </a:p>
          </p:txBody>
        </p:sp>
        <p:grpSp>
          <p:nvGrpSpPr>
            <p:cNvPr id="104" name="Группа 103"/>
            <p:cNvGrpSpPr/>
            <p:nvPr/>
          </p:nvGrpSpPr>
          <p:grpSpPr>
            <a:xfrm>
              <a:off x="300038" y="4789568"/>
              <a:ext cx="1947046" cy="422436"/>
              <a:chOff x="9336732" y="5502177"/>
              <a:chExt cx="1947046" cy="422436"/>
            </a:xfrm>
          </p:grpSpPr>
          <p:sp>
            <p:nvSpPr>
              <p:cNvPr id="108" name="Скругленный прямоугольник 107"/>
              <p:cNvSpPr/>
              <p:nvPr/>
            </p:nvSpPr>
            <p:spPr>
              <a:xfrm>
                <a:off x="9336732" y="5502177"/>
                <a:ext cx="1888141" cy="422436"/>
              </a:xfrm>
              <a:prstGeom prst="roundRect">
                <a:avLst>
                  <a:gd name="adj" fmla="val 10553"/>
                </a:avLst>
              </a:prstGeom>
              <a:noFill/>
              <a:ln w="38100">
                <a:solidFill>
                  <a:srgbClr val="22A1D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109" name="TextBox 108"/>
              <p:cNvSpPr txBox="1"/>
              <p:nvPr/>
            </p:nvSpPr>
            <p:spPr>
              <a:xfrm>
                <a:off x="9344410" y="5617458"/>
                <a:ext cx="1939368" cy="212883"/>
              </a:xfrm>
              <a:prstGeom prst="rect">
                <a:avLst/>
              </a:prstGeom>
              <a:noFill/>
              <a:ln w="19050">
                <a:noFill/>
              </a:ln>
            </p:spPr>
            <p:txBody>
              <a:bodyPr wrap="square" rtlCol="0">
                <a:spAutoFit/>
              </a:bodyPr>
              <a:lstStyle>
                <a:defPPr>
                  <a:defRPr lang="ru-RU"/>
                </a:defPPr>
                <a:lvl1pPr algn="ctr">
                  <a:lnSpc>
                    <a:spcPts val="900"/>
                  </a:lnSpc>
                  <a:defRPr sz="1050">
                    <a:latin typeface="Century Gothic" panose="020B0502020202020204" pitchFamily="34" charset="0"/>
                    <a:cs typeface="Arial" panose="020B0604020202020204" pitchFamily="34" charset="0"/>
                  </a:defRPr>
                </a:lvl1pPr>
              </a:lstStyle>
              <a:p>
                <a:pPr defTabSz="685717">
                  <a:lnSpc>
                    <a:spcPct val="80000"/>
                  </a:lnSpc>
                </a:pPr>
                <a:r>
                  <a:rPr lang="ru-RU" sz="1099" b="1" dirty="0">
                    <a:solidFill>
                      <a:srgbClr val="004874"/>
                    </a:solidFill>
                    <a:latin typeface="Arial" panose="020B0604020202020204" pitchFamily="34" charset="0"/>
                    <a:ea typeface="Microsoft YaHei UI" panose="020B0503020204020204" pitchFamily="34" charset="-122"/>
                  </a:rPr>
                  <a:t>ИНВ для экспортеров </a:t>
                </a:r>
                <a:r>
                  <a:rPr lang="ru-RU" sz="1099" b="1" dirty="0" smtClean="0">
                    <a:solidFill>
                      <a:srgbClr val="004874"/>
                    </a:solidFill>
                    <a:latin typeface="Arial" panose="020B0604020202020204" pitchFamily="34" charset="0"/>
                    <a:ea typeface="Microsoft YaHei UI" panose="020B0503020204020204" pitchFamily="34" charset="-122"/>
                  </a:rPr>
                  <a:t/>
                </a:r>
                <a:br>
                  <a:rPr lang="ru-RU" sz="1099" b="1" dirty="0" smtClean="0">
                    <a:solidFill>
                      <a:srgbClr val="004874"/>
                    </a:solidFill>
                    <a:latin typeface="Arial" panose="020B0604020202020204" pitchFamily="34" charset="0"/>
                    <a:ea typeface="Microsoft YaHei UI" panose="020B0503020204020204" pitchFamily="34" charset="-122"/>
                  </a:rPr>
                </a:br>
                <a:r>
                  <a:rPr lang="ru-RU" sz="1099" b="1" dirty="0" smtClean="0">
                    <a:solidFill>
                      <a:srgbClr val="004874"/>
                    </a:solidFill>
                    <a:latin typeface="Arial" panose="020B0604020202020204" pitchFamily="34" charset="0"/>
                    <a:ea typeface="Microsoft YaHei UI" panose="020B0503020204020204" pitchFamily="34" charset="-122"/>
                  </a:rPr>
                  <a:t>и </a:t>
                </a:r>
                <a:r>
                  <a:rPr lang="ru-RU" sz="1099" b="1" dirty="0">
                    <a:solidFill>
                      <a:srgbClr val="004874"/>
                    </a:solidFill>
                    <a:latin typeface="Arial" panose="020B0604020202020204" pitchFamily="34" charset="0"/>
                    <a:ea typeface="Microsoft YaHei UI" panose="020B0503020204020204" pitchFamily="34" charset="-122"/>
                  </a:rPr>
                  <a:t>инноваторов</a:t>
                </a:r>
              </a:p>
            </p:txBody>
          </p:sp>
        </p:grpSp>
        <p:sp>
          <p:nvSpPr>
            <p:cNvPr id="107" name="TextBox 106"/>
            <p:cNvSpPr txBox="1"/>
            <p:nvPr/>
          </p:nvSpPr>
          <p:spPr>
            <a:xfrm>
              <a:off x="7932013" y="4859775"/>
              <a:ext cx="1918002" cy="292244"/>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Новые преференциально-территориальные режимы: ИНТЦ «Татищев», кластеры</a:t>
              </a:r>
            </a:p>
          </p:txBody>
        </p:sp>
      </p:grpSp>
      <p:grpSp>
        <p:nvGrpSpPr>
          <p:cNvPr id="115" name="Группа 114"/>
          <p:cNvGrpSpPr/>
          <p:nvPr/>
        </p:nvGrpSpPr>
        <p:grpSpPr>
          <a:xfrm>
            <a:off x="2122294" y="6586822"/>
            <a:ext cx="4246658" cy="936495"/>
            <a:chOff x="519190" y="5000090"/>
            <a:chExt cx="2952357" cy="460333"/>
          </a:xfrm>
        </p:grpSpPr>
        <p:sp>
          <p:nvSpPr>
            <p:cNvPr id="119" name="Скругленный прямоугольник 118"/>
            <p:cNvSpPr/>
            <p:nvPr/>
          </p:nvSpPr>
          <p:spPr>
            <a:xfrm>
              <a:off x="2150133" y="5000090"/>
              <a:ext cx="1321414" cy="413816"/>
            </a:xfrm>
            <a:prstGeom prst="roundRect">
              <a:avLst>
                <a:gd name="adj" fmla="val 10553"/>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120" name="TextBox 119"/>
            <p:cNvSpPr txBox="1"/>
            <p:nvPr/>
          </p:nvSpPr>
          <p:spPr>
            <a:xfrm>
              <a:off x="519190" y="5016016"/>
              <a:ext cx="1477601" cy="444407"/>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Субсидии на инфраструктурные проекты за счет  налоговых поступлений в </a:t>
              </a:r>
              <a:r>
                <a:rPr lang="ru-RU" sz="1099" dirty="0" err="1">
                  <a:latin typeface="Arial" panose="020B0604020202020204" pitchFamily="34" charset="0"/>
                </a:rPr>
                <a:t>фед</a:t>
              </a:r>
              <a:r>
                <a:rPr lang="ru-RU" sz="1099" dirty="0">
                  <a:latin typeface="Arial" panose="020B0604020202020204" pitchFamily="34" charset="0"/>
                </a:rPr>
                <a:t>. бюджет (новые </a:t>
              </a:r>
              <a:r>
                <a:rPr lang="ru-RU" sz="1099" dirty="0" smtClean="0">
                  <a:latin typeface="Arial" panose="020B0604020202020204" pitchFamily="34" charset="0"/>
                </a:rPr>
                <a:t>проекты)</a:t>
              </a:r>
              <a:endParaRPr lang="ru-RU" sz="1099" dirty="0">
                <a:latin typeface="Arial" panose="020B0604020202020204" pitchFamily="34" charset="0"/>
              </a:endParaRPr>
            </a:p>
          </p:txBody>
        </p:sp>
      </p:grpSp>
      <p:sp>
        <p:nvSpPr>
          <p:cNvPr id="121" name="TextBox 120"/>
          <p:cNvSpPr txBox="1"/>
          <p:nvPr/>
        </p:nvSpPr>
        <p:spPr>
          <a:xfrm>
            <a:off x="1967174" y="1472605"/>
            <a:ext cx="4850172" cy="386258"/>
          </a:xfrm>
          <a:prstGeom prst="rect">
            <a:avLst/>
          </a:prstGeom>
          <a:noFill/>
        </p:spPr>
        <p:txBody>
          <a:bodyPr wrap="square" lIns="68571" tIns="34289" rIns="68571" bIns="34289" rtlCol="0">
            <a:spAutoFit/>
          </a:bodyPr>
          <a:lstStyle>
            <a:defPPr>
              <a:defRPr lang="ru-RU"/>
            </a:defPPr>
            <a:lvl1pPr>
              <a:defRPr sz="2800">
                <a:latin typeface="Century Gothic" panose="020B0502020202020204" pitchFamily="34" charset="0"/>
                <a:ea typeface="MS PGothic" panose="020B0600070205080204" pitchFamily="34" charset="-128"/>
              </a:defRPr>
            </a:lvl1pPr>
          </a:lstStyle>
          <a:p>
            <a:pPr defTabSz="685717"/>
            <a:r>
              <a:rPr lang="ru-RU" sz="2060" b="1" dirty="0">
                <a:solidFill>
                  <a:srgbClr val="ED7D2F"/>
                </a:solidFill>
                <a:latin typeface="Arial" panose="020B0604020202020204" pitchFamily="34" charset="0"/>
                <a:ea typeface="Microsoft YaHei UI" panose="020B0503020204020204" pitchFamily="34" charset="-122"/>
                <a:cs typeface="Arial" panose="020B0604020202020204" pitchFamily="34" charset="0"/>
              </a:rPr>
              <a:t>КОСВЕННЫЕ ФИНАНСОВЫЕ МЕРЫ</a:t>
            </a:r>
            <a:endParaRPr lang="ru-RU" sz="2060" dirty="0">
              <a:solidFill>
                <a:srgbClr val="ED7D2F"/>
              </a:solidFill>
              <a:latin typeface="Arial" panose="020B0604020202020204" pitchFamily="34" charset="0"/>
              <a:ea typeface="Microsoft JhengHei UI" panose="020B0604030504040204" pitchFamily="34" charset="-120"/>
              <a:cs typeface="Arial" panose="020B0604020202020204" pitchFamily="34" charset="0"/>
            </a:endParaRPr>
          </a:p>
        </p:txBody>
      </p:sp>
      <p:grpSp>
        <p:nvGrpSpPr>
          <p:cNvPr id="122" name="Группа 121"/>
          <p:cNvGrpSpPr/>
          <p:nvPr/>
        </p:nvGrpSpPr>
        <p:grpSpPr>
          <a:xfrm>
            <a:off x="37433" y="4162619"/>
            <a:ext cx="1827540" cy="1063964"/>
            <a:chOff x="228016" y="4782695"/>
            <a:chExt cx="1574365" cy="766205"/>
          </a:xfrm>
        </p:grpSpPr>
        <p:sp>
          <p:nvSpPr>
            <p:cNvPr id="128" name="TextBox 127"/>
            <p:cNvSpPr txBox="1"/>
            <p:nvPr/>
          </p:nvSpPr>
          <p:spPr>
            <a:xfrm>
              <a:off x="228016" y="4875626"/>
              <a:ext cx="1570150" cy="563342"/>
            </a:xfrm>
            <a:prstGeom prst="rect">
              <a:avLst/>
            </a:prstGeom>
            <a:noFill/>
            <a:ln w="19050">
              <a:solidFill>
                <a:schemeClr val="accent1">
                  <a:lumMod val="75000"/>
                </a:schemeClr>
              </a:solid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defTabSz="685717"/>
              <a:r>
                <a:rPr lang="ru-RU" sz="1401" spc="-70" dirty="0">
                  <a:solidFill>
                    <a:srgbClr val="ED7D2F"/>
                  </a:solidFill>
                  <a:latin typeface="Arial" panose="020B0604020202020204" pitchFamily="34" charset="0"/>
                </a:rPr>
                <a:t>Перспективные меры поддержки инвестиционной деятельности</a:t>
              </a:r>
              <a:endParaRPr lang="ru-RU" sz="1401" spc="-70" dirty="0">
                <a:solidFill>
                  <a:srgbClr val="ED7D2F"/>
                </a:solidFill>
                <a:latin typeface="Arial" panose="020B0604020202020204" pitchFamily="34" charset="0"/>
                <a:ea typeface="Microsoft JhengHei UI" panose="020B0604030504040204" pitchFamily="34" charset="-120"/>
              </a:endParaRPr>
            </a:p>
          </p:txBody>
        </p:sp>
        <p:sp>
          <p:nvSpPr>
            <p:cNvPr id="125" name="Скругленный прямоугольник 124"/>
            <p:cNvSpPr/>
            <p:nvPr/>
          </p:nvSpPr>
          <p:spPr>
            <a:xfrm>
              <a:off x="235383" y="4782695"/>
              <a:ext cx="1566998" cy="766205"/>
            </a:xfrm>
            <a:prstGeom prst="roundRect">
              <a:avLst>
                <a:gd name="adj" fmla="val 10553"/>
              </a:avLst>
            </a:pr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900">
                <a:solidFill>
                  <a:prstClr val="white"/>
                </a:solidFill>
                <a:latin typeface="Arial" panose="020B0604020202020204" pitchFamily="34" charset="0"/>
                <a:cs typeface="Arial" panose="020B0604020202020204" pitchFamily="34" charset="0"/>
              </a:endParaRPr>
            </a:p>
          </p:txBody>
        </p:sp>
      </p:grpSp>
      <p:cxnSp>
        <p:nvCxnSpPr>
          <p:cNvPr id="129" name="Прямая соединительная линия 128"/>
          <p:cNvCxnSpPr>
            <a:cxnSpLocks/>
          </p:cNvCxnSpPr>
          <p:nvPr/>
        </p:nvCxnSpPr>
        <p:spPr>
          <a:xfrm>
            <a:off x="915231" y="5301158"/>
            <a:ext cx="15997" cy="1769809"/>
          </a:xfrm>
          <a:prstGeom prst="line">
            <a:avLst/>
          </a:prstGeom>
          <a:ln w="38100" cap="rnd">
            <a:solidFill>
              <a:schemeClr val="accent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0" name="Прямая соединительная линия 129"/>
          <p:cNvCxnSpPr/>
          <p:nvPr/>
        </p:nvCxnSpPr>
        <p:spPr>
          <a:xfrm flipH="1">
            <a:off x="931228" y="7070967"/>
            <a:ext cx="1129986" cy="0"/>
          </a:xfrm>
          <a:prstGeom prst="line">
            <a:avLst/>
          </a:prstGeom>
          <a:ln w="38100" cap="rnd">
            <a:solidFill>
              <a:schemeClr val="accent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1" name="Прямая соединительная линия 130"/>
          <p:cNvCxnSpPr>
            <a:cxnSpLocks/>
          </p:cNvCxnSpPr>
          <p:nvPr/>
        </p:nvCxnSpPr>
        <p:spPr>
          <a:xfrm flipH="1">
            <a:off x="931228" y="3099106"/>
            <a:ext cx="1" cy="1021716"/>
          </a:xfrm>
          <a:prstGeom prst="line">
            <a:avLst/>
          </a:prstGeom>
          <a:ln w="38100" cap="rnd">
            <a:solidFill>
              <a:schemeClr val="accent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2" name="Прямая соединительная линия 131"/>
          <p:cNvCxnSpPr/>
          <p:nvPr/>
        </p:nvCxnSpPr>
        <p:spPr>
          <a:xfrm flipH="1" flipV="1">
            <a:off x="992631" y="3064002"/>
            <a:ext cx="974545" cy="9588"/>
          </a:xfrm>
          <a:prstGeom prst="line">
            <a:avLst/>
          </a:prstGeom>
          <a:ln w="38100" cap="rnd">
            <a:solidFill>
              <a:schemeClr val="accent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1026" name="Picture 2" descr="Картинки по запросу агентство по привлечению инвестиций свердловской област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037" y="4557532"/>
            <a:ext cx="1903356" cy="9516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софп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6056" y="5442814"/>
            <a:ext cx="2185238" cy="10323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Похоже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518" y="5750907"/>
            <a:ext cx="2276099" cy="152043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2" name="Picture 8" descr="Картинки по запросу технопарк университетски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5617" y="4477207"/>
            <a:ext cx="1396223" cy="1163403"/>
          </a:xfrm>
          <a:prstGeom prst="rect">
            <a:avLst/>
          </a:prstGeom>
          <a:noFill/>
          <a:extLst>
            <a:ext uri="{909E8E84-426E-40DD-AFC4-6F175D3DCCD1}">
              <a14:hiddenFill xmlns:a14="http://schemas.microsoft.com/office/drawing/2010/main">
                <a:solidFill>
                  <a:srgbClr val="FFFFFF"/>
                </a:solidFill>
              </a14:hiddenFill>
            </a:ext>
          </a:extLst>
        </p:spPr>
      </p:pic>
      <p:sp>
        <p:nvSpPr>
          <p:cNvPr id="123" name="Скругленный прямоугольник 122"/>
          <p:cNvSpPr/>
          <p:nvPr/>
        </p:nvSpPr>
        <p:spPr>
          <a:xfrm>
            <a:off x="2029731" y="4584915"/>
            <a:ext cx="2259262" cy="716243"/>
          </a:xfrm>
          <a:prstGeom prst="roundRect">
            <a:avLst>
              <a:gd name="adj" fmla="val 10553"/>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124" name="TextBox 123"/>
          <p:cNvSpPr txBox="1"/>
          <p:nvPr/>
        </p:nvSpPr>
        <p:spPr>
          <a:xfrm>
            <a:off x="2058937" y="4728479"/>
            <a:ext cx="2188731" cy="362920"/>
          </a:xfrm>
          <a:prstGeom prst="rect">
            <a:avLst/>
          </a:prstGeom>
          <a:noFill/>
          <a:ln w="19050">
            <a:noFill/>
          </a:ln>
        </p:spPr>
        <p:txBody>
          <a:bodyPr wrap="square" rtlCol="0">
            <a:spAutoFit/>
          </a:bodyPr>
          <a:lstStyle>
            <a:defPPr>
              <a:defRPr lang="ru-RU"/>
            </a:defPPr>
            <a:lvl1pPr defTabSz="914241">
              <a:lnSpc>
                <a:spcPct val="80000"/>
              </a:lnSpc>
              <a:defRPr sz="1467" b="1">
                <a:solidFill>
                  <a:srgbClr val="004874"/>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algn="ctr"/>
            <a:r>
              <a:rPr lang="ru-RU" sz="1099" dirty="0">
                <a:latin typeface="Arial" panose="020B0604020202020204" pitchFamily="34" charset="0"/>
              </a:rPr>
              <a:t>Стабилизационные режимы для инвестора</a:t>
            </a:r>
            <a:r>
              <a:rPr lang="en-US" sz="1099" dirty="0">
                <a:latin typeface="Arial" panose="020B0604020202020204" pitchFamily="34" charset="0"/>
              </a:rPr>
              <a:t> (</a:t>
            </a:r>
            <a:r>
              <a:rPr lang="ru-RU" sz="1099" dirty="0">
                <a:latin typeface="Arial" panose="020B0604020202020204" pitchFamily="34" charset="0"/>
              </a:rPr>
              <a:t>СЗПК)</a:t>
            </a:r>
          </a:p>
        </p:txBody>
      </p:sp>
      <p:pic>
        <p:nvPicPr>
          <p:cNvPr id="3" name="Picture 2" descr="Титановая_долина - копи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4826" y="5553590"/>
            <a:ext cx="1898628" cy="19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Скругленный прямоугольник 125"/>
          <p:cNvSpPr/>
          <p:nvPr/>
        </p:nvSpPr>
        <p:spPr>
          <a:xfrm>
            <a:off x="8764967" y="2751453"/>
            <a:ext cx="2105336" cy="682304"/>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133" name="Скругленный прямоугольник 132"/>
          <p:cNvSpPr/>
          <p:nvPr/>
        </p:nvSpPr>
        <p:spPr>
          <a:xfrm>
            <a:off x="6567555" y="2752327"/>
            <a:ext cx="2028894" cy="682304"/>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98" name="Скругленный прямоугольник 97"/>
          <p:cNvSpPr/>
          <p:nvPr/>
        </p:nvSpPr>
        <p:spPr>
          <a:xfrm>
            <a:off x="6521286" y="4579653"/>
            <a:ext cx="2015926" cy="715958"/>
          </a:xfrm>
          <a:prstGeom prst="roundRect">
            <a:avLst>
              <a:gd name="adj" fmla="val 1055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5" name="TextBox 4"/>
          <p:cNvSpPr txBox="1"/>
          <p:nvPr/>
        </p:nvSpPr>
        <p:spPr>
          <a:xfrm>
            <a:off x="4473712" y="6643973"/>
            <a:ext cx="1976597" cy="769441"/>
          </a:xfrm>
          <a:prstGeom prst="rect">
            <a:avLst/>
          </a:prstGeom>
        </p:spPr>
        <p:txBody>
          <a:bodyPr wrap="square" rtlCol="0">
            <a:spAutoFit/>
          </a:bodyPr>
          <a:lstStyle/>
          <a:p>
            <a:pPr algn="ctr"/>
            <a:r>
              <a:rPr lang="ru-RU" sz="1100" b="1" dirty="0">
                <a:solidFill>
                  <a:srgbClr val="004874"/>
                </a:solidFill>
                <a:latin typeface="Arial" panose="020B0604020202020204" pitchFamily="34" charset="0"/>
                <a:ea typeface="Microsoft YaHei UI" panose="020B0503020204020204" pitchFamily="34" charset="-122"/>
              </a:rPr>
              <a:t>Новый формат инвестиционного фонда Свердловской области, </a:t>
            </a:r>
            <a:br>
              <a:rPr lang="ru-RU" sz="1100" b="1" dirty="0">
                <a:solidFill>
                  <a:srgbClr val="004874"/>
                </a:solidFill>
                <a:latin typeface="Arial" panose="020B0604020202020204" pitchFamily="34" charset="0"/>
                <a:ea typeface="Microsoft YaHei UI" panose="020B0503020204020204" pitchFamily="34" charset="-122"/>
              </a:rPr>
            </a:br>
            <a:r>
              <a:rPr lang="ru-RU" sz="1100" b="1" dirty="0">
                <a:solidFill>
                  <a:srgbClr val="004874"/>
                </a:solidFill>
                <a:latin typeface="Arial" panose="020B0604020202020204" pitchFamily="34" charset="0"/>
                <a:ea typeface="Microsoft YaHei UI" panose="020B0503020204020204" pitchFamily="34" charset="-122"/>
              </a:rPr>
              <a:t>в </a:t>
            </a:r>
            <a:r>
              <a:rPr lang="ru-RU" sz="1100" b="1" dirty="0" err="1">
                <a:solidFill>
                  <a:srgbClr val="004874"/>
                </a:solidFill>
                <a:latin typeface="Arial" panose="020B0604020202020204" pitchFamily="34" charset="0"/>
                <a:ea typeface="Microsoft YaHei UI" panose="020B0503020204020204" pitchFamily="34" charset="-122"/>
              </a:rPr>
              <a:t>т.ч</a:t>
            </a:r>
            <a:r>
              <a:rPr lang="ru-RU" sz="1100" b="1" dirty="0">
                <a:solidFill>
                  <a:srgbClr val="004874"/>
                </a:solidFill>
                <a:latin typeface="Arial" panose="020B0604020202020204" pitchFamily="34" charset="0"/>
                <a:ea typeface="Microsoft YaHei UI" panose="020B0503020204020204" pitchFamily="34" charset="-122"/>
              </a:rPr>
              <a:t>. для СЗПК </a:t>
            </a:r>
          </a:p>
        </p:txBody>
      </p:sp>
      <p:sp>
        <p:nvSpPr>
          <p:cNvPr id="101" name="Номер слайда 1"/>
          <p:cNvSpPr>
            <a:spLocks noGrp="1"/>
          </p:cNvSpPr>
          <p:nvPr>
            <p:ph type="sldNum" sz="quarter" idx="12"/>
          </p:nvPr>
        </p:nvSpPr>
        <p:spPr>
          <a:xfrm>
            <a:off x="10207140" y="7006702"/>
            <a:ext cx="3023949" cy="402483"/>
          </a:xfrm>
        </p:spPr>
        <p:txBody>
          <a:bodyPr/>
          <a:lstStyle/>
          <a:p>
            <a:r>
              <a:rPr lang="en-US" dirty="0" smtClean="0"/>
              <a:t>3</a:t>
            </a:r>
            <a:endParaRPr lang="ru-RU" dirty="0"/>
          </a:p>
        </p:txBody>
      </p:sp>
      <p:sp>
        <p:nvSpPr>
          <p:cNvPr id="110" name="Скругленный прямоугольник 109"/>
          <p:cNvSpPr/>
          <p:nvPr/>
        </p:nvSpPr>
        <p:spPr>
          <a:xfrm>
            <a:off x="4464207" y="2758787"/>
            <a:ext cx="1973831" cy="680639"/>
          </a:xfrm>
          <a:prstGeom prst="roundRect">
            <a:avLst>
              <a:gd name="adj" fmla="val 10553"/>
            </a:avLst>
          </a:prstGeom>
          <a:noFill/>
          <a:ln w="38100">
            <a:solidFill>
              <a:srgbClr val="22A1D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112" name="Скругленный прямоугольник 111"/>
          <p:cNvSpPr/>
          <p:nvPr/>
        </p:nvSpPr>
        <p:spPr>
          <a:xfrm>
            <a:off x="4395304" y="6653890"/>
            <a:ext cx="2019723" cy="838675"/>
          </a:xfrm>
          <a:prstGeom prst="roundRect">
            <a:avLst>
              <a:gd name="adj" fmla="val 10553"/>
            </a:avLst>
          </a:prstGeom>
          <a:noFill/>
          <a:ln w="38100">
            <a:solidFill>
              <a:srgbClr val="22A1D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116" name="Скругленный прямоугольник 115"/>
          <p:cNvSpPr/>
          <p:nvPr/>
        </p:nvSpPr>
        <p:spPr>
          <a:xfrm>
            <a:off x="2066690" y="6660809"/>
            <a:ext cx="2201760" cy="831757"/>
          </a:xfrm>
          <a:prstGeom prst="roundRect">
            <a:avLst>
              <a:gd name="adj" fmla="val 10553"/>
            </a:avLst>
          </a:prstGeom>
          <a:noFill/>
          <a:ln w="38100">
            <a:solidFill>
              <a:srgbClr val="22A1D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118" name="Скругленный прямоугольник 117"/>
          <p:cNvSpPr/>
          <p:nvPr/>
        </p:nvSpPr>
        <p:spPr>
          <a:xfrm>
            <a:off x="11135645" y="2762870"/>
            <a:ext cx="2209163" cy="664387"/>
          </a:xfrm>
          <a:prstGeom prst="roundRect">
            <a:avLst>
              <a:gd name="adj" fmla="val 10553"/>
            </a:avLst>
          </a:prstGeom>
          <a:noFill/>
          <a:ln w="38100">
            <a:solidFill>
              <a:srgbClr val="22A1D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
        <p:nvSpPr>
          <p:cNvPr id="134" name="Скругленный прямоугольник 133"/>
          <p:cNvSpPr/>
          <p:nvPr/>
        </p:nvSpPr>
        <p:spPr>
          <a:xfrm>
            <a:off x="4453751" y="4613097"/>
            <a:ext cx="1973831" cy="702719"/>
          </a:xfrm>
          <a:prstGeom prst="roundRect">
            <a:avLst>
              <a:gd name="adj" fmla="val 10553"/>
            </a:avLst>
          </a:prstGeom>
          <a:noFill/>
          <a:ln w="38100">
            <a:solidFill>
              <a:srgbClr val="22A1D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7"/>
            <a:endParaRPr lang="ru-RU" sz="1099">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708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1F5FD80-C3B9-44E2-96AF-9E09FF081CFC}" type="slidenum">
              <a:rPr lang="ru-RU" smtClean="0"/>
              <a:t>4</a:t>
            </a:fld>
            <a:r>
              <a:rPr lang="en-US" dirty="0" smtClean="0"/>
              <a:t>-1</a:t>
            </a:r>
            <a:endParaRPr lang="ru-RU" dirty="0"/>
          </a:p>
        </p:txBody>
      </p:sp>
      <p:sp>
        <p:nvSpPr>
          <p:cNvPr id="3" name="Заголовок 2"/>
          <p:cNvSpPr>
            <a:spLocks noGrp="1"/>
          </p:cNvSpPr>
          <p:nvPr>
            <p:ph type="title"/>
          </p:nvPr>
        </p:nvSpPr>
        <p:spPr>
          <a:xfrm>
            <a:off x="898903" y="-192368"/>
            <a:ext cx="10697352" cy="1265213"/>
          </a:xfrm>
        </p:spPr>
        <p:txBody>
          <a:bodyPr>
            <a:noAutofit/>
          </a:bodyPr>
          <a:lstStyle/>
          <a:p>
            <a:r>
              <a:rPr lang="ru-RU" sz="2800" dirty="0"/>
              <a:t>Основные принципы стабилизационной </a:t>
            </a:r>
            <a:r>
              <a:rPr lang="ru-RU" sz="2800" dirty="0" smtClean="0"/>
              <a:t>оговорки </a:t>
            </a:r>
            <a:br>
              <a:rPr lang="ru-RU" sz="2800" dirty="0" smtClean="0"/>
            </a:br>
            <a:r>
              <a:rPr lang="ru-RU" sz="2800" dirty="0" smtClean="0"/>
              <a:t>в рамках СЗПК</a:t>
            </a:r>
            <a:endParaRPr lang="ru-RU" sz="2800" dirty="0"/>
          </a:p>
        </p:txBody>
      </p:sp>
      <p:sp>
        <p:nvSpPr>
          <p:cNvPr id="5" name="TextBox 4"/>
          <p:cNvSpPr txBox="1"/>
          <p:nvPr/>
        </p:nvSpPr>
        <p:spPr>
          <a:xfrm>
            <a:off x="878652" y="2563461"/>
            <a:ext cx="11623728" cy="523220"/>
          </a:xfrm>
          <a:prstGeom prst="rect">
            <a:avLst/>
          </a:prstGeom>
        </p:spPr>
        <p:txBody>
          <a:bodyPr wrap="square" rtlCol="0">
            <a:spAutoFit/>
          </a:bodyPr>
          <a:lstStyle/>
          <a:p>
            <a:r>
              <a:rPr lang="ru-RU" sz="1400" b="1" dirty="0" smtClean="0">
                <a:solidFill>
                  <a:srgbClr val="ED7D2F"/>
                </a:solidFill>
              </a:rPr>
              <a:t>Стабилизационная оговорка</a:t>
            </a:r>
            <a:r>
              <a:rPr lang="ru-RU" sz="1400" dirty="0" smtClean="0"/>
              <a:t> –</a:t>
            </a:r>
            <a:r>
              <a:rPr lang="ru-RU" sz="1400" u="sng" dirty="0" smtClean="0"/>
              <a:t> гарантия неприменения </a:t>
            </a:r>
            <a:r>
              <a:rPr lang="ru-RU" sz="1400" u="sng" dirty="0"/>
              <a:t>отдельных актов (решений) публично-правового </a:t>
            </a:r>
            <a:r>
              <a:rPr lang="ru-RU" sz="1400" u="sng" dirty="0" smtClean="0"/>
              <a:t>образования</a:t>
            </a:r>
            <a:r>
              <a:rPr lang="ru-RU" sz="1400" dirty="0" smtClean="0"/>
              <a:t>, являющегося стороной СЗПК, ухудшающих условия ведения предпринимательской и (или) иной деятельности, связанной с реализацией проекта</a:t>
            </a:r>
            <a:endParaRPr lang="ru-RU" sz="1400" dirty="0"/>
          </a:p>
        </p:txBody>
      </p:sp>
      <p:sp>
        <p:nvSpPr>
          <p:cNvPr id="6" name="Скругленный прямоугольник 5"/>
          <p:cNvSpPr/>
          <p:nvPr/>
        </p:nvSpPr>
        <p:spPr>
          <a:xfrm>
            <a:off x="878652" y="2371561"/>
            <a:ext cx="11623728" cy="81327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8228" y="3452771"/>
            <a:ext cx="645259" cy="537115"/>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59" y="3420348"/>
            <a:ext cx="596746" cy="496733"/>
          </a:xfrm>
          <a:prstGeom prst="rect">
            <a:avLst/>
          </a:prstGeom>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59" y="3924082"/>
            <a:ext cx="596746" cy="496733"/>
          </a:xfrm>
          <a:prstGeom prst="rect">
            <a:avLst/>
          </a:prstGeom>
        </p:spPr>
      </p:pic>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59" y="4431454"/>
            <a:ext cx="596746" cy="496733"/>
          </a:xfrm>
          <a:prstGeom prst="rect">
            <a:avLst/>
          </a:prstGeom>
        </p:spPr>
      </p:pic>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8228" y="3945377"/>
            <a:ext cx="645259" cy="537115"/>
          </a:xfrm>
          <a:prstGeom prst="rect">
            <a:avLst/>
          </a:prstGeom>
        </p:spPr>
      </p:pic>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8228" y="4413989"/>
            <a:ext cx="645259" cy="537115"/>
          </a:xfrm>
          <a:prstGeom prst="rect">
            <a:avLst/>
          </a:prstGeom>
        </p:spPr>
      </p:pic>
      <p:sp>
        <p:nvSpPr>
          <p:cNvPr id="18" name="TextBox 17"/>
          <p:cNvSpPr txBox="1"/>
          <p:nvPr/>
        </p:nvSpPr>
        <p:spPr>
          <a:xfrm>
            <a:off x="2248652" y="3523972"/>
            <a:ext cx="1036320" cy="400110"/>
          </a:xfrm>
          <a:prstGeom prst="rect">
            <a:avLst/>
          </a:prstGeom>
        </p:spPr>
        <p:txBody>
          <a:bodyPr wrap="square" rtlCol="0">
            <a:spAutoFit/>
          </a:bodyPr>
          <a:lstStyle/>
          <a:p>
            <a:pPr>
              <a:lnSpc>
                <a:spcPct val="100000"/>
              </a:lnSpc>
            </a:pPr>
            <a:r>
              <a:rPr lang="ru-RU" sz="2000" dirty="0" smtClean="0">
                <a:solidFill>
                  <a:srgbClr val="ED7D2F"/>
                </a:solidFill>
                <a:latin typeface="+mn-lt"/>
              </a:rPr>
              <a:t>6 лет</a:t>
            </a:r>
          </a:p>
        </p:txBody>
      </p:sp>
      <p:sp>
        <p:nvSpPr>
          <p:cNvPr id="19" name="TextBox 18"/>
          <p:cNvSpPr txBox="1"/>
          <p:nvPr/>
        </p:nvSpPr>
        <p:spPr>
          <a:xfrm>
            <a:off x="2143760" y="4024418"/>
            <a:ext cx="1036320" cy="400110"/>
          </a:xfrm>
          <a:prstGeom prst="rect">
            <a:avLst/>
          </a:prstGeom>
        </p:spPr>
        <p:txBody>
          <a:bodyPr wrap="square" rtlCol="0">
            <a:spAutoFit/>
          </a:bodyPr>
          <a:lstStyle/>
          <a:p>
            <a:pPr>
              <a:lnSpc>
                <a:spcPct val="100000"/>
              </a:lnSpc>
            </a:pPr>
            <a:r>
              <a:rPr lang="ru-RU" sz="2000" dirty="0" smtClean="0">
                <a:solidFill>
                  <a:srgbClr val="ED7D2F"/>
                </a:solidFill>
              </a:rPr>
              <a:t>15 лет</a:t>
            </a:r>
          </a:p>
        </p:txBody>
      </p:sp>
      <p:sp>
        <p:nvSpPr>
          <p:cNvPr id="20" name="TextBox 19"/>
          <p:cNvSpPr txBox="1"/>
          <p:nvPr/>
        </p:nvSpPr>
        <p:spPr>
          <a:xfrm>
            <a:off x="2143760" y="4519359"/>
            <a:ext cx="1036320" cy="400110"/>
          </a:xfrm>
          <a:prstGeom prst="rect">
            <a:avLst/>
          </a:prstGeom>
        </p:spPr>
        <p:txBody>
          <a:bodyPr wrap="square" rtlCol="0">
            <a:spAutoFit/>
          </a:bodyPr>
          <a:lstStyle/>
          <a:p>
            <a:pPr>
              <a:lnSpc>
                <a:spcPct val="100000"/>
              </a:lnSpc>
            </a:pPr>
            <a:r>
              <a:rPr lang="ru-RU" sz="2000" dirty="0" smtClean="0">
                <a:solidFill>
                  <a:srgbClr val="ED7D2F"/>
                </a:solidFill>
              </a:rPr>
              <a:t>20 лет</a:t>
            </a:r>
          </a:p>
        </p:txBody>
      </p:sp>
      <p:cxnSp>
        <p:nvCxnSpPr>
          <p:cNvPr id="22" name="Прямая со стрелкой 21"/>
          <p:cNvCxnSpPr/>
          <p:nvPr/>
        </p:nvCxnSpPr>
        <p:spPr>
          <a:xfrm>
            <a:off x="3616960" y="3724027"/>
            <a:ext cx="18592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3616960" y="4224473"/>
            <a:ext cx="18592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3616960" y="4719414"/>
            <a:ext cx="18592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19200" y="3108960"/>
            <a:ext cx="2763520" cy="338554"/>
          </a:xfrm>
          <a:prstGeom prst="rect">
            <a:avLst/>
          </a:prstGeom>
        </p:spPr>
        <p:txBody>
          <a:bodyPr wrap="square" rtlCol="0">
            <a:spAutoFit/>
          </a:bodyPr>
          <a:lstStyle/>
          <a:p>
            <a:pPr>
              <a:lnSpc>
                <a:spcPct val="100000"/>
              </a:lnSpc>
            </a:pPr>
            <a:r>
              <a:rPr lang="ru-RU" sz="1600" b="1" dirty="0" smtClean="0">
                <a:latin typeface="+mn-lt"/>
              </a:rPr>
              <a:t>Срок применения</a:t>
            </a:r>
          </a:p>
        </p:txBody>
      </p:sp>
      <p:sp>
        <p:nvSpPr>
          <p:cNvPr id="26" name="TextBox 25"/>
          <p:cNvSpPr txBox="1"/>
          <p:nvPr/>
        </p:nvSpPr>
        <p:spPr>
          <a:xfrm>
            <a:off x="5604970" y="3149991"/>
            <a:ext cx="5052870" cy="338554"/>
          </a:xfrm>
          <a:prstGeom prst="rect">
            <a:avLst/>
          </a:prstGeom>
        </p:spPr>
        <p:txBody>
          <a:bodyPr wrap="square" rtlCol="0">
            <a:spAutoFit/>
          </a:bodyPr>
          <a:lstStyle/>
          <a:p>
            <a:pPr>
              <a:lnSpc>
                <a:spcPct val="100000"/>
              </a:lnSpc>
            </a:pPr>
            <a:r>
              <a:rPr lang="ru-RU" sz="1600" b="1" dirty="0" smtClean="0">
                <a:latin typeface="+mn-lt"/>
              </a:rPr>
              <a:t>Объем капиталовложений собственных средств</a:t>
            </a:r>
          </a:p>
        </p:txBody>
      </p:sp>
      <p:sp>
        <p:nvSpPr>
          <p:cNvPr id="27" name="TextBox 26"/>
          <p:cNvSpPr txBox="1"/>
          <p:nvPr/>
        </p:nvSpPr>
        <p:spPr>
          <a:xfrm>
            <a:off x="6690517" y="3523972"/>
            <a:ext cx="2661946" cy="400110"/>
          </a:xfrm>
          <a:prstGeom prst="rect">
            <a:avLst/>
          </a:prstGeom>
        </p:spPr>
        <p:txBody>
          <a:bodyPr wrap="square" rtlCol="0">
            <a:spAutoFit/>
          </a:bodyPr>
          <a:lstStyle/>
          <a:p>
            <a:pPr>
              <a:lnSpc>
                <a:spcPct val="100000"/>
              </a:lnSpc>
            </a:pPr>
            <a:r>
              <a:rPr lang="ru-RU" sz="2000" dirty="0">
                <a:solidFill>
                  <a:srgbClr val="ED7D2F"/>
                </a:solidFill>
              </a:rPr>
              <a:t>д</a:t>
            </a:r>
            <a:r>
              <a:rPr lang="ru-RU" sz="2000" dirty="0" smtClean="0">
                <a:solidFill>
                  <a:srgbClr val="ED7D2F"/>
                </a:solidFill>
              </a:rPr>
              <a:t>о 5 млрд. рублей</a:t>
            </a:r>
          </a:p>
        </p:txBody>
      </p:sp>
      <p:sp>
        <p:nvSpPr>
          <p:cNvPr id="28" name="TextBox 27"/>
          <p:cNvSpPr txBox="1"/>
          <p:nvPr/>
        </p:nvSpPr>
        <p:spPr>
          <a:xfrm>
            <a:off x="6690516" y="4024418"/>
            <a:ext cx="3418683" cy="400110"/>
          </a:xfrm>
          <a:prstGeom prst="rect">
            <a:avLst/>
          </a:prstGeom>
        </p:spPr>
        <p:txBody>
          <a:bodyPr wrap="square" rtlCol="0">
            <a:spAutoFit/>
          </a:bodyPr>
          <a:lstStyle/>
          <a:p>
            <a:pPr>
              <a:lnSpc>
                <a:spcPct val="100000"/>
              </a:lnSpc>
            </a:pPr>
            <a:r>
              <a:rPr lang="ru-RU" sz="2000" dirty="0" smtClean="0">
                <a:solidFill>
                  <a:srgbClr val="ED7D2F"/>
                </a:solidFill>
                <a:latin typeface="+mn-lt"/>
              </a:rPr>
              <a:t>от 5 до 10 млрд. рублей</a:t>
            </a:r>
          </a:p>
        </p:txBody>
      </p:sp>
      <p:sp>
        <p:nvSpPr>
          <p:cNvPr id="29" name="TextBox 28"/>
          <p:cNvSpPr txBox="1"/>
          <p:nvPr/>
        </p:nvSpPr>
        <p:spPr>
          <a:xfrm>
            <a:off x="6690517" y="4494725"/>
            <a:ext cx="3418682" cy="400110"/>
          </a:xfrm>
          <a:prstGeom prst="rect">
            <a:avLst/>
          </a:prstGeom>
        </p:spPr>
        <p:txBody>
          <a:bodyPr wrap="square" rtlCol="0">
            <a:spAutoFit/>
          </a:bodyPr>
          <a:lstStyle/>
          <a:p>
            <a:pPr>
              <a:lnSpc>
                <a:spcPct val="100000"/>
              </a:lnSpc>
            </a:pPr>
            <a:r>
              <a:rPr lang="ru-RU" sz="2000" dirty="0" smtClean="0">
                <a:solidFill>
                  <a:srgbClr val="ED7D2F"/>
                </a:solidFill>
                <a:latin typeface="+mn-lt"/>
              </a:rPr>
              <a:t>свыше 10 млрд. рублей</a:t>
            </a:r>
          </a:p>
        </p:txBody>
      </p:sp>
      <p:sp>
        <p:nvSpPr>
          <p:cNvPr id="30" name="TextBox 29"/>
          <p:cNvSpPr txBox="1"/>
          <p:nvPr/>
        </p:nvSpPr>
        <p:spPr>
          <a:xfrm>
            <a:off x="898903" y="5037030"/>
            <a:ext cx="11623728" cy="338554"/>
          </a:xfrm>
          <a:prstGeom prst="rect">
            <a:avLst/>
          </a:prstGeom>
        </p:spPr>
        <p:txBody>
          <a:bodyPr wrap="square" rtlCol="0">
            <a:spAutoFit/>
          </a:bodyPr>
          <a:lstStyle/>
          <a:p>
            <a:pPr>
              <a:lnSpc>
                <a:spcPct val="100000"/>
              </a:lnSpc>
            </a:pPr>
            <a:r>
              <a:rPr lang="ru-RU" sz="1600" b="1" dirty="0" smtClean="0">
                <a:solidFill>
                  <a:srgbClr val="22A1DA"/>
                </a:solidFill>
                <a:latin typeface="+mn-lt"/>
              </a:rPr>
              <a:t>Условия продления:</a:t>
            </a:r>
          </a:p>
        </p:txBody>
      </p:sp>
      <p:sp>
        <p:nvSpPr>
          <p:cNvPr id="31" name="TextBox 30"/>
          <p:cNvSpPr txBox="1"/>
          <p:nvPr/>
        </p:nvSpPr>
        <p:spPr>
          <a:xfrm>
            <a:off x="898903" y="5399805"/>
            <a:ext cx="12034777" cy="1815882"/>
          </a:xfrm>
          <a:prstGeom prst="rect">
            <a:avLst/>
          </a:prstGeom>
        </p:spPr>
        <p:txBody>
          <a:bodyPr wrap="square" rtlCol="0">
            <a:spAutoFit/>
          </a:bodyPr>
          <a:lstStyle/>
          <a:p>
            <a:pPr>
              <a:lnSpc>
                <a:spcPct val="100000"/>
              </a:lnSpc>
            </a:pPr>
            <a:r>
              <a:rPr lang="ru-RU" sz="1400" dirty="0" smtClean="0">
                <a:latin typeface="+mn-lt"/>
              </a:rPr>
              <a:t>Срок применения стабилизационной оговорки может быть продлен однократно на срок до 6 лет однократно, если организация, реализующая проект, выполнила одно из следующих условий:</a:t>
            </a:r>
          </a:p>
          <a:p>
            <a:pPr>
              <a:lnSpc>
                <a:spcPct val="100000"/>
              </a:lnSpc>
            </a:pPr>
            <a:endParaRPr lang="ru-RU" sz="1400" dirty="0"/>
          </a:p>
          <a:p>
            <a:pPr marL="285750" indent="-285750">
              <a:lnSpc>
                <a:spcPct val="100000"/>
              </a:lnSpc>
              <a:buFont typeface="Arial" panose="020B0604020202020204" pitchFamily="34" charset="0"/>
              <a:buChar char="•"/>
            </a:pPr>
            <a:r>
              <a:rPr lang="ru-RU" sz="1400" dirty="0" smtClean="0">
                <a:latin typeface="+mn-lt"/>
              </a:rPr>
              <a:t>Приняла обязательство произвести реинвестирование в реализуемый проект не менее 1 млрд. рублей в течение срока продления стабилизационной оговорки;</a:t>
            </a:r>
            <a:endParaRPr lang="ru-RU" sz="1400" dirty="0"/>
          </a:p>
          <a:p>
            <a:pPr marL="285750" indent="-285750">
              <a:lnSpc>
                <a:spcPct val="100000"/>
              </a:lnSpc>
              <a:buFont typeface="Arial" panose="020B0604020202020204" pitchFamily="34" charset="0"/>
              <a:buChar char="•"/>
            </a:pPr>
            <a:r>
              <a:rPr lang="ru-RU" sz="1400" dirty="0" smtClean="0">
                <a:latin typeface="+mn-lt"/>
              </a:rPr>
              <a:t>Заключила в целях реализации инвестиционного проекта договор (договоры) с организацией – субъектом МСП, совокупная стоимость которого (которых) составляет не менее 18% от стоимости приобретенных организацией товаров/ работ/ услуг в течение срока применения стабилизационной оговорки, уменьшенного на один год</a:t>
            </a:r>
          </a:p>
        </p:txBody>
      </p:sp>
      <p:sp>
        <p:nvSpPr>
          <p:cNvPr id="9" name="Прямоугольник 8"/>
          <p:cNvSpPr/>
          <p:nvPr/>
        </p:nvSpPr>
        <p:spPr>
          <a:xfrm>
            <a:off x="794993" y="1460504"/>
            <a:ext cx="11727638" cy="951030"/>
          </a:xfrm>
          <a:prstGeom prst="rect">
            <a:avLst/>
          </a:prstGeom>
        </p:spPr>
        <p:txBody>
          <a:bodyPr wrap="square">
            <a:spAutoFit/>
          </a:bodyPr>
          <a:lstStyle/>
          <a:p>
            <a:pPr algn="just">
              <a:lnSpc>
                <a:spcPct val="93000"/>
              </a:lnSpc>
              <a:spcAft>
                <a:spcPts val="0"/>
              </a:spcAft>
            </a:pPr>
            <a:r>
              <a:rPr lang="ru-RU" sz="1500" b="1" u="sng" dirty="0">
                <a:ea typeface="Calibri" panose="020F0502020204030204" pitchFamily="34" charset="0"/>
                <a:cs typeface="Liberation Serif" panose="02020603050405020304" pitchFamily="18" charset="0"/>
              </a:rPr>
              <a:t>Соглашение о защите и поощрении капиталовложений (СЗПК)</a:t>
            </a:r>
            <a:r>
              <a:rPr lang="ru-RU" sz="1500" dirty="0">
                <a:ea typeface="Calibri" panose="020F0502020204030204" pitchFamily="34" charset="0"/>
                <a:cs typeface="Liberation Serif" panose="02020603050405020304" pitchFamily="18" charset="0"/>
              </a:rPr>
              <a:t> </a:t>
            </a:r>
            <a:r>
              <a:rPr lang="ru-RU" sz="1500" b="1" dirty="0">
                <a:ea typeface="Calibri" panose="020F0502020204030204" pitchFamily="34" charset="0"/>
                <a:cs typeface="Liberation Serif" panose="02020603050405020304" pitchFamily="18" charset="0"/>
              </a:rPr>
              <a:t>– соглашение, заключаемое между инвестором </a:t>
            </a:r>
            <a:r>
              <a:rPr lang="ru-RU" sz="1500" b="1" dirty="0" smtClean="0">
                <a:ea typeface="Calibri" panose="020F0502020204030204" pitchFamily="34" charset="0"/>
                <a:cs typeface="Liberation Serif" panose="02020603050405020304" pitchFamily="18" charset="0"/>
              </a:rPr>
              <a:t>                              и </a:t>
            </a:r>
            <a:r>
              <a:rPr lang="ru-RU" sz="1500" b="1" dirty="0">
                <a:ea typeface="Calibri" panose="020F0502020204030204" pitchFamily="34" charset="0"/>
                <a:cs typeface="Liberation Serif" panose="02020603050405020304" pitchFamily="18" charset="0"/>
              </a:rPr>
              <a:t>публично-правовым образованием, по которому последнее обязуется в обмен на инвестиции обеспечить инвестору неприменение в отношении него актов (решений) органов власти, ухудшающих его положение или создающих дополнительные барьеры или расходы при реализации Проекта. </a:t>
            </a:r>
          </a:p>
        </p:txBody>
      </p:sp>
    </p:spTree>
    <p:extLst>
      <p:ext uri="{BB962C8B-B14F-4D97-AF65-F5344CB8AC3E}">
        <p14:creationId xmlns:p14="http://schemas.microsoft.com/office/powerpoint/2010/main" val="1663899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n-US" dirty="0" smtClean="0"/>
              <a:t>4-2</a:t>
            </a:r>
            <a:endParaRPr lang="ru-RU" dirty="0"/>
          </a:p>
        </p:txBody>
      </p:sp>
      <p:sp>
        <p:nvSpPr>
          <p:cNvPr id="3" name="Заголовок 2"/>
          <p:cNvSpPr>
            <a:spLocks noGrp="1"/>
          </p:cNvSpPr>
          <p:nvPr>
            <p:ph type="title"/>
          </p:nvPr>
        </p:nvSpPr>
        <p:spPr>
          <a:xfrm>
            <a:off x="789864" y="190627"/>
            <a:ext cx="7469587" cy="1144168"/>
          </a:xfrm>
        </p:spPr>
        <p:txBody>
          <a:bodyPr>
            <a:normAutofit/>
          </a:bodyPr>
          <a:lstStyle/>
          <a:p>
            <a:r>
              <a:rPr lang="ru-RU" sz="2800" dirty="0"/>
              <a:t>Параметры возмещения затрат на </a:t>
            </a:r>
            <a:r>
              <a:rPr lang="ru-RU" sz="2800" dirty="0" smtClean="0"/>
              <a:t>инфраструктуру в рамках СЗПК</a:t>
            </a:r>
            <a:endParaRPr lang="ru-RU" sz="2800" dirty="0"/>
          </a:p>
        </p:txBody>
      </p:sp>
      <p:sp>
        <p:nvSpPr>
          <p:cNvPr id="5" name="TextBox 4"/>
          <p:cNvSpPr txBox="1"/>
          <p:nvPr/>
        </p:nvSpPr>
        <p:spPr>
          <a:xfrm>
            <a:off x="789864" y="1695145"/>
            <a:ext cx="11706936" cy="923330"/>
          </a:xfrm>
          <a:prstGeom prst="rect">
            <a:avLst/>
          </a:prstGeom>
          <a:solidFill>
            <a:srgbClr val="22A1DA"/>
          </a:solidFill>
        </p:spPr>
        <p:txBody>
          <a:bodyPr wrap="square" rtlCol="0">
            <a:spAutoFit/>
          </a:bodyPr>
          <a:lstStyle/>
          <a:p>
            <a:pPr>
              <a:lnSpc>
                <a:spcPct val="100000"/>
              </a:lnSpc>
            </a:pPr>
            <a:r>
              <a:rPr lang="ru-RU" sz="1800" dirty="0" smtClean="0">
                <a:solidFill>
                  <a:schemeClr val="bg1"/>
                </a:solidFill>
                <a:latin typeface="+mn-lt"/>
              </a:rPr>
              <a:t>Правила предоставления субсидий на возмещение затрат на создание (строительство), модернизацию и (или) реконструкцию обеспечивающей и (или) сопутствующей инфраструктур определены постановлением Правительства РФ от 03.03.2020 № 1599 (далее – Правила)</a:t>
            </a:r>
          </a:p>
        </p:txBody>
      </p:sp>
      <p:sp>
        <p:nvSpPr>
          <p:cNvPr id="7" name="TextBox 6"/>
          <p:cNvSpPr txBox="1"/>
          <p:nvPr/>
        </p:nvSpPr>
        <p:spPr>
          <a:xfrm>
            <a:off x="789864" y="2986185"/>
            <a:ext cx="4411579" cy="1815882"/>
          </a:xfrm>
          <a:prstGeom prst="rect">
            <a:avLst/>
          </a:prstGeom>
        </p:spPr>
        <p:txBody>
          <a:bodyPr wrap="square" rtlCol="0">
            <a:spAutoFit/>
          </a:bodyPr>
          <a:lstStyle/>
          <a:p>
            <a:pPr>
              <a:lnSpc>
                <a:spcPct val="100000"/>
              </a:lnSpc>
            </a:pPr>
            <a:r>
              <a:rPr lang="ru-RU" sz="1600" dirty="0" smtClean="0"/>
              <a:t>Могут быть возмещены затраты на объекты транспортной, энергетической, коммунальной</a:t>
            </a:r>
            <a:r>
              <a:rPr lang="ru-RU" sz="1600" dirty="0"/>
              <a:t> </a:t>
            </a:r>
            <a:r>
              <a:rPr lang="ru-RU" sz="1600" dirty="0" smtClean="0"/>
              <a:t>и цифровой инфраструктуры (в том числе здания, строения, сооружения), предназначенные для реализации инвестиционного проекта, ввода в эксплуатацию в целях проекта</a:t>
            </a:r>
            <a:endParaRPr lang="ru-RU" sz="2400" dirty="0" smtClean="0">
              <a:latin typeface="+mn-lt"/>
            </a:endParaRPr>
          </a:p>
        </p:txBody>
      </p:sp>
      <p:sp>
        <p:nvSpPr>
          <p:cNvPr id="8" name="TextBox 7"/>
          <p:cNvSpPr txBox="1"/>
          <p:nvPr/>
        </p:nvSpPr>
        <p:spPr>
          <a:xfrm>
            <a:off x="789864" y="5753608"/>
            <a:ext cx="11273799" cy="1323439"/>
          </a:xfrm>
          <a:prstGeom prst="rect">
            <a:avLst/>
          </a:prstGeom>
          <a:noFill/>
        </p:spPr>
        <p:txBody>
          <a:bodyPr wrap="square" rtlCol="0">
            <a:spAutoFit/>
          </a:bodyPr>
          <a:lstStyle/>
          <a:p>
            <a:pPr>
              <a:lnSpc>
                <a:spcPct val="100000"/>
              </a:lnSpc>
            </a:pPr>
            <a:r>
              <a:rPr lang="ru-RU" sz="1600" b="1" dirty="0" smtClean="0">
                <a:solidFill>
                  <a:srgbClr val="ED7D2F"/>
                </a:solidFill>
              </a:rPr>
              <a:t>Для целей возмещения затрат выделяются:</a:t>
            </a:r>
          </a:p>
          <a:p>
            <a:pPr marL="285750" indent="-285750">
              <a:lnSpc>
                <a:spcPct val="100000"/>
              </a:lnSpc>
              <a:buFont typeface="Arial" panose="020B0604020202020204" pitchFamily="34" charset="0"/>
              <a:buChar char="•"/>
            </a:pPr>
            <a:r>
              <a:rPr lang="ru-RU" sz="1600" b="1" dirty="0" smtClean="0">
                <a:solidFill>
                  <a:srgbClr val="22A1DA"/>
                </a:solidFill>
              </a:rPr>
              <a:t>Обеспечивающая инфраструктура, которая используется исключительно в целях реализации инвестиционного проекта</a:t>
            </a:r>
            <a:endParaRPr lang="ru-RU" sz="1600" b="1" dirty="0">
              <a:solidFill>
                <a:srgbClr val="22A1DA"/>
              </a:solidFill>
            </a:endParaRPr>
          </a:p>
          <a:p>
            <a:pPr marL="285750" indent="-285750">
              <a:lnSpc>
                <a:spcPct val="100000"/>
              </a:lnSpc>
              <a:buFont typeface="Arial" panose="020B0604020202020204" pitchFamily="34" charset="0"/>
              <a:buChar char="•"/>
            </a:pPr>
            <a:r>
              <a:rPr lang="ru-RU" sz="1600" b="1" dirty="0" smtClean="0">
                <a:solidFill>
                  <a:srgbClr val="22A1DA"/>
                </a:solidFill>
              </a:rPr>
              <a:t>Сопутствующая инфраструктура, которая может быть использована как в целях проекта, так и неограниченным кругом лиц</a:t>
            </a:r>
          </a:p>
        </p:txBody>
      </p:sp>
      <p:sp>
        <p:nvSpPr>
          <p:cNvPr id="9" name="TextBox 8"/>
          <p:cNvSpPr txBox="1"/>
          <p:nvPr/>
        </p:nvSpPr>
        <p:spPr>
          <a:xfrm>
            <a:off x="5582653" y="2847685"/>
            <a:ext cx="7648436" cy="2308324"/>
          </a:xfrm>
          <a:prstGeom prst="rect">
            <a:avLst/>
          </a:prstGeom>
        </p:spPr>
        <p:txBody>
          <a:bodyPr wrap="square" rtlCol="0">
            <a:spAutoFit/>
          </a:bodyPr>
          <a:lstStyle/>
          <a:p>
            <a:pPr>
              <a:lnSpc>
                <a:spcPct val="100000"/>
              </a:lnSpc>
            </a:pPr>
            <a:r>
              <a:rPr lang="ru-RU" sz="1600" dirty="0" smtClean="0"/>
              <a:t>Правилами определены критерии для оценки соответствия объектов инфраструктуры потребностям проекта:</a:t>
            </a:r>
          </a:p>
          <a:p>
            <a:pPr marL="285750" indent="-285750">
              <a:lnSpc>
                <a:spcPct val="100000"/>
              </a:lnSpc>
              <a:buFont typeface="Arial" panose="020B0604020202020204" pitchFamily="34" charset="0"/>
              <a:buChar char="•"/>
            </a:pPr>
            <a:r>
              <a:rPr lang="ru-RU" sz="1600" dirty="0" smtClean="0"/>
              <a:t>Объект инфраструктуры создается полностью или частично для эксплуатации в рамках проекта и в соответствии с его целями;</a:t>
            </a:r>
          </a:p>
          <a:p>
            <a:pPr marL="285750" indent="-285750">
              <a:lnSpc>
                <a:spcPct val="100000"/>
              </a:lnSpc>
              <a:buFont typeface="Arial" panose="020B0604020202020204" pitchFamily="34" charset="0"/>
              <a:buChar char="•"/>
            </a:pPr>
            <a:r>
              <a:rPr lang="ru-RU" sz="1600" dirty="0" smtClean="0"/>
              <a:t>Достижение заявленных показателей проекта невозможно без использования объекта инфраструктуры;</a:t>
            </a:r>
          </a:p>
          <a:p>
            <a:pPr marL="285750" indent="-285750">
              <a:lnSpc>
                <a:spcPct val="100000"/>
              </a:lnSpc>
              <a:buFont typeface="Arial" panose="020B0604020202020204" pitchFamily="34" charset="0"/>
              <a:buChar char="•"/>
            </a:pPr>
            <a:r>
              <a:rPr lang="ru-RU" sz="1600" dirty="0" smtClean="0"/>
              <a:t>Объект инфраструктуры используется работниками организации, реализующей их проект (или членами их семей в отношении социальной инфраструктуры)</a:t>
            </a:r>
          </a:p>
        </p:txBody>
      </p:sp>
      <p:sp>
        <p:nvSpPr>
          <p:cNvPr id="10" name="Скругленный прямоугольник 9"/>
          <p:cNvSpPr/>
          <p:nvPr/>
        </p:nvSpPr>
        <p:spPr>
          <a:xfrm>
            <a:off x="657726" y="2986185"/>
            <a:ext cx="4523874" cy="1894040"/>
          </a:xfrm>
          <a:prstGeom prst="roundRect">
            <a:avLst/>
          </a:prstGeom>
          <a:noFill/>
          <a:ln w="38100">
            <a:solidFill>
              <a:srgbClr val="ED7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5333581" y="2847686"/>
            <a:ext cx="7897507" cy="2308324"/>
          </a:xfrm>
          <a:prstGeom prst="roundRect">
            <a:avLst/>
          </a:prstGeom>
          <a:noFill/>
          <a:ln w="38100">
            <a:solidFill>
              <a:srgbClr val="ED7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01635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n-US" dirty="0" smtClean="0"/>
              <a:t>5</a:t>
            </a:r>
            <a:endParaRPr lang="ru-RU" dirty="0"/>
          </a:p>
        </p:txBody>
      </p:sp>
      <p:sp>
        <p:nvSpPr>
          <p:cNvPr id="3" name="Заголовок 2"/>
          <p:cNvSpPr>
            <a:spLocks noGrp="1"/>
          </p:cNvSpPr>
          <p:nvPr>
            <p:ph type="title"/>
          </p:nvPr>
        </p:nvSpPr>
        <p:spPr>
          <a:xfrm>
            <a:off x="582220" y="-10274"/>
            <a:ext cx="9075486" cy="1257126"/>
          </a:xfrm>
        </p:spPr>
        <p:txBody>
          <a:bodyPr>
            <a:normAutofit/>
          </a:bodyPr>
          <a:lstStyle/>
          <a:p>
            <a:r>
              <a:rPr lang="ru-RU" sz="2800" dirty="0"/>
              <a:t>Виды </a:t>
            </a:r>
            <a:r>
              <a:rPr lang="ru-RU" sz="2800" dirty="0" smtClean="0"/>
              <a:t>СЗПК, ключевые требования </a:t>
            </a:r>
            <a:r>
              <a:rPr lang="ru-RU" sz="2800" dirty="0"/>
              <a:t/>
            </a:r>
            <a:br>
              <a:rPr lang="ru-RU" sz="2800" dirty="0"/>
            </a:br>
            <a:endParaRPr lang="ru-RU" sz="2800" dirty="0"/>
          </a:p>
        </p:txBody>
      </p:sp>
      <p:sp>
        <p:nvSpPr>
          <p:cNvPr id="6" name="TextBox 5"/>
          <p:cNvSpPr txBox="1"/>
          <p:nvPr/>
        </p:nvSpPr>
        <p:spPr>
          <a:xfrm>
            <a:off x="582220" y="2714713"/>
            <a:ext cx="6139776" cy="954107"/>
          </a:xfrm>
          <a:prstGeom prst="rect">
            <a:avLst/>
          </a:prstGeom>
        </p:spPr>
        <p:txBody>
          <a:bodyPr wrap="square" rtlCol="0">
            <a:spAutoFit/>
          </a:bodyPr>
          <a:lstStyle/>
          <a:p>
            <a:pPr marL="457200" indent="-457200">
              <a:lnSpc>
                <a:spcPct val="100000"/>
              </a:lnSpc>
              <a:buFont typeface="Arial" panose="020B0604020202020204" pitchFamily="34" charset="0"/>
              <a:buChar char="•"/>
            </a:pPr>
            <a:r>
              <a:rPr lang="ru-RU" sz="1400" dirty="0"/>
              <a:t>участники: Свердловская область, муниципальное </a:t>
            </a:r>
            <a:r>
              <a:rPr lang="ru-RU" sz="1400" dirty="0" smtClean="0"/>
              <a:t>образование </a:t>
            </a:r>
          </a:p>
          <a:p>
            <a:pPr marL="457200" indent="-457200">
              <a:lnSpc>
                <a:spcPct val="100000"/>
              </a:lnSpc>
              <a:buFont typeface="Arial" panose="020B0604020202020204" pitchFamily="34" charset="0"/>
              <a:buChar char="•"/>
            </a:pPr>
            <a:r>
              <a:rPr lang="ru-RU" sz="1400" dirty="0" smtClean="0"/>
              <a:t>от </a:t>
            </a:r>
            <a:r>
              <a:rPr lang="ru-RU" sz="1400" dirty="0"/>
              <a:t>200 млн. до 1 млрд. рублей</a:t>
            </a:r>
          </a:p>
          <a:p>
            <a:pPr marL="457200" indent="-457200">
              <a:lnSpc>
                <a:spcPct val="100000"/>
              </a:lnSpc>
              <a:buFont typeface="Arial" panose="020B0604020202020204" pitchFamily="34" charset="0"/>
              <a:buChar char="•"/>
            </a:pPr>
            <a:r>
              <a:rPr lang="ru-RU" sz="1400" dirty="0"/>
              <a:t>акты (решения), находящиеся в компетенции субъекта Российской Федерации</a:t>
            </a:r>
          </a:p>
        </p:txBody>
      </p:sp>
      <p:sp>
        <p:nvSpPr>
          <p:cNvPr id="13" name="TextBox 12"/>
          <p:cNvSpPr txBox="1"/>
          <p:nvPr/>
        </p:nvSpPr>
        <p:spPr>
          <a:xfrm>
            <a:off x="125020" y="1833006"/>
            <a:ext cx="6181430" cy="400110"/>
          </a:xfrm>
          <a:prstGeom prst="rect">
            <a:avLst/>
          </a:prstGeom>
        </p:spPr>
        <p:txBody>
          <a:bodyPr wrap="square" rtlCol="0">
            <a:spAutoFit/>
          </a:bodyPr>
          <a:lstStyle/>
          <a:p>
            <a:pPr algn="ctr">
              <a:lnSpc>
                <a:spcPct val="100000"/>
              </a:lnSpc>
            </a:pPr>
            <a:r>
              <a:rPr lang="ru-RU" sz="2000" b="1" dirty="0">
                <a:solidFill>
                  <a:srgbClr val="ED7D2F"/>
                </a:solidFill>
              </a:rPr>
              <a:t>Региональные СЗПК</a:t>
            </a:r>
          </a:p>
        </p:txBody>
      </p:sp>
      <p:sp>
        <p:nvSpPr>
          <p:cNvPr id="14" name="TextBox 13"/>
          <p:cNvSpPr txBox="1"/>
          <p:nvPr/>
        </p:nvSpPr>
        <p:spPr>
          <a:xfrm>
            <a:off x="7764634" y="1847529"/>
            <a:ext cx="5023430" cy="400110"/>
          </a:xfrm>
          <a:prstGeom prst="rect">
            <a:avLst/>
          </a:prstGeom>
        </p:spPr>
        <p:txBody>
          <a:bodyPr wrap="square" rtlCol="0">
            <a:spAutoFit/>
          </a:bodyPr>
          <a:lstStyle/>
          <a:p>
            <a:pPr algn="ctr">
              <a:lnSpc>
                <a:spcPct val="100000"/>
              </a:lnSpc>
            </a:pPr>
            <a:r>
              <a:rPr lang="ru-RU" sz="2000" b="1" dirty="0">
                <a:solidFill>
                  <a:srgbClr val="ED7D2F"/>
                </a:solidFill>
              </a:rPr>
              <a:t>Федеральные СЗПК</a:t>
            </a:r>
          </a:p>
        </p:txBody>
      </p:sp>
      <p:sp>
        <p:nvSpPr>
          <p:cNvPr id="7" name="TextBox 6"/>
          <p:cNvSpPr txBox="1"/>
          <p:nvPr/>
        </p:nvSpPr>
        <p:spPr>
          <a:xfrm>
            <a:off x="7316602" y="2714713"/>
            <a:ext cx="5591602" cy="1169551"/>
          </a:xfrm>
          <a:prstGeom prst="rect">
            <a:avLst/>
          </a:prstGeom>
        </p:spPr>
        <p:txBody>
          <a:bodyPr wrap="square" rtlCol="0">
            <a:spAutoFit/>
          </a:bodyPr>
          <a:lstStyle/>
          <a:p>
            <a:pPr marL="342900" indent="-342900">
              <a:lnSpc>
                <a:spcPct val="100000"/>
              </a:lnSpc>
              <a:buFont typeface="Arial" panose="020B0604020202020204" pitchFamily="34" charset="0"/>
              <a:buChar char="•"/>
            </a:pPr>
            <a:r>
              <a:rPr lang="ru-RU" sz="1400" dirty="0"/>
              <a:t>участники: Российская Федерация, Свердловская область </a:t>
            </a:r>
            <a:br>
              <a:rPr lang="ru-RU" sz="1400" dirty="0"/>
            </a:br>
            <a:r>
              <a:rPr lang="ru-RU" sz="1400" dirty="0"/>
              <a:t>и муниципальное образование</a:t>
            </a:r>
          </a:p>
          <a:p>
            <a:pPr marL="342900" indent="-342900">
              <a:lnSpc>
                <a:spcPct val="100000"/>
              </a:lnSpc>
              <a:buFont typeface="Arial" panose="020B0604020202020204" pitchFamily="34" charset="0"/>
              <a:buChar char="•"/>
            </a:pPr>
            <a:r>
              <a:rPr lang="ru-RU" sz="1400" dirty="0"/>
              <a:t>от 250 млн. рублей (в зависимости от сферы деятельности)</a:t>
            </a:r>
          </a:p>
          <a:p>
            <a:pPr marL="342900" indent="-342900">
              <a:lnSpc>
                <a:spcPct val="100000"/>
              </a:lnSpc>
              <a:buFont typeface="Arial" panose="020B0604020202020204" pitchFamily="34" charset="0"/>
              <a:buChar char="•"/>
            </a:pPr>
            <a:r>
              <a:rPr lang="ru-RU" sz="1400" dirty="0"/>
              <a:t>федеральные акты (решения), акты (решения), находящиеся в компетенции субъекта Российской Федерации</a:t>
            </a:r>
          </a:p>
        </p:txBody>
      </p:sp>
      <p:sp>
        <p:nvSpPr>
          <p:cNvPr id="10"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Прямоугольник 11"/>
          <p:cNvSpPr/>
          <p:nvPr/>
        </p:nvSpPr>
        <p:spPr>
          <a:xfrm>
            <a:off x="150560" y="5466552"/>
            <a:ext cx="2374431" cy="1015663"/>
          </a:xfrm>
          <a:prstGeom prst="rect">
            <a:avLst/>
          </a:prstGeom>
        </p:spPr>
        <p:txBody>
          <a:bodyPr wrap="square">
            <a:spAutoFit/>
          </a:bodyPr>
          <a:lstStyle/>
          <a:p>
            <a:r>
              <a:rPr lang="ru-RU" sz="2000" b="1" dirty="0">
                <a:solidFill>
                  <a:srgbClr val="C00000"/>
                </a:solidFill>
              </a:rPr>
              <a:t>Стоп-лист сфер экономики для СЗПК:</a:t>
            </a:r>
          </a:p>
        </p:txBody>
      </p:sp>
      <p:sp>
        <p:nvSpPr>
          <p:cNvPr id="15" name="Прямоугольник 14"/>
          <p:cNvSpPr/>
          <p:nvPr/>
        </p:nvSpPr>
        <p:spPr>
          <a:xfrm>
            <a:off x="4263887" y="5893666"/>
            <a:ext cx="7951972" cy="11770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p:cNvPicPr/>
          <p:nvPr/>
        </p:nvPicPr>
        <p:blipFill rotWithShape="1">
          <a:blip r:embed="rId2"/>
          <a:srcRect l="10192" t="57984" r="8580" b="23237"/>
          <a:stretch/>
        </p:blipFill>
        <p:spPr bwMode="auto">
          <a:xfrm>
            <a:off x="2524991" y="5136681"/>
            <a:ext cx="10172700" cy="19804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7978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n-US" dirty="0" smtClean="0"/>
              <a:t>6</a:t>
            </a:r>
            <a:endParaRPr lang="ru-RU" dirty="0"/>
          </a:p>
        </p:txBody>
      </p:sp>
      <p:sp>
        <p:nvSpPr>
          <p:cNvPr id="3" name="Заголовок 2"/>
          <p:cNvSpPr>
            <a:spLocks noGrp="1"/>
          </p:cNvSpPr>
          <p:nvPr>
            <p:ph type="title"/>
          </p:nvPr>
        </p:nvSpPr>
        <p:spPr>
          <a:xfrm>
            <a:off x="789864" y="0"/>
            <a:ext cx="8795926" cy="1289354"/>
          </a:xfrm>
        </p:spPr>
        <p:txBody>
          <a:bodyPr>
            <a:normAutofit/>
          </a:bodyPr>
          <a:lstStyle/>
          <a:p>
            <a:r>
              <a:rPr lang="ru-RU" sz="2800" dirty="0" smtClean="0"/>
              <a:t>Внедрение механизма СЗПК в муниципалитетах</a:t>
            </a:r>
            <a:endParaRPr lang="ru-RU" sz="2800" dirty="0"/>
          </a:p>
        </p:txBody>
      </p:sp>
      <p:sp>
        <p:nvSpPr>
          <p:cNvPr id="4" name="TextBox 3"/>
          <p:cNvSpPr txBox="1"/>
          <p:nvPr/>
        </p:nvSpPr>
        <p:spPr>
          <a:xfrm>
            <a:off x="789864" y="1696499"/>
            <a:ext cx="9198962" cy="1323439"/>
          </a:xfrm>
          <a:prstGeom prst="rect">
            <a:avLst/>
          </a:prstGeom>
        </p:spPr>
        <p:txBody>
          <a:bodyPr wrap="square" rtlCol="0">
            <a:spAutoFit/>
          </a:bodyPr>
          <a:lstStyle/>
          <a:p>
            <a:pPr>
              <a:lnSpc>
                <a:spcPct val="100000"/>
              </a:lnSpc>
            </a:pPr>
            <a:r>
              <a:rPr lang="ru-RU" sz="2000" dirty="0" smtClean="0">
                <a:solidFill>
                  <a:srgbClr val="ED7D2F"/>
                </a:solidFill>
              </a:rPr>
              <a:t>Правовой акт представительного органа муниципального образования, определяющий:</a:t>
            </a:r>
          </a:p>
          <a:p>
            <a:pPr marL="457200" indent="-457200">
              <a:lnSpc>
                <a:spcPct val="100000"/>
              </a:lnSpc>
              <a:buFont typeface="Arial" panose="020B0604020202020204" pitchFamily="34" charset="0"/>
              <a:buChar char="•"/>
            </a:pPr>
            <a:r>
              <a:rPr lang="ru-RU" sz="2000" dirty="0" smtClean="0">
                <a:solidFill>
                  <a:srgbClr val="22A1DA"/>
                </a:solidFill>
              </a:rPr>
              <a:t>Уполномоченный орган;</a:t>
            </a:r>
          </a:p>
          <a:p>
            <a:pPr marL="457200" indent="-457200">
              <a:lnSpc>
                <a:spcPct val="100000"/>
              </a:lnSpc>
              <a:buFont typeface="Arial" panose="020B0604020202020204" pitchFamily="34" charset="0"/>
              <a:buChar char="•"/>
            </a:pPr>
            <a:r>
              <a:rPr lang="ru-RU" sz="2000" dirty="0" smtClean="0">
                <a:solidFill>
                  <a:srgbClr val="22A1DA"/>
                </a:solidFill>
              </a:rPr>
              <a:t>Порядок рассмотрения, заключения, изменения и расторжения СЗПК</a:t>
            </a:r>
          </a:p>
        </p:txBody>
      </p:sp>
      <p:sp>
        <p:nvSpPr>
          <p:cNvPr id="5" name="TextBox 4"/>
          <p:cNvSpPr txBox="1"/>
          <p:nvPr/>
        </p:nvSpPr>
        <p:spPr>
          <a:xfrm>
            <a:off x="4363278" y="3601790"/>
            <a:ext cx="8197690" cy="2031325"/>
          </a:xfrm>
          <a:prstGeom prst="rect">
            <a:avLst/>
          </a:prstGeom>
        </p:spPr>
        <p:txBody>
          <a:bodyPr wrap="square" rtlCol="0">
            <a:spAutoFit/>
          </a:bodyPr>
          <a:lstStyle/>
          <a:p>
            <a:r>
              <a:rPr lang="ru-RU" sz="1800" b="1" u="sng" dirty="0">
                <a:solidFill>
                  <a:schemeClr val="tx1">
                    <a:lumMod val="65000"/>
                    <a:lumOff val="35000"/>
                  </a:schemeClr>
                </a:solidFill>
              </a:rPr>
              <a:t>п</a:t>
            </a:r>
            <a:r>
              <a:rPr lang="ru-RU" sz="1800" b="1" u="sng" dirty="0" smtClean="0">
                <a:solidFill>
                  <a:schemeClr val="tx1">
                    <a:lumMod val="65000"/>
                    <a:lumOff val="35000"/>
                  </a:schemeClr>
                </a:solidFill>
              </a:rPr>
              <a:t>. 8</a:t>
            </a:r>
            <a:r>
              <a:rPr lang="ru-RU" sz="1800" b="1" u="sng" dirty="0">
                <a:solidFill>
                  <a:schemeClr val="tx1">
                    <a:lumMod val="65000"/>
                    <a:lumOff val="35000"/>
                  </a:schemeClr>
                </a:solidFill>
              </a:rPr>
              <a:t> </a:t>
            </a:r>
            <a:r>
              <a:rPr lang="ru-RU" sz="1800" b="1" u="sng" dirty="0" smtClean="0">
                <a:solidFill>
                  <a:schemeClr val="tx1">
                    <a:lumMod val="65000"/>
                    <a:lumOff val="35000"/>
                  </a:schemeClr>
                </a:solidFill>
              </a:rPr>
              <a:t>ст. 4 69-ФЗ от 01.04.2020</a:t>
            </a:r>
            <a:r>
              <a:rPr lang="ru-RU" sz="1800" b="1" dirty="0" smtClean="0">
                <a:solidFill>
                  <a:schemeClr val="tx1">
                    <a:lumMod val="65000"/>
                    <a:lumOff val="35000"/>
                  </a:schemeClr>
                </a:solidFill>
              </a:rPr>
              <a:t>: </a:t>
            </a:r>
            <a:r>
              <a:rPr lang="ru-RU" sz="1800" b="1" dirty="0">
                <a:solidFill>
                  <a:schemeClr val="tx1">
                    <a:lumMod val="65000"/>
                    <a:lumOff val="35000"/>
                  </a:schemeClr>
                </a:solidFill>
              </a:rPr>
              <a:t>Органы местного самоуправления принимают нормативные правовые акты, регулирующие условия </a:t>
            </a:r>
            <a:r>
              <a:rPr lang="ru-RU" sz="1800" b="1" dirty="0" smtClean="0">
                <a:solidFill>
                  <a:schemeClr val="tx1">
                    <a:lumMod val="65000"/>
                    <a:lumOff val="35000"/>
                  </a:schemeClr>
                </a:solidFill>
              </a:rPr>
              <a:t/>
            </a:r>
            <a:br>
              <a:rPr lang="ru-RU" sz="1800" b="1" dirty="0" smtClean="0">
                <a:solidFill>
                  <a:schemeClr val="tx1">
                    <a:lumMod val="65000"/>
                    <a:lumOff val="35000"/>
                  </a:schemeClr>
                </a:solidFill>
              </a:rPr>
            </a:br>
            <a:r>
              <a:rPr lang="ru-RU" sz="1800" b="1" dirty="0" smtClean="0">
                <a:solidFill>
                  <a:schemeClr val="tx1">
                    <a:lumMod val="65000"/>
                    <a:lumOff val="35000"/>
                  </a:schemeClr>
                </a:solidFill>
              </a:rPr>
              <a:t>и </a:t>
            </a:r>
            <a:r>
              <a:rPr lang="ru-RU" sz="1800" b="1" dirty="0">
                <a:solidFill>
                  <a:schemeClr val="tx1">
                    <a:lumMod val="65000"/>
                    <a:lumOff val="35000"/>
                  </a:schemeClr>
                </a:solidFill>
              </a:rPr>
              <a:t>порядок заключения соглашений о защите и поощрении капиталовложений </a:t>
            </a:r>
            <a:r>
              <a:rPr lang="ru-RU" sz="1800" b="1" dirty="0" smtClean="0">
                <a:solidFill>
                  <a:schemeClr val="tx1">
                    <a:lumMod val="65000"/>
                    <a:lumOff val="35000"/>
                  </a:schemeClr>
                </a:solidFill>
              </a:rPr>
              <a:t>со </a:t>
            </a:r>
            <a:r>
              <a:rPr lang="ru-RU" sz="1800" b="1" dirty="0">
                <a:solidFill>
                  <a:schemeClr val="tx1">
                    <a:lumMod val="65000"/>
                    <a:lumOff val="35000"/>
                  </a:schemeClr>
                </a:solidFill>
              </a:rPr>
              <a:t>стороны муниципальных образований</a:t>
            </a:r>
            <a:r>
              <a:rPr lang="ru-RU" sz="1800" b="1" dirty="0" smtClean="0">
                <a:solidFill>
                  <a:schemeClr val="tx1">
                    <a:lumMod val="65000"/>
                    <a:lumOff val="35000"/>
                  </a:schemeClr>
                </a:solidFill>
              </a:rPr>
              <a:t>.</a:t>
            </a:r>
          </a:p>
          <a:p>
            <a:endParaRPr lang="ru-RU" sz="1800" b="1" dirty="0">
              <a:solidFill>
                <a:schemeClr val="tx1">
                  <a:lumMod val="65000"/>
                  <a:lumOff val="35000"/>
                </a:schemeClr>
              </a:solidFill>
            </a:endParaRPr>
          </a:p>
          <a:p>
            <a:r>
              <a:rPr lang="ru-RU" sz="1800" b="1" u="sng" dirty="0" smtClean="0">
                <a:solidFill>
                  <a:schemeClr val="tx1">
                    <a:lumMod val="65000"/>
                    <a:lumOff val="35000"/>
                  </a:schemeClr>
                </a:solidFill>
              </a:rPr>
              <a:t>Со 2 апреля 2021 года муниципальные образования могут являться стороной СЗПК</a:t>
            </a:r>
            <a:endParaRPr lang="ru-RU" sz="2400" b="1" dirty="0">
              <a:solidFill>
                <a:schemeClr val="tx1">
                  <a:lumMod val="65000"/>
                  <a:lumOff val="35000"/>
                </a:schemeClr>
              </a:solidFill>
            </a:endParaRPr>
          </a:p>
        </p:txBody>
      </p:sp>
      <p:sp>
        <p:nvSpPr>
          <p:cNvPr id="7" name="Скругленный прямоугольник 6"/>
          <p:cNvSpPr/>
          <p:nvPr/>
        </p:nvSpPr>
        <p:spPr>
          <a:xfrm>
            <a:off x="4078967" y="3427083"/>
            <a:ext cx="8766313" cy="2364117"/>
          </a:xfrm>
          <a:prstGeom prst="roundRect">
            <a:avLst/>
          </a:prstGeom>
          <a:noFill/>
          <a:ln w="38100">
            <a:solidFill>
              <a:srgbClr val="ED7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единительная линия 8"/>
          <p:cNvCxnSpPr/>
          <p:nvPr/>
        </p:nvCxnSpPr>
        <p:spPr>
          <a:xfrm>
            <a:off x="5123655" y="4909930"/>
            <a:ext cx="6271591" cy="0"/>
          </a:xfrm>
          <a:prstGeom prst="line">
            <a:avLst/>
          </a:prstGeom>
          <a:ln w="19050">
            <a:solidFill>
              <a:srgbClr val="ED7D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607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1F5FD80-C3B9-44E2-96AF-9E09FF081CFC}" type="slidenum">
              <a:rPr lang="ru-RU" smtClean="0"/>
              <a:t>8</a:t>
            </a:fld>
            <a:endParaRPr lang="ru-RU" dirty="0"/>
          </a:p>
        </p:txBody>
      </p:sp>
      <p:sp>
        <p:nvSpPr>
          <p:cNvPr id="3" name="Заголовок 2"/>
          <p:cNvSpPr>
            <a:spLocks noGrp="1"/>
          </p:cNvSpPr>
          <p:nvPr>
            <p:ph type="title"/>
          </p:nvPr>
        </p:nvSpPr>
        <p:spPr>
          <a:xfrm>
            <a:off x="603047" y="-154786"/>
            <a:ext cx="8196179" cy="1473012"/>
          </a:xfrm>
        </p:spPr>
        <p:txBody>
          <a:bodyPr/>
          <a:lstStyle/>
          <a:p>
            <a:r>
              <a:rPr lang="ru-RU" sz="4000" dirty="0" smtClean="0"/>
              <a:t>Нормативная база</a:t>
            </a:r>
            <a:endParaRPr lang="ru-RU" dirty="0"/>
          </a:p>
        </p:txBody>
      </p:sp>
      <p:sp>
        <p:nvSpPr>
          <p:cNvPr id="4" name="TextBox 3"/>
          <p:cNvSpPr txBox="1"/>
          <p:nvPr/>
        </p:nvSpPr>
        <p:spPr>
          <a:xfrm>
            <a:off x="173686" y="1893660"/>
            <a:ext cx="13092401" cy="954107"/>
          </a:xfrm>
          <a:prstGeom prst="rect">
            <a:avLst/>
          </a:prstGeom>
        </p:spPr>
        <p:txBody>
          <a:bodyPr wrap="square" rtlCol="0">
            <a:spAutoFit/>
          </a:bodyPr>
          <a:lstStyle/>
          <a:p>
            <a:pPr algn="ctr"/>
            <a:r>
              <a:rPr lang="ru-RU" sz="2800" b="1" u="sng" dirty="0" smtClean="0">
                <a:solidFill>
                  <a:schemeClr val="accent6">
                    <a:lumMod val="50000"/>
                  </a:schemeClr>
                </a:solidFill>
                <a:latin typeface="+mj-lt"/>
              </a:rPr>
              <a:t>Региональный инвестиционный проект </a:t>
            </a:r>
            <a:r>
              <a:rPr lang="ru-RU" sz="2800" b="1" dirty="0" smtClean="0">
                <a:solidFill>
                  <a:schemeClr val="accent6">
                    <a:lumMod val="50000"/>
                  </a:schemeClr>
                </a:solidFill>
                <a:latin typeface="+mj-lt"/>
              </a:rPr>
              <a:t>– инвестиционный </a:t>
            </a:r>
            <a:r>
              <a:rPr lang="ru-RU" sz="2800" b="1" dirty="0">
                <a:solidFill>
                  <a:schemeClr val="accent6">
                    <a:lumMod val="50000"/>
                  </a:schemeClr>
                </a:solidFill>
                <a:latin typeface="+mj-lt"/>
              </a:rPr>
              <a:t>проект, </a:t>
            </a:r>
            <a:endParaRPr lang="ru-RU" sz="2800" b="1" dirty="0" smtClean="0">
              <a:solidFill>
                <a:schemeClr val="accent6">
                  <a:lumMod val="50000"/>
                </a:schemeClr>
              </a:solidFill>
              <a:latin typeface="+mj-lt"/>
            </a:endParaRPr>
          </a:p>
          <a:p>
            <a:pPr algn="ctr"/>
            <a:r>
              <a:rPr lang="ru-RU" sz="2800" b="1" dirty="0" smtClean="0">
                <a:solidFill>
                  <a:schemeClr val="accent6">
                    <a:lumMod val="50000"/>
                  </a:schemeClr>
                </a:solidFill>
                <a:latin typeface="+mj-lt"/>
              </a:rPr>
              <a:t>целью </a:t>
            </a:r>
            <a:r>
              <a:rPr lang="ru-RU" sz="2800" b="1" dirty="0">
                <a:solidFill>
                  <a:schemeClr val="accent6">
                    <a:lumMod val="50000"/>
                  </a:schemeClr>
                </a:solidFill>
                <a:latin typeface="+mj-lt"/>
              </a:rPr>
              <a:t>которого является </a:t>
            </a:r>
            <a:r>
              <a:rPr lang="ru-RU" sz="2800" b="1" u="sng" dirty="0">
                <a:solidFill>
                  <a:schemeClr val="accent6">
                    <a:lumMod val="50000"/>
                  </a:schemeClr>
                </a:solidFill>
                <a:latin typeface="+mj-lt"/>
              </a:rPr>
              <a:t>производство товаров </a:t>
            </a:r>
            <a:endParaRPr lang="ru-RU" sz="2800" b="1" u="sng" dirty="0" smtClean="0">
              <a:solidFill>
                <a:schemeClr val="accent6">
                  <a:lumMod val="50000"/>
                </a:schemeClr>
              </a:solidFill>
              <a:latin typeface="+mj-lt"/>
            </a:endParaRPr>
          </a:p>
        </p:txBody>
      </p:sp>
      <p:sp>
        <p:nvSpPr>
          <p:cNvPr id="8" name="Прямоугольник 7"/>
          <p:cNvSpPr/>
          <p:nvPr/>
        </p:nvSpPr>
        <p:spPr>
          <a:xfrm>
            <a:off x="791965" y="3059084"/>
            <a:ext cx="12324944" cy="3956211"/>
          </a:xfrm>
          <a:prstGeom prst="rect">
            <a:avLst/>
          </a:prstGeom>
        </p:spPr>
        <p:txBody>
          <a:bodyPr wrap="square">
            <a:spAutoFit/>
          </a:bodyPr>
          <a:lstStyle/>
          <a:p>
            <a:pPr algn="just">
              <a:lnSpc>
                <a:spcPct val="93000"/>
              </a:lnSpc>
              <a:spcAft>
                <a:spcPts val="0"/>
              </a:spcAft>
            </a:pPr>
            <a:r>
              <a:rPr lang="ru-RU" sz="2700" b="1" i="1" dirty="0" smtClean="0">
                <a:solidFill>
                  <a:srgbClr val="2B98D5"/>
                </a:solidFill>
                <a:latin typeface="Liberation Serif" panose="02020603050405020304" pitchFamily="18" charset="0"/>
                <a:ea typeface="Calibri" panose="020F0502020204030204" pitchFamily="34" charset="0"/>
                <a:cs typeface="Liberation Serif" panose="02020603050405020304" pitchFamily="18" charset="0"/>
              </a:rPr>
              <a:t>Глава 3.3 Налогового кодекса Российской Федерации</a:t>
            </a:r>
          </a:p>
          <a:p>
            <a:pPr algn="just">
              <a:lnSpc>
                <a:spcPct val="93000"/>
              </a:lnSpc>
              <a:spcAft>
                <a:spcPts val="0"/>
              </a:spcAft>
            </a:pPr>
            <a:endParaRPr lang="ru-RU" sz="2700" b="1" i="1" dirty="0" smtClean="0">
              <a:solidFill>
                <a:srgbClr val="2B98D5"/>
              </a:solidFill>
              <a:latin typeface="Liberation Serif" panose="02020603050405020304" pitchFamily="18" charset="0"/>
              <a:ea typeface="Calibri" panose="020F0502020204030204" pitchFamily="34" charset="0"/>
              <a:cs typeface="Liberation Serif" panose="02020603050405020304" pitchFamily="18" charset="0"/>
            </a:endParaRPr>
          </a:p>
          <a:p>
            <a:pPr algn="just">
              <a:lnSpc>
                <a:spcPct val="93000"/>
              </a:lnSpc>
              <a:spcAft>
                <a:spcPts val="0"/>
              </a:spcAft>
            </a:pPr>
            <a:r>
              <a:rPr lang="ru-RU" sz="2700" b="1" i="1" dirty="0" smtClean="0">
                <a:solidFill>
                  <a:srgbClr val="2B98D5"/>
                </a:solidFill>
                <a:latin typeface="Liberation Serif" panose="02020603050405020304" pitchFamily="18" charset="0"/>
                <a:ea typeface="Calibri" panose="020F0502020204030204" pitchFamily="34" charset="0"/>
                <a:cs typeface="Times New Roman" panose="02020603050405020304" pitchFamily="18" charset="0"/>
              </a:rPr>
              <a:t>Закон </a:t>
            </a:r>
            <a:r>
              <a:rPr lang="ru-RU" sz="2700" b="1" i="1" dirty="0">
                <a:solidFill>
                  <a:srgbClr val="2B98D5"/>
                </a:solidFill>
                <a:latin typeface="Liberation Serif" panose="02020603050405020304" pitchFamily="18" charset="0"/>
                <a:ea typeface="Calibri" panose="020F0502020204030204" pitchFamily="34" charset="0"/>
                <a:cs typeface="Times New Roman" panose="02020603050405020304" pitchFamily="18" charset="0"/>
              </a:rPr>
              <a:t>Свердловской области от 23 декабря 2020 года № 151-ОЗ </a:t>
            </a:r>
            <a:r>
              <a:rPr lang="ru-RU" sz="2700" b="1" i="1" dirty="0" smtClean="0">
                <a:solidFill>
                  <a:srgbClr val="2B98D5"/>
                </a:solidFill>
                <a:latin typeface="Liberation Serif" panose="02020603050405020304" pitchFamily="18" charset="0"/>
                <a:ea typeface="Calibri" panose="020F0502020204030204" pitchFamily="34" charset="0"/>
                <a:cs typeface="Times New Roman" panose="02020603050405020304" pitchFamily="18" charset="0"/>
              </a:rPr>
              <a:t>«О </a:t>
            </a:r>
            <a:r>
              <a:rPr lang="ru-RU" sz="2700" b="1" i="1" dirty="0">
                <a:solidFill>
                  <a:srgbClr val="2B98D5"/>
                </a:solidFill>
                <a:latin typeface="Liberation Serif" panose="02020603050405020304" pitchFamily="18" charset="0"/>
                <a:ea typeface="Calibri" panose="020F0502020204030204" pitchFamily="34" charset="0"/>
                <a:cs typeface="Times New Roman" panose="02020603050405020304" pitchFamily="18" charset="0"/>
              </a:rPr>
              <a:t>внесении изменений в Закон Свердловской области </a:t>
            </a:r>
            <a:r>
              <a:rPr lang="ru-RU" sz="2700" b="1" i="1" dirty="0" smtClean="0">
                <a:solidFill>
                  <a:srgbClr val="2B98D5"/>
                </a:solidFill>
                <a:latin typeface="Liberation Serif" panose="02020603050405020304" pitchFamily="18" charset="0"/>
                <a:ea typeface="Calibri" panose="020F0502020204030204" pitchFamily="34" charset="0"/>
                <a:cs typeface="Times New Roman" panose="02020603050405020304" pitchFamily="18" charset="0"/>
              </a:rPr>
              <a:t>«О </a:t>
            </a:r>
            <a:r>
              <a:rPr lang="ru-RU" sz="2700" b="1" i="1" dirty="0">
                <a:solidFill>
                  <a:srgbClr val="2B98D5"/>
                </a:solidFill>
                <a:latin typeface="Liberation Serif" panose="02020603050405020304" pitchFamily="18" charset="0"/>
                <a:ea typeface="Calibri" panose="020F0502020204030204" pitchFamily="34" charset="0"/>
                <a:cs typeface="Times New Roman" panose="02020603050405020304" pitchFamily="18" charset="0"/>
              </a:rPr>
              <a:t>государственной поддержке субъектов инвестиционной деятельности в Свердловской </a:t>
            </a:r>
            <a:r>
              <a:rPr lang="ru-RU" sz="2700" b="1" i="1" dirty="0" smtClean="0">
                <a:solidFill>
                  <a:srgbClr val="2B98D5"/>
                </a:solidFill>
                <a:latin typeface="Liberation Serif" panose="02020603050405020304" pitchFamily="18" charset="0"/>
                <a:ea typeface="Calibri" panose="020F0502020204030204" pitchFamily="34" charset="0"/>
                <a:cs typeface="Times New Roman" panose="02020603050405020304" pitchFamily="18" charset="0"/>
              </a:rPr>
              <a:t>области» (ст. 38-3)</a:t>
            </a:r>
          </a:p>
          <a:p>
            <a:pPr algn="just">
              <a:lnSpc>
                <a:spcPct val="93000"/>
              </a:lnSpc>
              <a:spcAft>
                <a:spcPts val="0"/>
              </a:spcAft>
            </a:pPr>
            <a:endParaRPr lang="ru-RU" sz="2700" b="1" i="1" dirty="0" smtClean="0">
              <a:solidFill>
                <a:srgbClr val="2B98D5"/>
              </a:solidFill>
              <a:latin typeface="Liberation Serif" panose="02020603050405020304" pitchFamily="18" charset="0"/>
              <a:ea typeface="Calibri" panose="020F0502020204030204" pitchFamily="34" charset="0"/>
              <a:cs typeface="Times New Roman" panose="02020603050405020304" pitchFamily="18" charset="0"/>
            </a:endParaRPr>
          </a:p>
          <a:p>
            <a:pPr algn="just">
              <a:lnSpc>
                <a:spcPct val="93000"/>
              </a:lnSpc>
              <a:spcAft>
                <a:spcPts val="0"/>
              </a:spcAft>
            </a:pPr>
            <a:r>
              <a:rPr lang="ru-RU" sz="2700" b="1" i="1" dirty="0" smtClean="0">
                <a:solidFill>
                  <a:srgbClr val="2B98D5"/>
                </a:solidFill>
                <a:effectLst/>
                <a:latin typeface="Liberation Serif" panose="02020603050405020304" pitchFamily="18" charset="0"/>
                <a:ea typeface="Calibri" panose="020F0502020204030204" pitchFamily="34" charset="0"/>
                <a:cs typeface="Times New Roman" panose="02020603050405020304" pitchFamily="18" charset="0"/>
              </a:rPr>
              <a:t>Закон Свердловской области от 23 декабря 2020 года № </a:t>
            </a:r>
            <a:r>
              <a:rPr lang="ru-RU" sz="2700" b="1" i="1" dirty="0">
                <a:solidFill>
                  <a:srgbClr val="2B98D5"/>
                </a:solidFill>
                <a:latin typeface="Liberation Serif" panose="02020603050405020304" pitchFamily="18" charset="0"/>
                <a:ea typeface="Calibri" panose="020F0502020204030204" pitchFamily="34" charset="0"/>
                <a:cs typeface="Times New Roman" panose="02020603050405020304" pitchFamily="18" charset="0"/>
              </a:rPr>
              <a:t>148-ОЗ </a:t>
            </a:r>
            <a:r>
              <a:rPr lang="ru-RU" sz="2700" b="1" i="1" dirty="0" smtClean="0">
                <a:solidFill>
                  <a:srgbClr val="2B98D5"/>
                </a:solidFill>
                <a:latin typeface="Liberation Serif" panose="02020603050405020304" pitchFamily="18" charset="0"/>
                <a:ea typeface="Calibri" panose="020F0502020204030204" pitchFamily="34" charset="0"/>
                <a:cs typeface="Times New Roman" panose="02020603050405020304" pitchFamily="18" charset="0"/>
              </a:rPr>
              <a:t>«О </a:t>
            </a:r>
            <a:r>
              <a:rPr lang="ru-RU" sz="2700" b="1" i="1" dirty="0">
                <a:solidFill>
                  <a:srgbClr val="2B98D5"/>
                </a:solidFill>
                <a:latin typeface="Liberation Serif" panose="02020603050405020304" pitchFamily="18" charset="0"/>
                <a:ea typeface="Calibri" panose="020F0502020204030204" pitchFamily="34" charset="0"/>
                <a:cs typeface="Times New Roman" panose="02020603050405020304" pitchFamily="18" charset="0"/>
              </a:rPr>
              <a:t>внесении изменений в статьи 2 и 3 Закона Свердловской области "О ставке налога на прибыль организаций для отдельных категорий налогоплательщиков </a:t>
            </a:r>
            <a:r>
              <a:rPr lang="ru-RU" sz="2700" b="1" i="1" dirty="0" smtClean="0">
                <a:solidFill>
                  <a:srgbClr val="2B98D5"/>
                </a:solidFill>
                <a:latin typeface="Liberation Serif" panose="02020603050405020304" pitchFamily="18" charset="0"/>
                <a:ea typeface="Calibri" panose="020F0502020204030204" pitchFamily="34" charset="0"/>
                <a:cs typeface="Times New Roman" panose="02020603050405020304" pitchFamily="18" charset="0"/>
              </a:rPr>
              <a:t>в Свердловской области» </a:t>
            </a:r>
            <a:r>
              <a:rPr lang="ru-RU" sz="2700" b="1" i="1" dirty="0">
                <a:solidFill>
                  <a:srgbClr val="2B98D5"/>
                </a:solidFill>
                <a:latin typeface="Liberation Serif" panose="02020603050405020304" pitchFamily="18" charset="0"/>
                <a:ea typeface="Calibri" panose="020F0502020204030204" pitchFamily="34" charset="0"/>
                <a:cs typeface="Times New Roman" panose="02020603050405020304" pitchFamily="18" charset="0"/>
              </a:rPr>
              <a:t>(ставка налога 10%)</a:t>
            </a:r>
            <a:endParaRPr lang="ru-RU" sz="2700" b="1" i="1" dirty="0">
              <a:solidFill>
                <a:srgbClr val="2B98D5"/>
              </a:solidFill>
              <a:effectLst/>
              <a:latin typeface="Liberation Serif" panose="02020603050405020304" pitchFamily="18" charset="0"/>
              <a:ea typeface="Calibri" panose="020F0502020204030204" pitchFamily="34" charset="0"/>
              <a:cs typeface="Times New Roman" panose="02020603050405020304" pitchFamily="18" charset="0"/>
            </a:endParaRPr>
          </a:p>
        </p:txBody>
      </p:sp>
      <p:sp>
        <p:nvSpPr>
          <p:cNvPr id="10"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207923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n-US" dirty="0" smtClean="0"/>
              <a:t>7</a:t>
            </a:r>
            <a:endParaRPr lang="ru-RU" dirty="0"/>
          </a:p>
        </p:txBody>
      </p:sp>
      <p:sp>
        <p:nvSpPr>
          <p:cNvPr id="3" name="Заголовок 2"/>
          <p:cNvSpPr>
            <a:spLocks noGrp="1"/>
          </p:cNvSpPr>
          <p:nvPr>
            <p:ph type="title"/>
          </p:nvPr>
        </p:nvSpPr>
        <p:spPr>
          <a:xfrm>
            <a:off x="603047" y="-19610"/>
            <a:ext cx="9604093" cy="1231305"/>
          </a:xfrm>
        </p:spPr>
        <p:txBody>
          <a:bodyPr>
            <a:normAutofit/>
          </a:bodyPr>
          <a:lstStyle/>
          <a:p>
            <a:r>
              <a:rPr lang="ru-RU" sz="2800" dirty="0"/>
              <a:t>Региональный инвестиционный проект</a:t>
            </a:r>
          </a:p>
        </p:txBody>
      </p:sp>
      <p:sp>
        <p:nvSpPr>
          <p:cNvPr id="8" name="Прямоугольник 7"/>
          <p:cNvSpPr/>
          <p:nvPr/>
        </p:nvSpPr>
        <p:spPr>
          <a:xfrm>
            <a:off x="776388" y="1669587"/>
            <a:ext cx="11662348" cy="893834"/>
          </a:xfrm>
          <a:prstGeom prst="rect">
            <a:avLst/>
          </a:prstGeom>
        </p:spPr>
        <p:txBody>
          <a:bodyPr wrap="square">
            <a:spAutoFit/>
          </a:bodyPr>
          <a:lstStyle/>
          <a:p>
            <a:pPr algn="ctr">
              <a:lnSpc>
                <a:spcPct val="93000"/>
              </a:lnSpc>
              <a:spcAft>
                <a:spcPts val="0"/>
              </a:spcAft>
            </a:pPr>
            <a:r>
              <a:rPr lang="ru-RU" sz="2800" b="1" dirty="0">
                <a:solidFill>
                  <a:srgbClr val="00B0F0"/>
                </a:solidFill>
                <a:ea typeface="Calibri" panose="020F0502020204030204" pitchFamily="34" charset="0"/>
                <a:cs typeface="Liberation Serif" panose="02020603050405020304" pitchFamily="18" charset="0"/>
              </a:rPr>
              <a:t>Требования к РИП, установленные законодательством </a:t>
            </a:r>
          </a:p>
          <a:p>
            <a:pPr algn="ctr">
              <a:lnSpc>
                <a:spcPct val="93000"/>
              </a:lnSpc>
              <a:spcAft>
                <a:spcPts val="0"/>
              </a:spcAft>
            </a:pPr>
            <a:r>
              <a:rPr lang="ru-RU" sz="2800" b="1" dirty="0">
                <a:solidFill>
                  <a:srgbClr val="00B0F0"/>
                </a:solidFill>
                <a:ea typeface="Calibri" panose="020F0502020204030204" pitchFamily="34" charset="0"/>
                <a:cs typeface="Liberation Serif" panose="02020603050405020304" pitchFamily="18" charset="0"/>
              </a:rPr>
              <a:t>Российской Федерации (НК РФ)</a:t>
            </a:r>
            <a:endParaRPr lang="ru-RU" sz="2800" dirty="0">
              <a:solidFill>
                <a:srgbClr val="00B0F0"/>
              </a:solidFill>
              <a:effectLst/>
              <a:ea typeface="Calibri" panose="020F0502020204030204" pitchFamily="34" charset="0"/>
              <a:cs typeface="Times New Roman" panose="02020603050405020304" pitchFamily="18" charset="0"/>
            </a:endParaRPr>
          </a:p>
        </p:txBody>
      </p:sp>
      <p:sp>
        <p:nvSpPr>
          <p:cNvPr id="10"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TextBox 14"/>
          <p:cNvSpPr txBox="1"/>
          <p:nvPr/>
        </p:nvSpPr>
        <p:spPr>
          <a:xfrm>
            <a:off x="377171" y="3440031"/>
            <a:ext cx="4000484" cy="2492990"/>
          </a:xfrm>
          <a:prstGeom prst="rect">
            <a:avLst/>
          </a:prstGeom>
        </p:spPr>
        <p:txBody>
          <a:bodyPr wrap="square" rtlCol="0">
            <a:spAutoFit/>
          </a:bodyPr>
          <a:lstStyle/>
          <a:p>
            <a:pPr algn="ctr">
              <a:buClr>
                <a:schemeClr val="accent1"/>
              </a:buClr>
            </a:pPr>
            <a:r>
              <a:rPr lang="ru-RU" sz="2400" b="1" u="sng" dirty="0">
                <a:solidFill>
                  <a:srgbClr val="22A1DA"/>
                </a:solidFill>
              </a:rPr>
              <a:t>объем капитальных вложений:</a:t>
            </a:r>
          </a:p>
          <a:p>
            <a:pPr algn="ctr">
              <a:buClr>
                <a:schemeClr val="accent1"/>
              </a:buClr>
            </a:pPr>
            <a:r>
              <a:rPr lang="ru-RU" sz="1800" b="1" dirty="0">
                <a:solidFill>
                  <a:schemeClr val="accent6">
                    <a:lumMod val="75000"/>
                  </a:schemeClr>
                </a:solidFill>
              </a:rPr>
              <a:t>от 50 до 500 млн. рублей (3 года)*; </a:t>
            </a:r>
          </a:p>
          <a:p>
            <a:pPr algn="ctr">
              <a:buClr>
                <a:schemeClr val="accent1"/>
              </a:buClr>
            </a:pPr>
            <a:r>
              <a:rPr lang="ru-RU" sz="1800" b="1" dirty="0">
                <a:solidFill>
                  <a:schemeClr val="accent6">
                    <a:lumMod val="75000"/>
                  </a:schemeClr>
                </a:solidFill>
              </a:rPr>
              <a:t>от 500 млн. рублей </a:t>
            </a:r>
          </a:p>
          <a:p>
            <a:pPr algn="ctr">
              <a:buClr>
                <a:schemeClr val="accent1"/>
              </a:buClr>
            </a:pPr>
            <a:r>
              <a:rPr lang="ru-RU" sz="1800" b="1" dirty="0">
                <a:solidFill>
                  <a:schemeClr val="accent6">
                    <a:lumMod val="75000"/>
                  </a:schemeClr>
                </a:solidFill>
              </a:rPr>
              <a:t>(5 лет)* </a:t>
            </a:r>
          </a:p>
          <a:p>
            <a:pPr algn="ctr">
              <a:buClr>
                <a:schemeClr val="accent1"/>
              </a:buClr>
            </a:pPr>
            <a:r>
              <a:rPr lang="ru-RU" sz="1800" b="1" i="1" dirty="0">
                <a:solidFill>
                  <a:schemeClr val="accent6">
                    <a:lumMod val="75000"/>
                  </a:schemeClr>
                </a:solidFill>
              </a:rPr>
              <a:t>*со дня включения организации в реестр участников РИП</a:t>
            </a:r>
          </a:p>
        </p:txBody>
      </p:sp>
      <p:sp>
        <p:nvSpPr>
          <p:cNvPr id="16" name="TextBox 15"/>
          <p:cNvSpPr txBox="1"/>
          <p:nvPr/>
        </p:nvSpPr>
        <p:spPr>
          <a:xfrm>
            <a:off x="4319583" y="3368558"/>
            <a:ext cx="4343397" cy="3046988"/>
          </a:xfrm>
          <a:prstGeom prst="rect">
            <a:avLst/>
          </a:prstGeom>
        </p:spPr>
        <p:txBody>
          <a:bodyPr wrap="square" rtlCol="0">
            <a:spAutoFit/>
          </a:bodyPr>
          <a:lstStyle/>
          <a:p>
            <a:pPr algn="ctr">
              <a:buClr>
                <a:schemeClr val="accent1"/>
              </a:buClr>
            </a:pPr>
            <a:r>
              <a:rPr lang="ru-RU" sz="2400" b="1" u="sng" dirty="0">
                <a:solidFill>
                  <a:srgbClr val="22A1DA"/>
                </a:solidFill>
              </a:rPr>
              <a:t>состав капитальных вложений:</a:t>
            </a:r>
          </a:p>
          <a:p>
            <a:pPr algn="ctr">
              <a:buClr>
                <a:schemeClr val="accent1"/>
              </a:buClr>
            </a:pPr>
            <a:r>
              <a:rPr lang="ru-RU" sz="1800" b="1" i="1" dirty="0">
                <a:solidFill>
                  <a:schemeClr val="accent6">
                    <a:lumMod val="75000"/>
                  </a:schemeClr>
                </a:solidFill>
              </a:rPr>
              <a:t>создание (приобретение) амортизируемого имущества, ПИР, новое строительство, тех.</a:t>
            </a:r>
            <a:r>
              <a:rPr lang="en-US" sz="1800" b="1" i="1" dirty="0">
                <a:solidFill>
                  <a:schemeClr val="accent6">
                    <a:lumMod val="75000"/>
                  </a:schemeClr>
                </a:solidFill>
              </a:rPr>
              <a:t> </a:t>
            </a:r>
            <a:r>
              <a:rPr lang="ru-RU" sz="1800" b="1" i="1" dirty="0">
                <a:solidFill>
                  <a:schemeClr val="accent6">
                    <a:lumMod val="75000"/>
                  </a:schemeClr>
                </a:solidFill>
              </a:rPr>
              <a:t>перевооружение, модернизация ОС, реконструкция зданий, приобретение машин, оборудования, инструментов, инвентаря</a:t>
            </a:r>
          </a:p>
        </p:txBody>
      </p:sp>
      <p:sp>
        <p:nvSpPr>
          <p:cNvPr id="17" name="TextBox 16"/>
          <p:cNvSpPr txBox="1"/>
          <p:nvPr/>
        </p:nvSpPr>
        <p:spPr>
          <a:xfrm>
            <a:off x="8662978" y="3272452"/>
            <a:ext cx="4568109" cy="3508653"/>
          </a:xfrm>
          <a:prstGeom prst="rect">
            <a:avLst/>
          </a:prstGeom>
        </p:spPr>
        <p:txBody>
          <a:bodyPr wrap="square" rtlCol="0">
            <a:spAutoFit/>
          </a:bodyPr>
          <a:lstStyle/>
          <a:p>
            <a:pPr algn="ctr">
              <a:buClr>
                <a:schemeClr val="accent1"/>
              </a:buClr>
            </a:pPr>
            <a:r>
              <a:rPr lang="ru-RU" sz="2400" b="1" u="sng" dirty="0">
                <a:solidFill>
                  <a:srgbClr val="22A1DA"/>
                </a:solidFill>
              </a:rPr>
              <a:t>участник РИП:</a:t>
            </a:r>
          </a:p>
          <a:p>
            <a:pPr algn="ctr">
              <a:buClr>
                <a:schemeClr val="accent1"/>
              </a:buClr>
            </a:pPr>
            <a:r>
              <a:rPr lang="ru-RU" sz="1800" b="1" i="1" dirty="0">
                <a:solidFill>
                  <a:schemeClr val="accent6">
                    <a:lumMod val="75000"/>
                  </a:schemeClr>
                </a:solidFill>
              </a:rPr>
              <a:t>регистрация ЮЛ на территории субъекта, отсутствие обособленных подразделений за пределами субъекта, не применение спец. налоговых режимов, ЮЛ не является участником КГН, НКО, банком, страховой организацией, НПФ, участником рынка ценных бумаг, клиринговой организацией, резидентом ОЭЗ, ТОСЭР, участником РИП</a:t>
            </a:r>
          </a:p>
        </p:txBody>
      </p:sp>
      <p:pic>
        <p:nvPicPr>
          <p:cNvPr id="18" name="Рисунок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20582" y="2535109"/>
            <a:ext cx="675553" cy="861761"/>
          </a:xfrm>
          <a:prstGeom prst="rect">
            <a:avLst/>
          </a:prstGeom>
        </p:spPr>
      </p:pic>
      <p:pic>
        <p:nvPicPr>
          <p:cNvPr id="20" name="Рисунок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04127" y="2516412"/>
            <a:ext cx="675553" cy="861761"/>
          </a:xfrm>
          <a:prstGeom prst="rect">
            <a:avLst/>
          </a:prstGeom>
        </p:spPr>
      </p:pic>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609257" y="2535109"/>
            <a:ext cx="675553" cy="861761"/>
          </a:xfrm>
          <a:prstGeom prst="rect">
            <a:avLst/>
          </a:prstGeom>
        </p:spPr>
      </p:pic>
    </p:spTree>
    <p:extLst>
      <p:ext uri="{BB962C8B-B14F-4D97-AF65-F5344CB8AC3E}">
        <p14:creationId xmlns:p14="http://schemas.microsoft.com/office/powerpoint/2010/main" val="2084453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2">
      <a:dk1>
        <a:sysClr val="windowText" lastClr="000000"/>
      </a:dk1>
      <a:lt1>
        <a:sysClr val="window" lastClr="FFFFFF"/>
      </a:lt1>
      <a:dk2>
        <a:srgbClr val="44546A"/>
      </a:dk2>
      <a:lt2>
        <a:srgbClr val="E7E6E6"/>
      </a:lt2>
      <a:accent1>
        <a:srgbClr val="389ED7"/>
      </a:accent1>
      <a:accent2>
        <a:srgbClr val="32BCAD"/>
      </a:accent2>
      <a:accent3>
        <a:srgbClr val="AEABAB"/>
      </a:accent3>
      <a:accent4>
        <a:srgbClr val="FFC000"/>
      </a:accent4>
      <a:accent5>
        <a:srgbClr val="4472C4"/>
      </a:accent5>
      <a:accent6>
        <a:srgbClr val="32BCAD"/>
      </a:accent6>
      <a:hlink>
        <a:srgbClr val="389ED7"/>
      </a:hlink>
      <a:folHlink>
        <a:srgbClr val="ED7D31"/>
      </a:folHlink>
    </a:clrScheme>
    <a:fontScheme name="Свердловская область">
      <a:majorFont>
        <a:latin typeface="Segoe UI Semibold"/>
        <a:ea typeface=""/>
        <a:cs typeface=""/>
      </a:majorFont>
      <a:minorFont>
        <a:latin typeface="Segoe UI"/>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ct val="100000"/>
          </a:lnSpc>
          <a:defRPr sz="2800" b="1" dirty="0" smtClean="0">
            <a:latin typeface="+mn-lt"/>
          </a:defRPr>
        </a:defPPr>
      </a:lstStyle>
    </a:txDef>
  </a:objectDefaults>
  <a:extraClrSchemeLst/>
  <a:extLst>
    <a:ext uri="{05A4C25C-085E-4340-85A3-A5531E510DB2}">
      <thm15:themeFamily xmlns:thm15="http://schemas.microsoft.com/office/thememl/2012/main" xmlns="" name="@Чистый шаблон презентации_Свердловской области_А4_24-12-18_Dikiyfilin.potx" id="{ECB3918E-1C3B-44DE-A316-72BDDAECAB7D}" vid="{15C0883D-23D4-45F8-9F74-60BAF7CC2DB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4402</TotalTime>
  <Words>1157</Words>
  <Application>Microsoft Office PowerPoint</Application>
  <PresentationFormat>Произвольный</PresentationFormat>
  <Paragraphs>138</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  Система законодательства Свердловской области </vt:lpstr>
      <vt:lpstr>  Система мер стимулирования инвесторов  в Свердловской области </vt:lpstr>
      <vt:lpstr>Основные принципы стабилизационной оговорки  в рамках СЗПК</vt:lpstr>
      <vt:lpstr>Параметры возмещения затрат на инфраструктуру в рамках СЗПК</vt:lpstr>
      <vt:lpstr>Виды СЗПК, ключевые требования  </vt:lpstr>
      <vt:lpstr>Внедрение механизма СЗПК в муниципалитетах</vt:lpstr>
      <vt:lpstr>Нормативная база</vt:lpstr>
      <vt:lpstr>Региональный инвестиционный проект</vt:lpstr>
      <vt:lpstr>Региональный инвестиционный проект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Пелевин Иван Алексеевич</dc:creator>
  <cp:lastModifiedBy>paramonova</cp:lastModifiedBy>
  <cp:revision>526</cp:revision>
  <cp:lastPrinted>2021-05-24T12:38:59Z</cp:lastPrinted>
  <dcterms:created xsi:type="dcterms:W3CDTF">2018-12-25T07:26:08Z</dcterms:created>
  <dcterms:modified xsi:type="dcterms:W3CDTF">2021-06-29T11:01:40Z</dcterms:modified>
</cp:coreProperties>
</file>