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37" r:id="rId2"/>
    <p:sldId id="341" r:id="rId3"/>
    <p:sldId id="345" r:id="rId4"/>
    <p:sldId id="348" r:id="rId5"/>
    <p:sldId id="332" r:id="rId6"/>
    <p:sldId id="346" r:id="rId7"/>
  </p:sldIdLst>
  <p:sldSz cx="13439775" cy="7559675"/>
  <p:notesSz cx="6797675" cy="9926638"/>
  <p:defaultTextStyle>
    <a:defPPr>
      <a:defRPr lang="ru-RU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ровков Павел Сергеевич" initials="БПС" lastIdx="1" clrIdx="0">
    <p:extLst>
      <p:ext uri="{19B8F6BF-5375-455C-9EA6-DF929625EA0E}">
        <p15:presenceInfo xmlns:p15="http://schemas.microsoft.com/office/powerpoint/2012/main" xmlns="" userId="S-1-5-21-3459247-3763285414-3421907777-116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B98D5"/>
    <a:srgbClr val="22A1DA"/>
    <a:srgbClr val="42BEB2"/>
    <a:srgbClr val="563F2F"/>
    <a:srgbClr val="FDC010"/>
    <a:srgbClr val="D9D3D0"/>
    <a:srgbClr val="2279A9"/>
    <a:srgbClr val="44546A"/>
    <a:srgbClr val="4971B7"/>
    <a:srgbClr val="ED7D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95" autoAdjust="0"/>
  </p:normalViewPr>
  <p:slideViewPr>
    <p:cSldViewPr snapToGrid="0">
      <p:cViewPr varScale="1">
        <p:scale>
          <a:sx n="98" d="100"/>
          <a:sy n="98" d="100"/>
        </p:scale>
        <p:origin x="-546" y="-102"/>
      </p:cViewPr>
      <p:guideLst>
        <p:guide orient="horz" pos="2381"/>
        <p:guide pos="4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86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424A0-314E-4C8E-8C61-0C6E9D21F8CA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29816-93D9-435F-9B53-DC3323A4E8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938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986BC-3181-4DC8-8EF0-AA54586A6985}" type="datetimeFigureOut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125AC-088F-48D9-9199-C78495F93A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4706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2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3439775" cy="772424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2258" y="399478"/>
            <a:ext cx="1295259" cy="69393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6164" y="2252796"/>
            <a:ext cx="6386243" cy="1655570"/>
          </a:xfrm>
          <a:prstGeom prst="rect">
            <a:avLst/>
          </a:prstGeom>
        </p:spPr>
      </p:pic>
      <p:sp>
        <p:nvSpPr>
          <p:cNvPr id="14" name="Дата 3"/>
          <p:cNvSpPr txBox="1">
            <a:spLocks/>
          </p:cNvSpPr>
          <p:nvPr userDrawn="1"/>
        </p:nvSpPr>
        <p:spPr>
          <a:xfrm>
            <a:off x="682215" y="7006700"/>
            <a:ext cx="3023949" cy="402483"/>
          </a:xfrm>
          <a:prstGeom prst="rect">
            <a:avLst/>
          </a:prstGeom>
        </p:spPr>
        <p:txBody>
          <a:bodyPr vert="horz" lIns="117721" tIns="58860" rIns="117721" bIns="5886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EB4923F-6D85-4D3F-A0DF-B0A90AC0DE05}" type="datetimeFigureOut">
              <a:rPr lang="ru-RU" sz="1545" smtClean="0"/>
              <a:pPr/>
              <a:t>21.06.2021</a:t>
            </a:fld>
            <a:endParaRPr lang="ru-RU" sz="1545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10" hasCustomPrompt="1"/>
          </p:nvPr>
        </p:nvSpPr>
        <p:spPr>
          <a:xfrm>
            <a:off x="3581509" y="5067751"/>
            <a:ext cx="7243263" cy="1462937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FontTx/>
              <a:buNone/>
              <a:defRPr sz="3347" cap="none" baseline="0">
                <a:solidFill>
                  <a:srgbClr val="22A1DA"/>
                </a:solidFill>
                <a:latin typeface="Segoe UI Semibold" panose="020B0702040204020203" pitchFamily="34" charset="0"/>
              </a:defRPr>
            </a:lvl1pPr>
            <a:lvl2pPr marL="588599" indent="0">
              <a:buFontTx/>
              <a:buNone/>
              <a:defRPr sz="2832" cap="all" baseline="0">
                <a:solidFill>
                  <a:srgbClr val="22A1DA"/>
                </a:solidFill>
                <a:latin typeface="Segoe UI Semibold" panose="020B0702040204020203" pitchFamily="34" charset="0"/>
              </a:defRPr>
            </a:lvl2pPr>
            <a:lvl3pPr marL="1177199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3pPr>
            <a:lvl4pPr marL="1765798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4pPr>
            <a:lvl5pPr marL="2354397" indent="0">
              <a:buFontTx/>
              <a:buNone/>
              <a:defRPr sz="2832" cap="all" baseline="0">
                <a:solidFill>
                  <a:srgbClr val="22A1DA"/>
                </a:solidFill>
                <a:latin typeface="Segoe UI "/>
              </a:defRPr>
            </a:lvl5pPr>
          </a:lstStyle>
          <a:p>
            <a:pPr lvl="0"/>
            <a:r>
              <a:rPr lang="ru-RU" dirty="0"/>
              <a:t>Образец текста </a:t>
            </a:r>
            <a:br>
              <a:rPr lang="ru-RU" dirty="0"/>
            </a:br>
            <a:r>
              <a:rPr lang="ru-RU" dirty="0"/>
              <a:t>в несколько строк</a:t>
            </a:r>
          </a:p>
        </p:txBody>
      </p:sp>
    </p:spTree>
    <p:extLst>
      <p:ext uri="{BB962C8B-B14F-4D97-AF65-F5344CB8AC3E}">
        <p14:creationId xmlns:p14="http://schemas.microsoft.com/office/powerpoint/2010/main" xmlns="" val="198960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3186C-48BB-40C9-BCA3-127F0AF18251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610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45584-8A28-4C79-893D-759B39B48282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4414" y="-648796"/>
            <a:ext cx="6468127" cy="30260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91231" y="-481196"/>
            <a:ext cx="1889052" cy="755967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22A1DA"/>
                </a:solidFill>
              </a:defRPr>
            </a:lvl1pPr>
          </a:lstStyle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788892" y="1601788"/>
            <a:ext cx="11810898" cy="4979987"/>
          </a:xfrm>
        </p:spPr>
        <p:txBody>
          <a:bodyPr/>
          <a:lstStyle>
            <a:lvl1pPr marL="0" indent="0">
              <a:buNone/>
              <a:defRPr/>
            </a:lvl1pPr>
            <a:lvl2pPr marL="588599" indent="0">
              <a:buNone/>
              <a:defRPr/>
            </a:lvl2pPr>
            <a:lvl3pPr marL="1177199" indent="0">
              <a:buNone/>
              <a:defRPr/>
            </a:lvl3pPr>
            <a:lvl4pPr marL="1765798" indent="0">
              <a:buNone/>
              <a:defRPr/>
            </a:lvl4pPr>
            <a:lvl5pPr marL="2354397" indent="0"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5323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овсем 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0162063" y="1"/>
            <a:ext cx="3277712" cy="1465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0300559" y="6188076"/>
            <a:ext cx="3277712" cy="14657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</p:spTree>
    <p:extLst>
      <p:ext uri="{BB962C8B-B14F-4D97-AF65-F5344CB8AC3E}">
        <p14:creationId xmlns:p14="http://schemas.microsoft.com/office/powerpoint/2010/main" xmlns="" val="3573617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6" y="2267902"/>
            <a:ext cx="6803887" cy="4192822"/>
          </a:xfrm>
        </p:spPr>
        <p:txBody>
          <a:bodyPr/>
          <a:lstStyle>
            <a:lvl1pPr>
              <a:defRPr sz="4120"/>
            </a:lvl1pPr>
            <a:lvl2pPr>
              <a:defRPr sz="3605"/>
            </a:lvl2pPr>
            <a:lvl3pPr>
              <a:defRPr sz="3090"/>
            </a:lvl3pPr>
            <a:lvl4pPr>
              <a:defRPr sz="2575"/>
            </a:lvl4pPr>
            <a:lvl5pPr>
              <a:defRPr sz="2575"/>
            </a:lvl5pPr>
            <a:lvl6pPr>
              <a:defRPr sz="2575"/>
            </a:lvl6pPr>
            <a:lvl7pPr>
              <a:defRPr sz="2575"/>
            </a:lvl7pPr>
            <a:lvl8pPr>
              <a:defRPr sz="2575"/>
            </a:lvl8pPr>
            <a:lvl9pPr>
              <a:defRPr sz="257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2060"/>
            </a:lvl1pPr>
            <a:lvl2pPr marL="588599" indent="0">
              <a:buNone/>
              <a:defRPr sz="1802"/>
            </a:lvl2pPr>
            <a:lvl3pPr marL="1177199" indent="0">
              <a:buNone/>
              <a:defRPr sz="1545"/>
            </a:lvl3pPr>
            <a:lvl4pPr marL="1765798" indent="0">
              <a:buNone/>
              <a:defRPr sz="1287"/>
            </a:lvl4pPr>
            <a:lvl5pPr marL="2354397" indent="0">
              <a:buNone/>
              <a:defRPr sz="1287"/>
            </a:lvl5pPr>
            <a:lvl6pPr marL="2942996" indent="0">
              <a:buNone/>
              <a:defRPr sz="1287"/>
            </a:lvl6pPr>
            <a:lvl7pPr marL="3531596" indent="0">
              <a:buNone/>
              <a:defRPr sz="1287"/>
            </a:lvl7pPr>
            <a:lvl8pPr marL="4120195" indent="0">
              <a:buNone/>
              <a:defRPr sz="1287"/>
            </a:lvl8pPr>
            <a:lvl9pPr marL="4708794" indent="0">
              <a:buNone/>
              <a:defRPr sz="12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23C52-DDD9-4805-A455-30AE3A827D5C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2684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6" y="2267902"/>
            <a:ext cx="6803887" cy="4192822"/>
          </a:xfrm>
        </p:spPr>
        <p:txBody>
          <a:bodyPr anchor="t"/>
          <a:lstStyle>
            <a:lvl1pPr marL="0" indent="0">
              <a:buNone/>
              <a:defRPr sz="4120"/>
            </a:lvl1pPr>
            <a:lvl2pPr marL="588599" indent="0">
              <a:buNone/>
              <a:defRPr sz="3605"/>
            </a:lvl2pPr>
            <a:lvl3pPr marL="1177199" indent="0">
              <a:buNone/>
              <a:defRPr sz="3090"/>
            </a:lvl3pPr>
            <a:lvl4pPr marL="1765798" indent="0">
              <a:buNone/>
              <a:defRPr sz="2575"/>
            </a:lvl4pPr>
            <a:lvl5pPr marL="2354397" indent="0">
              <a:buNone/>
              <a:defRPr sz="2575"/>
            </a:lvl5pPr>
            <a:lvl6pPr marL="2942996" indent="0">
              <a:buNone/>
              <a:defRPr sz="2575"/>
            </a:lvl6pPr>
            <a:lvl7pPr marL="3531596" indent="0">
              <a:buNone/>
              <a:defRPr sz="2575"/>
            </a:lvl7pPr>
            <a:lvl8pPr marL="4120195" indent="0">
              <a:buNone/>
              <a:defRPr sz="2575"/>
            </a:lvl8pPr>
            <a:lvl9pPr marL="4708794" indent="0">
              <a:buNone/>
              <a:defRPr sz="257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2060"/>
            </a:lvl1pPr>
            <a:lvl2pPr marL="588599" indent="0">
              <a:buNone/>
              <a:defRPr sz="1802"/>
            </a:lvl2pPr>
            <a:lvl3pPr marL="1177199" indent="0">
              <a:buNone/>
              <a:defRPr sz="1545"/>
            </a:lvl3pPr>
            <a:lvl4pPr marL="1765798" indent="0">
              <a:buNone/>
              <a:defRPr sz="1287"/>
            </a:lvl4pPr>
            <a:lvl5pPr marL="2354397" indent="0">
              <a:buNone/>
              <a:defRPr sz="1287"/>
            </a:lvl5pPr>
            <a:lvl6pPr marL="2942996" indent="0">
              <a:buNone/>
              <a:defRPr sz="1287"/>
            </a:lvl6pPr>
            <a:lvl7pPr marL="3531596" indent="0">
              <a:buNone/>
              <a:defRPr sz="1287"/>
            </a:lvl7pPr>
            <a:lvl8pPr marL="4120195" indent="0">
              <a:buNone/>
              <a:defRPr sz="1287"/>
            </a:lvl8pPr>
            <a:lvl9pPr marL="4708794" indent="0">
              <a:buNone/>
              <a:defRPr sz="128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7AF22-B8FC-4B84-BCFF-57F43201E77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456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7C4E-F0C2-4D87-8A3D-049C405B985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780" y="403225"/>
            <a:ext cx="11592215" cy="14605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10576466" y="128589"/>
            <a:ext cx="2654623" cy="17351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</p:spTree>
    <p:extLst>
      <p:ext uri="{BB962C8B-B14F-4D97-AF65-F5344CB8AC3E}">
        <p14:creationId xmlns:p14="http://schemas.microsoft.com/office/powerpoint/2010/main" xmlns="" val="285208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1183" y="-4789"/>
            <a:ext cx="13780242" cy="7571687"/>
          </a:xfrm>
          <a:prstGeom prst="rect">
            <a:avLst/>
          </a:prstGeom>
        </p:spPr>
      </p:pic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5920-514C-4E62-9EC1-587C54594C69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2384742" y="2172211"/>
            <a:ext cx="9139129" cy="151530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kern="1200">
                <a:solidFill>
                  <a:srgbClr val="22A1DA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3605" b="1" dirty="0">
              <a:latin typeface="+mn-lt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67430" y="386979"/>
            <a:ext cx="1059756" cy="56776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6594" y="311430"/>
            <a:ext cx="2811047" cy="728736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sz="quarter" idx="13" hasCustomPrompt="1"/>
          </p:nvPr>
        </p:nvSpPr>
        <p:spPr>
          <a:xfrm>
            <a:off x="2384742" y="2089703"/>
            <a:ext cx="9612378" cy="1680322"/>
          </a:xfrm>
        </p:spPr>
        <p:txBody>
          <a:bodyPr/>
          <a:lstStyle>
            <a:lvl1pPr marL="0" indent="0">
              <a:buNone/>
              <a:defRPr b="0">
                <a:solidFill>
                  <a:srgbClr val="22A1DA"/>
                </a:solidFill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3090" b="1" dirty="0">
                <a:latin typeface="+mn-lt"/>
              </a:rPr>
              <a:t>ПРЕДЛОЖЕНИЯ </a:t>
            </a:r>
            <a:r>
              <a:rPr lang="en-US" sz="3090" b="1" dirty="0">
                <a:latin typeface="+mn-lt"/>
              </a:rPr>
              <a:t/>
            </a:r>
            <a:br>
              <a:rPr lang="en-US" sz="3090" b="1" dirty="0">
                <a:latin typeface="+mn-lt"/>
              </a:rPr>
            </a:br>
            <a:r>
              <a:rPr lang="ru-RU" sz="3090" b="1" dirty="0">
                <a:latin typeface="+mn-lt"/>
              </a:rPr>
              <a:t>ПО РАЗВИТИЮ СОТРУДНИЧЕСТВА </a:t>
            </a:r>
            <a:br>
              <a:rPr lang="ru-RU" sz="3090" b="1" dirty="0">
                <a:latin typeface="+mn-lt"/>
              </a:rPr>
            </a:br>
            <a:r>
              <a:rPr lang="ru-RU" sz="3090" b="1" dirty="0">
                <a:latin typeface="+mn-lt"/>
              </a:rPr>
              <a:t>НУ</a:t>
            </a:r>
            <a:r>
              <a:rPr lang="ru-RU" sz="3090" b="1" baseline="0" dirty="0">
                <a:latin typeface="+mn-lt"/>
              </a:rPr>
              <a:t> И ЕЩЁ ОДНА СТРОЧКА, НЕ БОЛЕЕ</a:t>
            </a:r>
            <a:r>
              <a:rPr lang="ru-RU" sz="3090" b="1" dirty="0">
                <a:latin typeface="+mn-lt"/>
              </a:rPr>
              <a:t> </a:t>
            </a:r>
            <a:endParaRPr lang="en-US" sz="3090" b="1" dirty="0">
              <a:latin typeface="+mn-lt"/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sz="quarter" idx="14" hasCustomPrompt="1"/>
          </p:nvPr>
        </p:nvSpPr>
        <p:spPr>
          <a:xfrm>
            <a:off x="2384742" y="3636920"/>
            <a:ext cx="9612378" cy="1921305"/>
          </a:xfrm>
        </p:spPr>
        <p:txBody>
          <a:bodyPr/>
          <a:lstStyle>
            <a:lvl1pPr marL="0" indent="0">
              <a:buNone/>
              <a:defRPr/>
            </a:lvl1pPr>
            <a:lvl2pPr marL="588599" indent="0">
              <a:buNone/>
              <a:defRPr/>
            </a:lvl2pPr>
            <a:lvl3pPr marL="1177199" indent="0">
              <a:buNone/>
              <a:defRPr/>
            </a:lvl3pPr>
            <a:lvl4pPr marL="1765798" indent="0">
              <a:buNone/>
              <a:defRPr/>
            </a:lvl4pPr>
            <a:lvl5pPr marL="2354397" indent="0">
              <a:buNone/>
              <a:defRPr/>
            </a:lvl5pPr>
          </a:lstStyle>
          <a:p>
            <a:pPr>
              <a:lnSpc>
                <a:spcPct val="100000"/>
              </a:lnSpc>
            </a:pP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Свердловской области и Магаданской области </a:t>
            </a:r>
            <a:b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сфере реализации инвестиционной политики </a:t>
            </a:r>
            <a:b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sz="3090" dirty="0">
                <a:solidFill>
                  <a:schemeClr val="tx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 поддержки предпринимательства.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407057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bg1">
                    <a:lumMod val="95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31E36DDC-4A08-44C5-9D60-A12B19258A96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69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solidFill>
            <a:srgbClr val="42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bg1">
                    <a:lumMod val="95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CE6296CE-3B93-4ABF-BA9F-26A2E43FEDF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812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дел категории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1"/>
            <a:ext cx="13439775" cy="75596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87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6986" y="835801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8515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916986" y="4211871"/>
            <a:ext cx="11591807" cy="1653678"/>
          </a:xfrm>
        </p:spPr>
        <p:txBody>
          <a:bodyPr/>
          <a:lstStyle>
            <a:lvl1pPr marL="0" indent="0">
              <a:buNone/>
              <a:defRPr sz="340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8814" indent="0">
              <a:buNone/>
              <a:defRPr sz="2839">
                <a:solidFill>
                  <a:schemeClr val="tx1">
                    <a:tint val="75000"/>
                  </a:schemeClr>
                </a:solidFill>
              </a:defRPr>
            </a:lvl2pPr>
            <a:lvl3pPr marL="1297626" indent="0">
              <a:buNone/>
              <a:defRPr sz="2554">
                <a:solidFill>
                  <a:schemeClr val="tx1">
                    <a:tint val="75000"/>
                  </a:schemeClr>
                </a:solidFill>
              </a:defRPr>
            </a:lvl3pPr>
            <a:lvl4pPr marL="1946439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4pPr>
            <a:lvl5pPr marL="2595252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5pPr>
            <a:lvl6pPr marL="3244065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6pPr>
            <a:lvl7pPr marL="3892877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7pPr>
            <a:lvl8pPr marL="4541691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8pPr>
            <a:lvl9pPr marL="5190503" indent="0">
              <a:buNone/>
              <a:defRPr sz="22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23986" y="7006701"/>
            <a:ext cx="3023949" cy="402483"/>
          </a:xfrm>
        </p:spPr>
        <p:txBody>
          <a:bodyPr/>
          <a:lstStyle/>
          <a:p>
            <a:fld id="{45CBCA27-9637-4502-8D04-843C389AB007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1925" y="7006701"/>
            <a:ext cx="4535925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91842" y="7006701"/>
            <a:ext cx="3023949" cy="402483"/>
          </a:xfrm>
        </p:spPr>
        <p:txBody>
          <a:bodyPr/>
          <a:lstStyle/>
          <a:p>
            <a:fld id="{3463CF0B-0AF5-49AC-8D18-C5BD401C42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2678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0FDC-D86C-4374-A8E9-40CB2053C484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332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7" y="1884672"/>
            <a:ext cx="11591807" cy="3144614"/>
          </a:xfrm>
          <a:prstGeom prst="rect">
            <a:avLst/>
          </a:prstGeom>
        </p:spPr>
        <p:txBody>
          <a:bodyPr anchor="b"/>
          <a:lstStyle>
            <a:lvl1pPr>
              <a:defRPr sz="772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7" y="5059036"/>
            <a:ext cx="11591807" cy="1653678"/>
          </a:xfrm>
        </p:spPr>
        <p:txBody>
          <a:bodyPr/>
          <a:lstStyle>
            <a:lvl1pPr marL="0" indent="0">
              <a:buNone/>
              <a:defRPr sz="3090">
                <a:solidFill>
                  <a:schemeClr val="tx1"/>
                </a:solidFill>
              </a:defRPr>
            </a:lvl1pPr>
            <a:lvl2pPr marL="588599" indent="0">
              <a:buNone/>
              <a:defRPr sz="2575">
                <a:solidFill>
                  <a:schemeClr val="tx1">
                    <a:tint val="75000"/>
                  </a:schemeClr>
                </a:solidFill>
              </a:defRPr>
            </a:lvl2pPr>
            <a:lvl3pPr marL="1177199" indent="0">
              <a:buNone/>
              <a:defRPr sz="2317">
                <a:solidFill>
                  <a:schemeClr val="tx1">
                    <a:tint val="75000"/>
                  </a:schemeClr>
                </a:solidFill>
              </a:defRPr>
            </a:lvl3pPr>
            <a:lvl4pPr marL="1765798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4pPr>
            <a:lvl5pPr marL="2354397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5pPr>
            <a:lvl6pPr marL="2942996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6pPr>
            <a:lvl7pPr marL="3531596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7pPr>
            <a:lvl8pPr marL="4120195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8pPr>
            <a:lvl9pPr marL="4708794" indent="0">
              <a:buNone/>
              <a:defRPr sz="20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35EA6-D118-458C-88F4-862D495C49BD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117721" tIns="58860" rIns="117721" bIns="5886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862"/>
              <a:t>Образец заголовка </a:t>
            </a:r>
            <a:r>
              <a:rPr lang="en-US" sz="3862"/>
              <a:t/>
            </a:r>
            <a:br>
              <a:rPr lang="en-US" sz="3862"/>
            </a:br>
            <a:r>
              <a:rPr lang="ru-RU" sz="3862"/>
              <a:t>и ещё немного</a:t>
            </a:r>
            <a:endParaRPr lang="en-US" sz="3862" dirty="0"/>
          </a:p>
        </p:txBody>
      </p:sp>
    </p:spTree>
    <p:extLst>
      <p:ext uri="{BB962C8B-B14F-4D97-AF65-F5344CB8AC3E}">
        <p14:creationId xmlns:p14="http://schemas.microsoft.com/office/powerpoint/2010/main" xmlns="" val="197386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6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8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E574-5432-427E-AC4A-9A5A2EB67F13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243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8" y="1853171"/>
            <a:ext cx="5685654" cy="908210"/>
          </a:xfrm>
        </p:spPr>
        <p:txBody>
          <a:bodyPr anchor="b"/>
          <a:lstStyle>
            <a:lvl1pPr marL="0" indent="0">
              <a:buNone/>
              <a:defRPr sz="3090" b="1"/>
            </a:lvl1pPr>
            <a:lvl2pPr marL="588599" indent="0">
              <a:buNone/>
              <a:defRPr sz="2575" b="1"/>
            </a:lvl2pPr>
            <a:lvl3pPr marL="1177199" indent="0">
              <a:buNone/>
              <a:defRPr sz="2317" b="1"/>
            </a:lvl3pPr>
            <a:lvl4pPr marL="1765798" indent="0">
              <a:buNone/>
              <a:defRPr sz="2060" b="1"/>
            </a:lvl4pPr>
            <a:lvl5pPr marL="2354397" indent="0">
              <a:buNone/>
              <a:defRPr sz="2060" b="1"/>
            </a:lvl5pPr>
            <a:lvl6pPr marL="2942996" indent="0">
              <a:buNone/>
              <a:defRPr sz="2060" b="1"/>
            </a:lvl6pPr>
            <a:lvl7pPr marL="3531596" indent="0">
              <a:buNone/>
              <a:defRPr sz="2060" b="1"/>
            </a:lvl7pPr>
            <a:lvl8pPr marL="4120195" indent="0">
              <a:buNone/>
              <a:defRPr sz="2060" b="1"/>
            </a:lvl8pPr>
            <a:lvl9pPr marL="4708794" indent="0">
              <a:buNone/>
              <a:defRPr sz="20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8" y="2761381"/>
            <a:ext cx="5685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7" y="1853171"/>
            <a:ext cx="5713654" cy="908210"/>
          </a:xfrm>
        </p:spPr>
        <p:txBody>
          <a:bodyPr anchor="b"/>
          <a:lstStyle>
            <a:lvl1pPr marL="0" indent="0">
              <a:buNone/>
              <a:defRPr sz="3090" b="1"/>
            </a:lvl1pPr>
            <a:lvl2pPr marL="588599" indent="0">
              <a:buNone/>
              <a:defRPr sz="2575" b="1"/>
            </a:lvl2pPr>
            <a:lvl3pPr marL="1177199" indent="0">
              <a:buNone/>
              <a:defRPr sz="2317" b="1"/>
            </a:lvl3pPr>
            <a:lvl4pPr marL="1765798" indent="0">
              <a:buNone/>
              <a:defRPr sz="2060" b="1"/>
            </a:lvl4pPr>
            <a:lvl5pPr marL="2354397" indent="0">
              <a:buNone/>
              <a:defRPr sz="2060" b="1"/>
            </a:lvl5pPr>
            <a:lvl6pPr marL="2942996" indent="0">
              <a:buNone/>
              <a:defRPr sz="2060" b="1"/>
            </a:lvl6pPr>
            <a:lvl7pPr marL="3531596" indent="0">
              <a:buNone/>
              <a:defRPr sz="2060" b="1"/>
            </a:lvl7pPr>
            <a:lvl8pPr marL="4120195" indent="0">
              <a:buNone/>
              <a:defRPr sz="2060" b="1"/>
            </a:lvl8pPr>
            <a:lvl9pPr marL="4708794" indent="0">
              <a:buNone/>
              <a:defRPr sz="206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7" y="2761381"/>
            <a:ext cx="5713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CD69-B88D-4E79-BD21-A9B88731344B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4485"/>
            <a:ext cx="13439775" cy="1834912"/>
          </a:xfrm>
          <a:prstGeom prst="rect">
            <a:avLst/>
          </a:prstGeom>
        </p:spPr>
      </p:pic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89864" y="294369"/>
            <a:ext cx="7469587" cy="1144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и ещё немного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076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7" y="2012414"/>
            <a:ext cx="1159180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6" y="7006702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4DBCD-3890-4209-968B-2ABCEA81BEB1}" type="datetime1">
              <a:rPr lang="ru-RU" smtClean="0"/>
              <a:pPr/>
              <a:t>21.06.2021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702"/>
            <a:ext cx="453592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07140" y="7006702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FD80-C3B9-44E2-96AF-9E09FF081CF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0018" y="226738"/>
            <a:ext cx="776857" cy="99060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1652" y="226736"/>
            <a:ext cx="1007460" cy="53974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40286" y="6803383"/>
            <a:ext cx="2160461" cy="99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05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91" r:id="rId3"/>
    <p:sldLayoutId id="2147483692" r:id="rId4"/>
    <p:sldLayoutId id="2147483693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73" r:id="rId12"/>
    <p:sldLayoutId id="2147483668" r:id="rId13"/>
    <p:sldLayoutId id="2147483669" r:id="rId14"/>
    <p:sldLayoutId id="2147483677" r:id="rId15"/>
  </p:sldLayoutIdLst>
  <p:hf hdr="0" ftr="0" dt="0"/>
  <p:txStyles>
    <p:titleStyle>
      <a:lvl1pPr algn="l" defTabSz="1177199" rtl="0" eaLnBrk="1" latinLnBrk="0" hangingPunct="1">
        <a:lnSpc>
          <a:spcPct val="90000"/>
        </a:lnSpc>
        <a:spcBef>
          <a:spcPct val="0"/>
        </a:spcBef>
        <a:buNone/>
        <a:defRPr sz="386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94300" indent="-294300" algn="l" defTabSz="1177199" rtl="0" eaLnBrk="1" latinLnBrk="0" hangingPunct="1">
        <a:lnSpc>
          <a:spcPct val="90000"/>
        </a:lnSpc>
        <a:spcBef>
          <a:spcPts val="1287"/>
        </a:spcBef>
        <a:buClr>
          <a:srgbClr val="22A1DA"/>
        </a:buClr>
        <a:buFont typeface="Segoe UI" panose="020B0502040204020203" pitchFamily="34" charset="0"/>
        <a:buChar char="•"/>
        <a:defRPr sz="3090" kern="1200">
          <a:solidFill>
            <a:schemeClr val="tx1"/>
          </a:solidFill>
          <a:latin typeface="+mn-lt"/>
          <a:ea typeface="+mn-ea"/>
          <a:cs typeface="+mn-cs"/>
        </a:defRPr>
      </a:lvl1pPr>
      <a:lvl2pPr marL="882899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2pPr>
      <a:lvl3pPr marL="1471498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2060" kern="1200">
          <a:solidFill>
            <a:schemeClr val="tx1"/>
          </a:solidFill>
          <a:latin typeface="+mn-lt"/>
          <a:ea typeface="+mn-ea"/>
          <a:cs typeface="+mn-cs"/>
        </a:defRPr>
      </a:lvl3pPr>
      <a:lvl4pPr marL="2060097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1802" kern="1200">
          <a:solidFill>
            <a:schemeClr val="tx1"/>
          </a:solidFill>
          <a:latin typeface="+mn-lt"/>
          <a:ea typeface="+mn-ea"/>
          <a:cs typeface="+mn-cs"/>
        </a:defRPr>
      </a:lvl4pPr>
      <a:lvl5pPr marL="2648697" indent="-294300" algn="l" defTabSz="1177199" rtl="0" eaLnBrk="1" latinLnBrk="0" hangingPunct="1">
        <a:lnSpc>
          <a:spcPct val="90000"/>
        </a:lnSpc>
        <a:spcBef>
          <a:spcPts val="644"/>
        </a:spcBef>
        <a:buClr>
          <a:srgbClr val="22A1DA"/>
        </a:buClr>
        <a:buFont typeface="Segoe UI" panose="020B0502040204020203" pitchFamily="34" charset="0"/>
        <a:buChar char="•"/>
        <a:defRPr sz="1545" kern="1200">
          <a:solidFill>
            <a:schemeClr val="tx1"/>
          </a:solidFill>
          <a:latin typeface="+mn-lt"/>
          <a:ea typeface="+mn-ea"/>
          <a:cs typeface="+mn-cs"/>
        </a:defRPr>
      </a:lvl5pPr>
      <a:lvl6pPr marL="3237296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6pPr>
      <a:lvl7pPr marL="3825895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7pPr>
      <a:lvl8pPr marL="4414495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8pPr>
      <a:lvl9pPr marL="5003094" indent="-294300" algn="l" defTabSz="1177199" rtl="0" eaLnBrk="1" latinLnBrk="0" hangingPunct="1">
        <a:lnSpc>
          <a:spcPct val="90000"/>
        </a:lnSpc>
        <a:spcBef>
          <a:spcPts val="644"/>
        </a:spcBef>
        <a:buFont typeface="Arial" panose="020B0604020202020204" pitchFamily="34" charset="0"/>
        <a:buChar char="•"/>
        <a:defRPr sz="23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1pPr>
      <a:lvl2pPr marL="588599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2pPr>
      <a:lvl3pPr marL="1177199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3pPr>
      <a:lvl4pPr marL="1765798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4pPr>
      <a:lvl5pPr marL="2354397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5pPr>
      <a:lvl6pPr marL="2942996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6pPr>
      <a:lvl7pPr marL="3531596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7pPr>
      <a:lvl8pPr marL="4120195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8pPr>
      <a:lvl9pPr marL="4708794" algn="l" defTabSz="1177199" rtl="0" eaLnBrk="1" latinLnBrk="0" hangingPunct="1">
        <a:defRPr sz="23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442373" y="1962180"/>
            <a:ext cx="11742645" cy="385529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Реализация механизма регионального инвестиционного проекта (РИП) </a:t>
            </a:r>
            <a:endParaRPr lang="ru-RU" sz="4000" b="1" dirty="0" smtClean="0">
              <a:solidFill>
                <a:schemeClr val="accent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4000" b="1" dirty="0" smtClean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для </a:t>
            </a:r>
            <a:r>
              <a:rPr lang="ru-RU" sz="4000" b="1" dirty="0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поддержки субъектов инвестиционной деятельности, реализующих (планирующих реализовать) проекты, целью которых является производство товаров</a:t>
            </a:r>
            <a:endParaRPr lang="ru-RU" sz="4377" dirty="0"/>
          </a:p>
        </p:txBody>
      </p:sp>
    </p:spTree>
    <p:extLst>
      <p:ext uri="{BB962C8B-B14F-4D97-AF65-F5344CB8AC3E}">
        <p14:creationId xmlns:p14="http://schemas.microsoft.com/office/powerpoint/2010/main" xmlns="" val="121606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8196179" cy="1473012"/>
          </a:xfrm>
        </p:spPr>
        <p:txBody>
          <a:bodyPr/>
          <a:lstStyle/>
          <a:p>
            <a:r>
              <a:rPr lang="ru-RU" sz="4000" dirty="0" smtClean="0"/>
              <a:t>Нормативная база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3686" y="1893660"/>
            <a:ext cx="13092401" cy="95410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Региональный инвестиционный проект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инвестиционный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проект, </a:t>
            </a:r>
            <a:endParaRPr lang="ru-RU" sz="2800" b="1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целью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которого является </a:t>
            </a:r>
            <a:r>
              <a:rPr lang="ru-RU" sz="2800" b="1" u="sng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производство товаров </a:t>
            </a:r>
            <a:endParaRPr lang="ru-RU" sz="2800" b="1" u="sng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91965" y="3059084"/>
            <a:ext cx="12324944" cy="395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3000"/>
              </a:lnSpc>
              <a:spcAft>
                <a:spcPts val="0"/>
              </a:spcAft>
            </a:pPr>
            <a:r>
              <a:rPr lang="ru-RU" sz="27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Глава 3.3 Налогового кодекса Российской Федерации</a:t>
            </a:r>
          </a:p>
          <a:p>
            <a:pPr algn="just">
              <a:lnSpc>
                <a:spcPct val="93000"/>
              </a:lnSpc>
              <a:spcAft>
                <a:spcPts val="0"/>
              </a:spcAft>
            </a:pPr>
            <a:endParaRPr lang="ru-RU" sz="2700" b="1" i="1" dirty="0" smtClean="0">
              <a:solidFill>
                <a:srgbClr val="2B98D5"/>
              </a:solidFill>
              <a:latin typeface="Liberation Serif" panose="02020603050405020304" pitchFamily="18" charset="0"/>
              <a:ea typeface="Calibri" panose="020F0502020204030204" pitchFamily="34" charset="0"/>
              <a:cs typeface="Liberation Serif" panose="02020603050405020304" pitchFamily="18" charset="0"/>
            </a:endParaRPr>
          </a:p>
          <a:p>
            <a:pPr algn="just">
              <a:lnSpc>
                <a:spcPct val="93000"/>
              </a:lnSpc>
              <a:spcAft>
                <a:spcPts val="0"/>
              </a:spcAft>
            </a:pPr>
            <a:r>
              <a:rPr lang="ru-RU" sz="27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</a:t>
            </a:r>
            <a:r>
              <a:rPr lang="ru-RU" sz="27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Свердловской области от 23 декабря 2020 года № 151-ОЗ </a:t>
            </a:r>
            <a:r>
              <a:rPr lang="ru-RU" sz="27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</a:t>
            </a:r>
            <a:r>
              <a:rPr lang="ru-RU" sz="27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внесении изменений в Закон Свердловской области </a:t>
            </a:r>
            <a:r>
              <a:rPr lang="ru-RU" sz="27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</a:t>
            </a:r>
            <a:r>
              <a:rPr lang="ru-RU" sz="27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 поддержке субъектов инвестиционной деятельности в Свердловской </a:t>
            </a:r>
            <a:r>
              <a:rPr lang="ru-RU" sz="27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области» (ст. 38-3)</a:t>
            </a:r>
          </a:p>
          <a:p>
            <a:pPr algn="just">
              <a:lnSpc>
                <a:spcPct val="93000"/>
              </a:lnSpc>
              <a:spcAft>
                <a:spcPts val="0"/>
              </a:spcAft>
            </a:pPr>
            <a:endParaRPr lang="ru-RU" sz="2700" b="1" i="1" dirty="0" smtClean="0">
              <a:solidFill>
                <a:srgbClr val="2B98D5"/>
              </a:solidFill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3000"/>
              </a:lnSpc>
              <a:spcAft>
                <a:spcPts val="0"/>
              </a:spcAft>
            </a:pPr>
            <a:r>
              <a:rPr lang="ru-RU" sz="2700" b="1" i="1" dirty="0" smtClean="0">
                <a:solidFill>
                  <a:srgbClr val="2B98D5"/>
                </a:solidFill>
                <a:effectLst/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Свердловской области от 23 декабря 2020 года № </a:t>
            </a:r>
            <a:r>
              <a:rPr lang="ru-RU" sz="27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148-ОЗ </a:t>
            </a:r>
            <a:r>
              <a:rPr lang="ru-RU" sz="27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</a:t>
            </a:r>
            <a:r>
              <a:rPr lang="ru-RU" sz="27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внесении изменений в статьи 2 и 3 Закона Свердловской области "О ставке налога на прибыль организаций для отдельных категорий налогоплательщиков </a:t>
            </a:r>
            <a:r>
              <a:rPr lang="ru-RU" sz="2700" b="1" i="1" dirty="0" smtClean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Свердловской области» </a:t>
            </a:r>
            <a:r>
              <a:rPr lang="ru-RU" sz="2700" b="1" i="1" dirty="0">
                <a:solidFill>
                  <a:srgbClr val="2B98D5"/>
                </a:solidFill>
                <a:latin typeface="Liberation Serif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(ставка налога 10%)</a:t>
            </a:r>
            <a:endParaRPr lang="ru-RU" sz="2700" b="1" i="1" dirty="0">
              <a:solidFill>
                <a:srgbClr val="2B98D5"/>
              </a:solidFill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3439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2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150480"/>
            <a:ext cx="9604093" cy="147301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Налоговый кодекс Российской Федерации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76388" y="1669587"/>
            <a:ext cx="11662348" cy="89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Требования к РИП, установленные законодательством </a:t>
            </a:r>
          </a:p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Российской Федерации (НК РФ)</a:t>
            </a:r>
            <a:endParaRPr lang="ru-RU" sz="2800" dirty="0"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3439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7171" y="3440031"/>
            <a:ext cx="4000484" cy="329320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 smtClean="0">
                <a:solidFill>
                  <a:srgbClr val="C00000"/>
                </a:solidFill>
              </a:rPr>
              <a:t>объем </a:t>
            </a:r>
            <a:r>
              <a:rPr lang="ru-RU" sz="2400" b="1" u="sng" dirty="0">
                <a:solidFill>
                  <a:srgbClr val="C00000"/>
                </a:solidFill>
              </a:rPr>
              <a:t>капитальных вложений: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от 50 до 500 млн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. рублей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(3 года)*;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Clr>
                <a:schemeClr val="accent1"/>
              </a:buClr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от 500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млн.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рублей 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(5 лет)* </a:t>
            </a:r>
          </a:p>
          <a:p>
            <a:pPr algn="ctr">
              <a:buClr>
                <a:schemeClr val="accent1"/>
              </a:buClr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со дня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включения организации в реестр участников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РИП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9583" y="3368558"/>
            <a:ext cx="4343397" cy="36009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 smtClean="0">
                <a:solidFill>
                  <a:srgbClr val="C00000"/>
                </a:solidFill>
              </a:rPr>
              <a:t>состав </a:t>
            </a:r>
            <a:r>
              <a:rPr lang="ru-RU" sz="2400" b="1" u="sng" dirty="0">
                <a:solidFill>
                  <a:srgbClr val="C00000"/>
                </a:solidFill>
              </a:rPr>
              <a:t>капитальных </a:t>
            </a:r>
            <a:r>
              <a:rPr lang="ru-RU" sz="2400" b="1" u="sng" dirty="0" smtClean="0">
                <a:solidFill>
                  <a:srgbClr val="C00000"/>
                </a:solidFill>
              </a:rPr>
              <a:t>вложений:</a:t>
            </a:r>
          </a:p>
          <a:p>
            <a:pPr algn="ctr">
              <a:buClr>
                <a:schemeClr val="accent1"/>
              </a:buClr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создание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(приобретение) амортизируемого имущества,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ПИР, новое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строительство, </a:t>
            </a:r>
            <a:r>
              <a:rPr lang="ru-RU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тех.перевооружение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модернизация ОС, реконструкция зданий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, приобретение машин, оборудования, инструментов,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инвентаря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62978" y="3272452"/>
            <a:ext cx="4568109" cy="415498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 smtClean="0">
                <a:solidFill>
                  <a:srgbClr val="C00000"/>
                </a:solidFill>
              </a:rPr>
              <a:t>участник РИП:</a:t>
            </a:r>
          </a:p>
          <a:p>
            <a:pPr algn="ctr"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регистрация ЮЛ на территории субъекта, отсутствие обособленных подразделений за пределами субъекта, </a:t>
            </a:r>
            <a:endParaRPr lang="ru-RU" sz="2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buClr>
                <a:schemeClr val="accent1"/>
              </a:buClr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не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применение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спец.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налоговых режимов,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ЮЛ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не является участником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КГН, НКО,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банком, страховой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организацией, НПФ, участником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рынка ценных бумаг, клиринговой организацией, резидентом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ОЭЗ,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ТОСЭР,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участником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РИП</a:t>
            </a:r>
            <a:endParaRPr lang="ru-RU" sz="2000" b="1" i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120582" y="2535109"/>
            <a:ext cx="675553" cy="86176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904127" y="2516412"/>
            <a:ext cx="675553" cy="86176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0609257" y="2535109"/>
            <a:ext cx="675553" cy="8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79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150480"/>
            <a:ext cx="9604093" cy="14730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Закон Свердловской области </a:t>
            </a:r>
            <a:br>
              <a:rPr lang="ru-RU" sz="4000" dirty="0" smtClean="0"/>
            </a:br>
            <a:r>
              <a:rPr lang="ru-RU" sz="4000" dirty="0" smtClean="0"/>
              <a:t>от 23 декабря 2020 года № 151-ОЗ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76388" y="1669587"/>
            <a:ext cx="11662348" cy="89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Требования к РИП, установленные законодательством </a:t>
            </a:r>
          </a:p>
          <a:p>
            <a:pPr algn="ctr">
              <a:lnSpc>
                <a:spcPct val="93000"/>
              </a:lnSpc>
              <a:spcAft>
                <a:spcPts val="0"/>
              </a:spcAft>
            </a:pPr>
            <a:r>
              <a:rPr lang="ru-RU" sz="2800" b="1" i="1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Свердловской области (Закон № 151-ОЗ)</a:t>
            </a:r>
            <a:endParaRPr lang="ru-RU" sz="2800" dirty="0">
              <a:effectLst/>
              <a:latin typeface="Liberation Serif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134397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7171" y="3440031"/>
            <a:ext cx="4000484" cy="36009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виды деятельности: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 smtClean="0">
                <a:solidFill>
                  <a:srgbClr val="C00000"/>
                </a:solidFill>
              </a:rPr>
              <a:t>исключены</a:t>
            </a:r>
            <a:endParaRPr lang="ru-RU" sz="2400" b="1" dirty="0">
              <a:solidFill>
                <a:srgbClr val="C00000"/>
              </a:solidFill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производство товаров, реализация которых осуществляется по государственным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регулируемым ценам (тарифам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Строительство»;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«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Деятельность финансовая и страховая»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19583" y="3368558"/>
            <a:ext cx="4343397" cy="390876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имущество:</a:t>
            </a:r>
          </a:p>
          <a:p>
            <a:pPr algn="ctr">
              <a:buClr>
                <a:schemeClr val="accent1"/>
              </a:buClr>
            </a:pPr>
            <a:r>
              <a:rPr lang="ru-RU" sz="2400" b="1" dirty="0" smtClean="0">
                <a:solidFill>
                  <a:srgbClr val="C00000"/>
                </a:solidFill>
              </a:rPr>
              <a:t>не предполагается</a:t>
            </a:r>
            <a:endParaRPr lang="ru-RU" sz="2400" b="1" dirty="0">
              <a:solidFill>
                <a:srgbClr val="C00000"/>
              </a:solidFill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приобретение имущества у лиц, являющихся взаимозависимыми и (или) аффилированными по отношению к участнику РИП;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использование имущества, приобретенного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ранее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дня включения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реестр участников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РИП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33401" y="3460279"/>
            <a:ext cx="4797688" cy="40934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</a:pPr>
            <a:r>
              <a:rPr lang="ru-RU" sz="2400" b="1" u="sng" dirty="0" smtClean="0">
                <a:solidFill>
                  <a:schemeClr val="accent6">
                    <a:lumMod val="75000"/>
                  </a:schemeClr>
                </a:solidFill>
              </a:rPr>
              <a:t>заработная плата:</a:t>
            </a: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C00000"/>
                </a:solidFill>
              </a:rPr>
              <a:t>первый год получения прибыли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от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РИП − не менее 100% среднемесячной заработной платы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работников по полному кругу организаций по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ОКВЭД*</a:t>
            </a:r>
          </a:p>
          <a:p>
            <a:pPr>
              <a:buClr>
                <a:schemeClr val="accent1"/>
              </a:buClr>
            </a:pP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    в </a:t>
            </a: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Свердловской области </a:t>
            </a:r>
            <a:endParaRPr lang="ru-RU" sz="20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   за предшествующий год;</a:t>
            </a:r>
            <a:endParaRPr lang="ru-RU" sz="20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ru-RU" sz="2000" b="1" i="1" dirty="0" smtClean="0">
                <a:solidFill>
                  <a:srgbClr val="C00000"/>
                </a:solidFill>
              </a:rPr>
              <a:t>второй </a:t>
            </a:r>
            <a:r>
              <a:rPr lang="ru-RU" sz="2000" b="1" i="1" dirty="0">
                <a:solidFill>
                  <a:srgbClr val="C00000"/>
                </a:solidFill>
              </a:rPr>
              <a:t>и последующие </a:t>
            </a:r>
            <a:r>
              <a:rPr lang="ru-RU" sz="2000" b="1" i="1" dirty="0" smtClean="0">
                <a:solidFill>
                  <a:srgbClr val="C00000"/>
                </a:solidFill>
              </a:rPr>
              <a:t>годы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</a:p>
          <a:p>
            <a:pPr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   не менее 110%;</a:t>
            </a:r>
          </a:p>
          <a:p>
            <a:pPr>
              <a:buClr>
                <a:schemeClr val="accent1"/>
              </a:buClr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    *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</a:rPr>
              <a:t>ОКВЭД проекта в соответствии с </a:t>
            </a:r>
          </a:p>
          <a:p>
            <a:pPr>
              <a:buClr>
                <a:schemeClr val="accent1"/>
              </a:buClr>
            </a:pP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      подклассом, удельный вес доходов </a:t>
            </a:r>
            <a:endParaRPr lang="ru-RU" sz="1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Clr>
                <a:schemeClr val="accent1"/>
              </a:buClr>
            </a:pP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b="1" i="1" dirty="0" smtClean="0">
                <a:solidFill>
                  <a:schemeClr val="accent6">
                    <a:lumMod val="75000"/>
                  </a:schemeClr>
                </a:solidFill>
              </a:rPr>
              <a:t>     участника РИП – не </a:t>
            </a:r>
            <a:r>
              <a:rPr lang="ru-RU" sz="1800" b="1" i="1" dirty="0">
                <a:solidFill>
                  <a:schemeClr val="accent6">
                    <a:lumMod val="75000"/>
                  </a:schemeClr>
                </a:solidFill>
              </a:rPr>
              <a:t>менее 90%.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120582" y="2535109"/>
            <a:ext cx="675553" cy="86176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904127" y="2516412"/>
            <a:ext cx="675553" cy="86176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0609257" y="2535109"/>
            <a:ext cx="675553" cy="8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3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77329" y="202181"/>
            <a:ext cx="8892340" cy="105742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Особенности налоговой преференции</a:t>
            </a:r>
            <a:r>
              <a:rPr lang="ru-RU" sz="4800" dirty="0"/>
              <a:t/>
            </a:r>
            <a:br>
              <a:rPr lang="ru-RU" sz="4800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2891" y="1743723"/>
            <a:ext cx="1222038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i="1" dirty="0" smtClean="0">
                <a:solidFill>
                  <a:srgbClr val="22A1DA"/>
                </a:solidFill>
              </a:rPr>
              <a:t>Особенности </a:t>
            </a:r>
            <a:r>
              <a:rPr lang="ru-RU" sz="3000" b="1" i="1" dirty="0">
                <a:solidFill>
                  <a:srgbClr val="22A1DA"/>
                </a:solidFill>
              </a:rPr>
              <a:t>применения налоговой </a:t>
            </a:r>
            <a:r>
              <a:rPr lang="ru-RU" sz="3000" b="1" i="1" dirty="0" smtClean="0">
                <a:solidFill>
                  <a:srgbClr val="22A1DA"/>
                </a:solidFill>
              </a:rPr>
              <a:t>льготы по налогу на прибыль организаций</a:t>
            </a:r>
          </a:p>
          <a:p>
            <a:pPr algn="ctr"/>
            <a:endParaRPr lang="ru-RU" sz="1400" b="1" i="1" dirty="0" smtClean="0">
              <a:solidFill>
                <a:srgbClr val="22A1DA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Применение пониженной ставки </a:t>
            </a:r>
            <a:r>
              <a:rPr lang="ru-RU" sz="2400" b="1" dirty="0">
                <a:solidFill>
                  <a:srgbClr val="C00000"/>
                </a:solidFill>
              </a:rPr>
              <a:t>по налогу на прибыль </a:t>
            </a:r>
            <a:r>
              <a:rPr lang="ru-RU" sz="2400" b="1" dirty="0" smtClean="0">
                <a:solidFill>
                  <a:srgbClr val="C00000"/>
                </a:solidFill>
              </a:rPr>
              <a:t>организаций (10%):</a:t>
            </a:r>
            <a:endParaRPr lang="ru-RU" sz="2400" b="1" dirty="0">
              <a:solidFill>
                <a:srgbClr val="C000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ко всей налоговой базе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(доходы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от реализации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товаров РИП – не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менее 90% всех доходов, учитываемых при определении налоговой базы по налогу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algn="just"/>
            <a:endParaRPr lang="ru-RU" sz="1400" b="1" i="1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к налоговой базе от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деятельности в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рамках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РИП (ведение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раздельного учета доходов (расходов)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РИП </a:t>
            </a: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иной деятельности);</a:t>
            </a:r>
          </a:p>
          <a:p>
            <a:pPr algn="just"/>
            <a:endParaRPr lang="ru-RU" sz="14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закрепление метода в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учетной политике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(на весь срок РИП);</a:t>
            </a:r>
          </a:p>
          <a:p>
            <a:pPr algn="just"/>
            <a:endParaRPr lang="ru-RU" sz="1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налоговая льгота применяется после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получения первой прибыли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от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реализации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товаров РИП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при условии достижения уровня заработной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платы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, установленного статьей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38-3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Закона Свердловской области № 43-ОЗ.</a:t>
            </a:r>
          </a:p>
        </p:txBody>
      </p:sp>
    </p:spTree>
    <p:extLst>
      <p:ext uri="{BB962C8B-B14F-4D97-AF65-F5344CB8AC3E}">
        <p14:creationId xmlns:p14="http://schemas.microsoft.com/office/powerpoint/2010/main" xmlns="" val="29223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FD80-C3B9-44E2-96AF-9E09FF081CF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3047" y="-154786"/>
            <a:ext cx="9604093" cy="1473012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Порядок </a:t>
            </a:r>
            <a:r>
              <a:rPr lang="ru-RU" sz="4000" dirty="0" smtClean="0">
                <a:latin typeface="Segoe UI Semibold" panose="020B0702040204020203" pitchFamily="34" charset="0"/>
                <a:cs typeface="Segoe UI Semibold" panose="020B0702040204020203" pitchFamily="34" charset="0"/>
              </a:rPr>
              <a:t>включения в реестр РИП</a:t>
            </a:r>
            <a:r>
              <a:rPr lang="ru-RU" sz="4800" dirty="0"/>
              <a:t/>
            </a:r>
            <a:br>
              <a:rPr lang="ru-RU" sz="4800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15207" y="1597828"/>
            <a:ext cx="11915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Порядок включения в реестр </a:t>
            </a:r>
          </a:p>
          <a:p>
            <a:pPr algn="ctr"/>
            <a:r>
              <a:rPr lang="ru-RU" sz="2800" b="1" i="1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региональных инвестиционных проектов</a:t>
            </a:r>
            <a:endParaRPr lang="ru-RU" sz="2800" i="1" dirty="0" smtClean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32874" y="2831537"/>
            <a:ext cx="10435472" cy="41006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000" algn="just"/>
            <a:r>
              <a:rPr lang="ru-RU" sz="2000" b="1" dirty="0" smtClean="0">
                <a:solidFill>
                  <a:srgbClr val="C00000"/>
                </a:solidFill>
              </a:rPr>
              <a:t>1. </a:t>
            </a:r>
            <a:r>
              <a:rPr lang="ru-RU" sz="2000" b="1" dirty="0" smtClean="0">
                <a:solidFill>
                  <a:srgbClr val="0070C0"/>
                </a:solidFill>
              </a:rPr>
              <a:t>Подача </a:t>
            </a:r>
            <a:r>
              <a:rPr lang="ru-RU" sz="2000" b="1" dirty="0">
                <a:solidFill>
                  <a:srgbClr val="0070C0"/>
                </a:solidFill>
              </a:rPr>
              <a:t>заявления и пакета документов в </a:t>
            </a:r>
            <a:r>
              <a:rPr lang="ru-RU" sz="2000" b="1" dirty="0" smtClean="0">
                <a:solidFill>
                  <a:srgbClr val="0070C0"/>
                </a:solidFill>
              </a:rPr>
              <a:t>Министерство инвестиций</a:t>
            </a:r>
          </a:p>
          <a:p>
            <a:pPr marL="342000" algn="just"/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  и развития Свердловской области</a:t>
            </a:r>
          </a:p>
          <a:p>
            <a:pPr marL="342900" algn="just"/>
            <a:endParaRPr lang="ru-RU" sz="2000" b="1" dirty="0" smtClean="0">
              <a:solidFill>
                <a:srgbClr val="0070C0"/>
              </a:solidFill>
            </a:endParaRPr>
          </a:p>
          <a:p>
            <a:pPr marL="342900" algn="just"/>
            <a:r>
              <a:rPr lang="ru-RU" sz="2000" b="1" dirty="0" smtClean="0">
                <a:solidFill>
                  <a:srgbClr val="C00000"/>
                </a:solidFill>
              </a:rPr>
              <a:t>2. </a:t>
            </a:r>
            <a:r>
              <a:rPr lang="ru-RU" sz="2000" b="1" dirty="0" smtClean="0">
                <a:solidFill>
                  <a:srgbClr val="0070C0"/>
                </a:solidFill>
              </a:rPr>
              <a:t>Проверка </a:t>
            </a:r>
            <a:r>
              <a:rPr lang="ru-RU" sz="2000" b="1" dirty="0">
                <a:solidFill>
                  <a:srgbClr val="0070C0"/>
                </a:solidFill>
              </a:rPr>
              <a:t>пакета документов и принятие к рассмотрению </a:t>
            </a:r>
            <a:r>
              <a:rPr lang="ru-RU" sz="2000" b="1" dirty="0" smtClean="0">
                <a:solidFill>
                  <a:srgbClr val="0070C0"/>
                </a:solidFill>
              </a:rPr>
              <a:t>заявления</a:t>
            </a:r>
          </a:p>
          <a:p>
            <a:pPr marL="342900" algn="just"/>
            <a:endParaRPr lang="ru-RU" sz="2000" b="1" dirty="0">
              <a:solidFill>
                <a:srgbClr val="0070C0"/>
              </a:solidFill>
            </a:endParaRPr>
          </a:p>
          <a:p>
            <a:pPr marL="342900" algn="just"/>
            <a:r>
              <a:rPr lang="ru-RU" sz="2000" b="1" dirty="0" smtClean="0">
                <a:solidFill>
                  <a:srgbClr val="C00000"/>
                </a:solidFill>
              </a:rPr>
              <a:t>3. </a:t>
            </a:r>
            <a:r>
              <a:rPr lang="ru-RU" sz="2000" b="1" dirty="0" smtClean="0">
                <a:solidFill>
                  <a:srgbClr val="0070C0"/>
                </a:solidFill>
              </a:rPr>
              <a:t>Рассмотрение </a:t>
            </a:r>
            <a:r>
              <a:rPr lang="ru-RU" sz="2000" b="1" dirty="0">
                <a:solidFill>
                  <a:srgbClr val="0070C0"/>
                </a:solidFill>
              </a:rPr>
              <a:t>заявления и пакета документов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marL="342900" algn="just"/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  на </a:t>
            </a:r>
            <a:r>
              <a:rPr lang="ru-RU" sz="2000" b="1" dirty="0">
                <a:solidFill>
                  <a:srgbClr val="0070C0"/>
                </a:solidFill>
              </a:rPr>
              <a:t>Правительственной </a:t>
            </a:r>
            <a:r>
              <a:rPr lang="ru-RU" sz="2000" b="1" dirty="0" smtClean="0">
                <a:solidFill>
                  <a:srgbClr val="0070C0"/>
                </a:solidFill>
              </a:rPr>
              <a:t>комиссии</a:t>
            </a:r>
          </a:p>
          <a:p>
            <a:pPr marL="342900" algn="just"/>
            <a:endParaRPr lang="ru-RU" sz="2000" b="1" dirty="0" smtClean="0">
              <a:solidFill>
                <a:srgbClr val="0070C0"/>
              </a:solidFill>
            </a:endParaRPr>
          </a:p>
          <a:p>
            <a:pPr marL="342900" algn="just"/>
            <a:r>
              <a:rPr lang="ru-RU" sz="2000" b="1" dirty="0" smtClean="0">
                <a:solidFill>
                  <a:srgbClr val="C00000"/>
                </a:solidFill>
              </a:rPr>
              <a:t>4. </a:t>
            </a:r>
            <a:r>
              <a:rPr lang="ru-RU" sz="2000" b="1" dirty="0" smtClean="0">
                <a:solidFill>
                  <a:srgbClr val="0070C0"/>
                </a:solidFill>
              </a:rPr>
              <a:t>Принятие </a:t>
            </a:r>
            <a:r>
              <a:rPr lang="ru-RU" sz="2000" b="1" dirty="0">
                <a:solidFill>
                  <a:srgbClr val="0070C0"/>
                </a:solidFill>
              </a:rPr>
              <a:t>решения о включении в реестр РИП – </a:t>
            </a:r>
            <a:r>
              <a:rPr lang="ru-RU" sz="2000" b="1" dirty="0" smtClean="0">
                <a:solidFill>
                  <a:srgbClr val="0070C0"/>
                </a:solidFill>
              </a:rPr>
              <a:t>распоряжение</a:t>
            </a:r>
          </a:p>
          <a:p>
            <a:pPr marL="342900" algn="just"/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  Правительства Свердловской области</a:t>
            </a:r>
          </a:p>
          <a:p>
            <a:pPr marL="342900" algn="just"/>
            <a:endParaRPr lang="ru-RU" sz="2000" b="1" dirty="0" smtClean="0">
              <a:solidFill>
                <a:srgbClr val="0070C0"/>
              </a:solidFill>
            </a:endParaRPr>
          </a:p>
          <a:p>
            <a:pPr marL="342900" algn="just"/>
            <a:r>
              <a:rPr lang="ru-RU" sz="2000" b="1" dirty="0" smtClean="0">
                <a:solidFill>
                  <a:srgbClr val="C00000"/>
                </a:solidFill>
              </a:rPr>
              <a:t>5. </a:t>
            </a:r>
            <a:r>
              <a:rPr lang="ru-RU" sz="2000" b="1" dirty="0" smtClean="0">
                <a:solidFill>
                  <a:srgbClr val="0070C0"/>
                </a:solidFill>
              </a:rPr>
              <a:t>Направление </a:t>
            </a:r>
            <a:r>
              <a:rPr lang="ru-RU" sz="2000" b="1" dirty="0">
                <a:solidFill>
                  <a:srgbClr val="0070C0"/>
                </a:solidFill>
              </a:rPr>
              <a:t>решения о включении в реестр РИП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 marL="342900" algn="just"/>
            <a:r>
              <a:rPr lang="ru-RU" sz="2000" b="1" dirty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   в </a:t>
            </a:r>
            <a:r>
              <a:rPr lang="ru-RU" sz="2000" b="1" dirty="0">
                <a:solidFill>
                  <a:srgbClr val="0070C0"/>
                </a:solidFill>
              </a:rPr>
              <a:t>уполномоченный орган (реестр ведется на федеральном уровне)</a:t>
            </a:r>
            <a:endParaRPr lang="ru-RU" sz="2000" b="1" i="1" dirty="0">
              <a:solidFill>
                <a:srgbClr val="0070C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48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89ED7"/>
      </a:accent1>
      <a:accent2>
        <a:srgbClr val="32BCAD"/>
      </a:accent2>
      <a:accent3>
        <a:srgbClr val="AEABAB"/>
      </a:accent3>
      <a:accent4>
        <a:srgbClr val="FFC000"/>
      </a:accent4>
      <a:accent5>
        <a:srgbClr val="4472C4"/>
      </a:accent5>
      <a:accent6>
        <a:srgbClr val="32BCAD"/>
      </a:accent6>
      <a:hlink>
        <a:srgbClr val="389ED7"/>
      </a:hlink>
      <a:folHlink>
        <a:srgbClr val="ED7D31"/>
      </a:folHlink>
    </a:clrScheme>
    <a:fontScheme name="Свердловская область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lnSpc>
            <a:spcPct val="100000"/>
          </a:lnSpc>
          <a:defRPr sz="2800" b="1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@Чистый шаблон презентации_Свердловской области_А4_24-12-18_Dikiyfilin.potx" id="{ECB3918E-1C3B-44DE-A316-72BDDAECAB7D}" vid="{15C0883D-23D4-45F8-9F74-60BAF7CC2DB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</TotalTime>
  <Words>594</Words>
  <Application>Microsoft Office PowerPoint</Application>
  <PresentationFormat>Произвольный</PresentationFormat>
  <Paragraphs>78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Нормативная база</vt:lpstr>
      <vt:lpstr>Налоговый кодекс Российской Федерации </vt:lpstr>
      <vt:lpstr>Закон Свердловской области  от 23 декабря 2020 года № 151-ОЗ </vt:lpstr>
      <vt:lpstr>Особенности налоговой преференции </vt:lpstr>
      <vt:lpstr>Порядок включения в реестр РИП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Кривегина Анастасия Петровна</dc:creator>
  <cp:lastModifiedBy>ivanova</cp:lastModifiedBy>
  <cp:revision>421</cp:revision>
  <cp:lastPrinted>2020-03-02T13:30:36Z</cp:lastPrinted>
  <dcterms:created xsi:type="dcterms:W3CDTF">2018-12-25T07:26:08Z</dcterms:created>
  <dcterms:modified xsi:type="dcterms:W3CDTF">2021-06-21T05:44:22Z</dcterms:modified>
</cp:coreProperties>
</file>