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6" r:id="rId5"/>
    <p:sldId id="267" r:id="rId6"/>
    <p:sldId id="263" r:id="rId7"/>
    <p:sldId id="265" r:id="rId8"/>
    <p:sldId id="268" r:id="rId9"/>
    <p:sldId id="269" r:id="rId10"/>
    <p:sldId id="270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648" autoAdjust="0"/>
    <p:restoredTop sz="94348" autoAdjust="0"/>
  </p:normalViewPr>
  <p:slideViewPr>
    <p:cSldViewPr>
      <p:cViewPr varScale="1">
        <p:scale>
          <a:sx n="86" d="100"/>
          <a:sy n="86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http://moirbit.ru/upload/images/o/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00042"/>
            <a:ext cx="1285884" cy="1857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714620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О ходе реализации подпрограммы 3 «Строительство, реконструкция, ремонт и содержание автомобильных дорог Муниципального образования город Ирбит на 2017-2020 год» в 2017 году</a:t>
            </a:r>
            <a:endParaRPr lang="ru-RU" sz="2400" dirty="0"/>
          </a:p>
        </p:txBody>
      </p:sp>
      <p:pic>
        <p:nvPicPr>
          <p:cNvPr id="5126" name="Picture 6" descr="Картинки по запросу фото администрации ирби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256"/>
            <a:ext cx="2786082" cy="1847851"/>
          </a:xfrm>
          <a:prstGeom prst="rect">
            <a:avLst/>
          </a:prstGeom>
          <a:noFill/>
        </p:spPr>
      </p:pic>
      <p:sp>
        <p:nvSpPr>
          <p:cNvPr id="5128" name="AutoShape 8" descr="Картинки по запросу подготовка к отопительному сезону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Картинки по запросу подготовка к отопительному сезону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8" name="Picture 18" descr="http://ikso.org/uploaded/images/passport/irbit/m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86256"/>
            <a:ext cx="3095615" cy="1857388"/>
          </a:xfrm>
          <a:prstGeom prst="rect">
            <a:avLst/>
          </a:prstGeom>
          <a:noFill/>
        </p:spPr>
      </p:pic>
      <p:pic>
        <p:nvPicPr>
          <p:cNvPr id="5124" name="Picture 4" descr="Картинки по запросу фото администрации ирби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286256"/>
            <a:ext cx="271464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357166"/>
            <a:ext cx="864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Восстановление профиля проезжей части дорог на ул. Береговая, ул. Северная, Заозерная, пер Уральский с добавлением щебня площадью 800 кв.м. на общую сумму 321 тыс. 600 руб.</a:t>
            </a:r>
            <a:endParaRPr lang="ru-RU" dirty="0"/>
          </a:p>
        </p:txBody>
      </p:sp>
      <p:pic>
        <p:nvPicPr>
          <p:cNvPr id="7170" name="Picture 2" descr="C:\Users\mamaeva.ADMIRBIT\Desktop\111___10\IMG_1933.JPG"/>
          <p:cNvPicPr>
            <a:picLocks noChangeAspect="1" noChangeArrowheads="1"/>
          </p:cNvPicPr>
          <p:nvPr/>
        </p:nvPicPr>
        <p:blipFill>
          <a:blip r:embed="rId2" cstate="print"/>
          <a:srcRect b="16667"/>
          <a:stretch>
            <a:fillRect/>
          </a:stretch>
        </p:blipFill>
        <p:spPr bwMode="auto">
          <a:xfrm>
            <a:off x="500034" y="1571612"/>
            <a:ext cx="3500430" cy="3500462"/>
          </a:xfrm>
          <a:prstGeom prst="rect">
            <a:avLst/>
          </a:prstGeom>
          <a:noFill/>
        </p:spPr>
      </p:pic>
      <p:pic>
        <p:nvPicPr>
          <p:cNvPr id="7171" name="Picture 3" descr="C:\Users\mamaeva.ADMIRBIT\Desktop\111___10\IMG_1935.JPG"/>
          <p:cNvPicPr>
            <a:picLocks noChangeAspect="1" noChangeArrowheads="1"/>
          </p:cNvPicPr>
          <p:nvPr/>
        </p:nvPicPr>
        <p:blipFill>
          <a:blip r:embed="rId3" cstate="print"/>
          <a:srcRect b="17391"/>
          <a:stretch>
            <a:fillRect/>
          </a:stretch>
        </p:blipFill>
        <p:spPr bwMode="auto">
          <a:xfrm>
            <a:off x="5000628" y="2714620"/>
            <a:ext cx="371477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О результатах работы комиссии по безопасности дорожного движения за 9 месяцев  2017 года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 сентябре 2017 года за счет средств бюджета выполнено размещение 3 баннеров по вопросам безопасности дорожного движения на сумму 50,0 тыс. рублей.</a:t>
            </a:r>
            <a:endParaRPr lang="ru-RU" sz="2000" dirty="0"/>
          </a:p>
        </p:txBody>
      </p:sp>
      <p:pic>
        <p:nvPicPr>
          <p:cNvPr id="3" name="Picture 2" descr="E:\110___09\IMG_1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2643206" cy="2643206"/>
          </a:xfrm>
          <a:prstGeom prst="rect">
            <a:avLst/>
          </a:prstGeom>
          <a:noFill/>
        </p:spPr>
      </p:pic>
      <p:pic>
        <p:nvPicPr>
          <p:cNvPr id="6" name="Picture 3" descr="E:\110___09\IMG_1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429000"/>
            <a:ext cx="2571768" cy="2643206"/>
          </a:xfrm>
          <a:prstGeom prst="rect">
            <a:avLst/>
          </a:prstGeom>
          <a:noFill/>
        </p:spPr>
      </p:pic>
      <p:pic>
        <p:nvPicPr>
          <p:cNvPr id="7" name="Picture 4" descr="E:\110___09\IMG_17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429000"/>
            <a:ext cx="264124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old.moirbit.ru/images/shapka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43966" cy="2071701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спасибо за внимание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864399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Ремонт участка дороги по ул. Орджоникидзе (участок  от  ул. Восточная до ж/</a:t>
            </a:r>
            <a:r>
              <a:rPr lang="ru-RU" dirty="0" err="1" smtClean="0"/>
              <a:t>д</a:t>
            </a:r>
            <a:r>
              <a:rPr lang="ru-RU" dirty="0" smtClean="0"/>
              <a:t> № 85 ул. Орджоникидзе), протяженностью 2,514 км. на сумму 18 млн. 929 тыс.  рублей,  из них 17лн. 978 тыс.  рублей из областного бюджета и  946 тыс.  рублей из местного бюджета.</a:t>
            </a:r>
            <a:endParaRPr lang="ru-RU" dirty="0"/>
          </a:p>
        </p:txBody>
      </p:sp>
      <p:pic>
        <p:nvPicPr>
          <p:cNvPr id="1026" name="Picture 2" descr="E:\ул. ордж\IMG_3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500462" cy="2857520"/>
          </a:xfrm>
          <a:prstGeom prst="rect">
            <a:avLst/>
          </a:prstGeom>
          <a:noFill/>
        </p:spPr>
      </p:pic>
      <p:pic>
        <p:nvPicPr>
          <p:cNvPr id="1027" name="Picture 3" descr="E:\ул. ордж\IMG_3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3500462" cy="2928958"/>
          </a:xfrm>
          <a:prstGeom prst="rect">
            <a:avLst/>
          </a:prstGeom>
          <a:noFill/>
        </p:spPr>
      </p:pic>
      <p:pic>
        <p:nvPicPr>
          <p:cNvPr id="1028" name="Picture 4" descr="E:\ул. ордж\IMG_3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71942"/>
            <a:ext cx="2928958" cy="2643206"/>
          </a:xfrm>
          <a:prstGeom prst="rect">
            <a:avLst/>
          </a:prstGeom>
          <a:noFill/>
        </p:spPr>
      </p:pic>
      <p:pic>
        <p:nvPicPr>
          <p:cNvPr id="1029" name="Picture 5" descr="E:\ул. ордж\IMG_3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071942"/>
            <a:ext cx="2857520" cy="2643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Ремонт участков дорог на сумму 9 млн. 214 тыс. рублей: по ул. М.Сибиряка (от ул. Советская до ул. А. Матросова), протяженностью, 560 м; </a:t>
            </a:r>
            <a:r>
              <a:rPr lang="ru-RU" dirty="0" smtClean="0"/>
              <a:t>по ул. Пролетарская, (от ж/</a:t>
            </a:r>
            <a:r>
              <a:rPr lang="ru-RU" dirty="0" err="1" smtClean="0"/>
              <a:t>д</a:t>
            </a:r>
            <a:r>
              <a:rPr lang="ru-RU" dirty="0" smtClean="0"/>
              <a:t> переезда до ул. Фрунзе), протяженностью, 216 м; по ул. 50 лет Октября (от ул. Первомайская до ул. Советская), протяженностью 336.</a:t>
            </a:r>
          </a:p>
          <a:p>
            <a:pPr algn="ctr"/>
            <a:r>
              <a:rPr lang="ru-RU" dirty="0" smtClean="0"/>
              <a:t>Ямочный ремонт на 22 улицах, площадью, 4,300 кв. м.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E:\ул. ордж\ул. М.Сибир\IMG_3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929090" cy="2500330"/>
          </a:xfrm>
          <a:prstGeom prst="rect">
            <a:avLst/>
          </a:prstGeom>
          <a:noFill/>
        </p:spPr>
      </p:pic>
      <p:pic>
        <p:nvPicPr>
          <p:cNvPr id="4" name="Picture 3" descr="E:\ул. ордж\ул. М.Сибир\IMG_3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929090" cy="2500330"/>
          </a:xfrm>
          <a:prstGeom prst="rect">
            <a:avLst/>
          </a:prstGeom>
          <a:noFill/>
        </p:spPr>
      </p:pic>
      <p:pic>
        <p:nvPicPr>
          <p:cNvPr id="5" name="Picture 4" descr="E:\ул. ордж\ул. М.Сибир\IMG_3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929042"/>
            <a:ext cx="364333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Ремонт </a:t>
            </a:r>
            <a:r>
              <a:rPr lang="ru-RU" dirty="0" smtClean="0"/>
              <a:t>участка дороги по ул. Пролетарская, (от ж/</a:t>
            </a:r>
            <a:r>
              <a:rPr lang="ru-RU" dirty="0" err="1" smtClean="0"/>
              <a:t>д</a:t>
            </a:r>
            <a:r>
              <a:rPr lang="ru-RU" dirty="0" smtClean="0"/>
              <a:t> переезда до ул. Фрунзе), протяженностью, 216 м.</a:t>
            </a:r>
            <a:endParaRPr lang="ru-RU" dirty="0"/>
          </a:p>
        </p:txBody>
      </p:sp>
      <p:pic>
        <p:nvPicPr>
          <p:cNvPr id="2051" name="Picture 3" descr="E:\ул. ордж\ул. Пролетар\IMG_3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857364"/>
            <a:ext cx="4013136" cy="4000528"/>
          </a:xfrm>
          <a:prstGeom prst="rect">
            <a:avLst/>
          </a:prstGeom>
          <a:noFill/>
        </p:spPr>
      </p:pic>
      <p:pic>
        <p:nvPicPr>
          <p:cNvPr id="3074" name="Picture 2" descr="E:\ул. ордж\ул. Пролетар\IMG_3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3786214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Ремонт </a:t>
            </a:r>
            <a:r>
              <a:rPr lang="ru-RU" dirty="0" smtClean="0"/>
              <a:t>участка дороги по ул. 50 лет Октября (от ул. Первомайская до ул. Советская), протяженностью 336.</a:t>
            </a:r>
          </a:p>
        </p:txBody>
      </p:sp>
      <p:pic>
        <p:nvPicPr>
          <p:cNvPr id="2052" name="Picture 4" descr="E:\ул. ордж\50лет Окт\IMG_3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28802"/>
            <a:ext cx="4071966" cy="4286280"/>
          </a:xfrm>
          <a:prstGeom prst="rect">
            <a:avLst/>
          </a:prstGeom>
          <a:noFill/>
        </p:spPr>
      </p:pic>
      <p:pic>
        <p:nvPicPr>
          <p:cNvPr id="4098" name="Picture 2" descr="E:\ул. ордж\50лет Окт\IMG_3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4071966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64291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</a:t>
            </a:r>
            <a:r>
              <a:rPr lang="ru-RU" dirty="0" smtClean="0"/>
              <a:t>емонт </a:t>
            </a:r>
            <a:r>
              <a:rPr lang="ru-RU" dirty="0" smtClean="0"/>
              <a:t>дороги по ул. Профсоюзная</a:t>
            </a:r>
          </a:p>
          <a:p>
            <a:pPr algn="ctr"/>
            <a:r>
              <a:rPr lang="ru-RU" dirty="0" smtClean="0"/>
              <a:t> на сумму 553 тыс. 114 рублей, протяженностью 2,175 м.</a:t>
            </a:r>
            <a:endParaRPr lang="ru-RU" dirty="0"/>
          </a:p>
        </p:txBody>
      </p:sp>
      <p:pic>
        <p:nvPicPr>
          <p:cNvPr id="2" name="Picture 2" descr="E:\ул. ордж\ул. Профсоюзная\IMG_3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2285992"/>
            <a:ext cx="3714776" cy="3643338"/>
          </a:xfrm>
          <a:prstGeom prst="rect">
            <a:avLst/>
          </a:prstGeom>
          <a:noFill/>
        </p:spPr>
      </p:pic>
      <p:pic>
        <p:nvPicPr>
          <p:cNvPr id="1026" name="Picture 2" descr="C:\Temp\Rar$DI39.915\IMG_1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392909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85786" y="214290"/>
            <a:ext cx="8072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</a:t>
            </a:r>
            <a:r>
              <a:rPr lang="ru-RU" dirty="0" smtClean="0"/>
              <a:t>емонт </a:t>
            </a:r>
            <a:r>
              <a:rPr lang="ru-RU" dirty="0" smtClean="0"/>
              <a:t>участка дороги  по ул. Советская (участок от ул. Революции до ул. Щорса), протяженностью 3  км.,  на сумму 25 млн. 432 тыс. 652 рублей.  Работы ведутся.</a:t>
            </a:r>
            <a:endParaRPr lang="ru-RU" dirty="0"/>
          </a:p>
        </p:txBody>
      </p:sp>
      <p:pic>
        <p:nvPicPr>
          <p:cNvPr id="4" name="Picture 3" descr="E:\ул. ордж\ул. Советская\IMG_3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798822" cy="3643338"/>
          </a:xfrm>
          <a:prstGeom prst="rect">
            <a:avLst/>
          </a:prstGeom>
          <a:noFill/>
        </p:spPr>
      </p:pic>
      <p:pic>
        <p:nvPicPr>
          <p:cNvPr id="1026" name="Picture 2" descr="E:\ул. ордж\ул. Советская\IMG_3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3571900" cy="3571900"/>
          </a:xfrm>
          <a:prstGeom prst="rect">
            <a:avLst/>
          </a:prstGeom>
          <a:noFill/>
        </p:spPr>
      </p:pic>
      <p:pic>
        <p:nvPicPr>
          <p:cNvPr id="1027" name="Picture 3" descr="E:\ул. ордж\ул. Советская\IMG_3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643314"/>
            <a:ext cx="3571900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71472" y="78579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Отремонтирован тротуар </a:t>
            </a:r>
            <a:r>
              <a:rPr lang="ru-RU" dirty="0" smtClean="0"/>
              <a:t>по ул. Советская </a:t>
            </a:r>
            <a:r>
              <a:rPr lang="ru-RU" dirty="0" smtClean="0"/>
              <a:t>(</a:t>
            </a:r>
            <a:r>
              <a:rPr lang="ru-RU" dirty="0" smtClean="0"/>
              <a:t>от</a:t>
            </a:r>
            <a:r>
              <a:rPr lang="ru-RU" dirty="0" smtClean="0"/>
              <a:t> </a:t>
            </a:r>
            <a:r>
              <a:rPr lang="ru-RU" dirty="0" smtClean="0"/>
              <a:t>ул. </a:t>
            </a:r>
            <a:r>
              <a:rPr lang="ru-RU" dirty="0" smtClean="0"/>
              <a:t>Щорса до границы с региональной дорогой), площадью 219 кв.м.</a:t>
            </a:r>
            <a:endParaRPr lang="ru-RU" dirty="0"/>
          </a:p>
        </p:txBody>
      </p:sp>
      <p:pic>
        <p:nvPicPr>
          <p:cNvPr id="5122" name="Picture 2" descr="E:\ул. ордж\ул. Советская\IMG_3604.JPG"/>
          <p:cNvPicPr>
            <a:picLocks noChangeAspect="1" noChangeArrowheads="1"/>
          </p:cNvPicPr>
          <p:nvPr/>
        </p:nvPicPr>
        <p:blipFill>
          <a:blip r:embed="rId2" cstate="print"/>
          <a:srcRect r="53271"/>
          <a:stretch>
            <a:fillRect/>
          </a:stretch>
        </p:blipFill>
        <p:spPr bwMode="auto">
          <a:xfrm>
            <a:off x="1785918" y="1785926"/>
            <a:ext cx="550072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357166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Установлены деревянные тротуары по ул. А. </a:t>
            </a:r>
            <a:r>
              <a:rPr lang="ru-RU" dirty="0" smtClean="0"/>
              <a:t>М</a:t>
            </a:r>
            <a:r>
              <a:rPr lang="ru-RU" dirty="0" smtClean="0"/>
              <a:t>атросова, ул. Рабочая</a:t>
            </a:r>
            <a:endParaRPr lang="ru-RU" dirty="0"/>
          </a:p>
        </p:txBody>
      </p:sp>
      <p:pic>
        <p:nvPicPr>
          <p:cNvPr id="6146" name="Picture 2" descr="C:\Users\mamaeva.ADMIRBIT\Desktop\111___10\IMG_1931.JPG"/>
          <p:cNvPicPr>
            <a:picLocks noChangeAspect="1" noChangeArrowheads="1"/>
          </p:cNvPicPr>
          <p:nvPr/>
        </p:nvPicPr>
        <p:blipFill>
          <a:blip r:embed="rId2" cstate="print"/>
          <a:srcRect b="17021"/>
          <a:stretch>
            <a:fillRect/>
          </a:stretch>
        </p:blipFill>
        <p:spPr bwMode="auto">
          <a:xfrm>
            <a:off x="5143504" y="928670"/>
            <a:ext cx="3571900" cy="2786082"/>
          </a:xfrm>
          <a:prstGeom prst="rect">
            <a:avLst/>
          </a:prstGeom>
          <a:noFill/>
        </p:spPr>
      </p:pic>
      <p:pic>
        <p:nvPicPr>
          <p:cNvPr id="6147" name="Picture 3" descr="C:\Users\mamaeva.ADMIRBIT\Desktop\111___10\IMG_1928.JPG"/>
          <p:cNvPicPr>
            <a:picLocks noChangeAspect="1" noChangeArrowheads="1"/>
          </p:cNvPicPr>
          <p:nvPr/>
        </p:nvPicPr>
        <p:blipFill>
          <a:blip r:embed="rId3" cstate="print"/>
          <a:srcRect b="16667"/>
          <a:stretch>
            <a:fillRect/>
          </a:stretch>
        </p:blipFill>
        <p:spPr bwMode="auto">
          <a:xfrm>
            <a:off x="500034" y="928670"/>
            <a:ext cx="3786214" cy="2786082"/>
          </a:xfrm>
          <a:prstGeom prst="rect">
            <a:avLst/>
          </a:prstGeom>
          <a:noFill/>
        </p:spPr>
      </p:pic>
      <p:pic>
        <p:nvPicPr>
          <p:cNvPr id="6148" name="Picture 4" descr="C:\Users\mamaeva.ADMIRBIT\Desktop\111___10\IMG_1929.JPG"/>
          <p:cNvPicPr>
            <a:picLocks noChangeAspect="1" noChangeArrowheads="1"/>
          </p:cNvPicPr>
          <p:nvPr/>
        </p:nvPicPr>
        <p:blipFill>
          <a:blip r:embed="rId4" cstate="print"/>
          <a:srcRect b="17391"/>
          <a:stretch>
            <a:fillRect/>
          </a:stretch>
        </p:blipFill>
        <p:spPr bwMode="auto">
          <a:xfrm>
            <a:off x="1214414" y="3429000"/>
            <a:ext cx="3214710" cy="3071834"/>
          </a:xfrm>
          <a:prstGeom prst="rect">
            <a:avLst/>
          </a:prstGeom>
          <a:noFill/>
        </p:spPr>
      </p:pic>
      <p:pic>
        <p:nvPicPr>
          <p:cNvPr id="6149" name="Picture 5" descr="C:\Users\mamaeva.ADMIRBIT\Desktop\111___10\IMG_1932.JPG"/>
          <p:cNvPicPr>
            <a:picLocks noChangeAspect="1" noChangeArrowheads="1"/>
          </p:cNvPicPr>
          <p:nvPr/>
        </p:nvPicPr>
        <p:blipFill>
          <a:blip r:embed="rId5" cstate="print"/>
          <a:srcRect b="18519"/>
          <a:stretch>
            <a:fillRect/>
          </a:stretch>
        </p:blipFill>
        <p:spPr bwMode="auto">
          <a:xfrm>
            <a:off x="4714876" y="342900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474</TotalTime>
  <Words>370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rukoleeva</dc:creator>
  <cp:lastModifiedBy>mamaeva</cp:lastModifiedBy>
  <cp:revision>96</cp:revision>
  <dcterms:modified xsi:type="dcterms:W3CDTF">2017-10-16T04:35:15Z</dcterms:modified>
</cp:coreProperties>
</file>