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568"/>
    <p:restoredTop sz="94694"/>
  </p:normalViewPr>
  <p:slideViewPr>
    <p:cSldViewPr snapToGrid="0" snapToObjects="1">
      <p:cViewPr varScale="1">
        <p:scale>
          <a:sx n="86" d="100"/>
          <a:sy n="86" d="100"/>
        </p:scale>
        <p:origin x="-29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19425720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28857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392629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250004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38520518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292293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A4CCDA-CD0C-8644-BD9C-D3D8974E9F99}"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xmlns="" val="63797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95521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102108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976B0808-4E64-9148-BB2F-B69FDE2D7559}" type="datetimeFigureOut">
              <a:rPr lang="ru-RU" smtClean="0"/>
              <a:pPr/>
              <a:t>15.04.2020</a:t>
            </a:fld>
            <a:endParaRPr lang="ru-R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1" name="Slide Number Placeholder 10"/>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2658855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76B0808-4E64-9148-BB2F-B69FDE2D7559}" type="datetimeFigureOut">
              <a:rPr lang="ru-RU" smtClean="0"/>
              <a:pPr/>
              <a:t>15.04.2020</a:t>
            </a:fld>
            <a:endParaRPr lang="ru-R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0" name="Slide Number Placeholder 9"/>
          <p:cNvSpPr>
            <a:spLocks noGrp="1"/>
          </p:cNvSpPr>
          <p:nvPr>
            <p:ph type="sldNum" sz="quarter" idx="12"/>
          </p:nvPr>
        </p:nvSpPr>
        <p:spPr/>
        <p:txBody>
          <a:body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269289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76B0808-4E64-9148-BB2F-B69FDE2D7559}" type="datetimeFigureOut">
              <a:rPr lang="ru-RU" smtClean="0"/>
              <a:pPr/>
              <a:t>15.04.2020</a:t>
            </a:fld>
            <a:endParaRPr lang="ru-R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ru-R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4A4CCDA-CD0C-8644-BD9C-D3D8974E9F99}" type="slidenum">
              <a:rPr lang="ru-RU" smtClean="0"/>
              <a:pPr/>
              <a:t>‹#›</a:t>
            </a:fld>
            <a:endParaRPr lang="ru-RU"/>
          </a:p>
        </p:txBody>
      </p:sp>
    </p:spTree>
    <p:extLst>
      <p:ext uri="{BB962C8B-B14F-4D97-AF65-F5344CB8AC3E}">
        <p14:creationId xmlns:p14="http://schemas.microsoft.com/office/powerpoint/2010/main" xmlns="" val="14177837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7A25173-80EE-5144-AB72-B2CF70B66682}"/>
              </a:ext>
            </a:extLst>
          </p:cNvPr>
          <p:cNvSpPr>
            <a:spLocks noGrp="1"/>
          </p:cNvSpPr>
          <p:nvPr>
            <p:ph type="ctrTitle"/>
          </p:nvPr>
        </p:nvSpPr>
        <p:spPr>
          <a:xfrm>
            <a:off x="1600200" y="1265562"/>
            <a:ext cx="8991600" cy="1645920"/>
          </a:xfrm>
          <a:solidFill>
            <a:schemeClr val="tx1">
              <a:lumMod val="85000"/>
            </a:schemeClr>
          </a:solidFill>
        </p:spPr>
        <p:txBody>
          <a:bodyPr>
            <a:normAutofit/>
          </a:bodyPr>
          <a:lstStyle/>
          <a:p>
            <a:r>
              <a:rPr lang="en-US" b="1" dirty="0"/>
              <a:t>COVID-19</a:t>
            </a:r>
            <a:r>
              <a:rPr lang="ru-RU" dirty="0"/>
              <a:t>: гражданско-правовые аспекты пандемии</a:t>
            </a:r>
          </a:p>
        </p:txBody>
      </p:sp>
      <p:sp>
        <p:nvSpPr>
          <p:cNvPr id="3" name="Подзаголовок 2">
            <a:extLst>
              <a:ext uri="{FF2B5EF4-FFF2-40B4-BE49-F238E27FC236}">
                <a16:creationId xmlns:a16="http://schemas.microsoft.com/office/drawing/2014/main" xmlns="" id="{0030B41E-8C28-2C45-A58D-2AA5D008DB10}"/>
              </a:ext>
            </a:extLst>
          </p:cNvPr>
          <p:cNvSpPr>
            <a:spLocks noGrp="1"/>
          </p:cNvSpPr>
          <p:nvPr>
            <p:ph type="subTitle" idx="1"/>
          </p:nvPr>
        </p:nvSpPr>
        <p:spPr>
          <a:xfrm>
            <a:off x="6096000" y="3571875"/>
            <a:ext cx="7510844" cy="1239894"/>
          </a:xfrm>
        </p:spPr>
        <p:txBody>
          <a:bodyPr>
            <a:normAutofit/>
          </a:bodyPr>
          <a:lstStyle/>
          <a:p>
            <a:pPr algn="l">
              <a:spcBef>
                <a:spcPts val="0"/>
              </a:spcBef>
            </a:pPr>
            <a:r>
              <a:rPr lang="ru-RU" sz="2800" dirty="0">
                <a:solidFill>
                  <a:schemeClr val="bg1"/>
                </a:solidFill>
                <a:latin typeface="Calibri" panose="020F0502020204030204" pitchFamily="34" charset="0"/>
                <a:ea typeface="Seravek" panose="020B0503040000020004" pitchFamily="34" charset="0"/>
                <a:cs typeface="Calibri" panose="020F0502020204030204" pitchFamily="34" charset="0"/>
              </a:rPr>
              <a:t>Михалев Кирилл Андреевич</a:t>
            </a:r>
          </a:p>
          <a:p>
            <a:pPr algn="l">
              <a:spcBef>
                <a:spcPts val="0"/>
              </a:spcBef>
            </a:pPr>
            <a:r>
              <a:rPr lang="ru-RU" sz="2800" dirty="0">
                <a:solidFill>
                  <a:schemeClr val="bg1"/>
                </a:solidFill>
                <a:latin typeface="Calibri" panose="020F0502020204030204" pitchFamily="34" charset="0"/>
                <a:ea typeface="Seravek" panose="020B0503040000020004" pitchFamily="34" charset="0"/>
                <a:cs typeface="Calibri" panose="020F0502020204030204" pitchFamily="34" charset="0"/>
              </a:rPr>
              <a:t>адвокат, к.ю.н.</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033890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fontScale="90000"/>
          </a:bodyPr>
          <a:lstStyle/>
          <a:p>
            <a:r>
              <a:rPr lang="en-US" sz="3200" b="1" dirty="0">
                <a:latin typeface="Corbel" panose="020B0503020204020204" pitchFamily="34" charset="0"/>
              </a:rPr>
              <a:t>III</a:t>
            </a:r>
            <a:r>
              <a:rPr lang="ru-RU" sz="3200" b="1" dirty="0">
                <a:latin typeface="Corbel" panose="020B0503020204020204" pitchFamily="34" charset="0"/>
              </a:rPr>
              <a:t>. </a:t>
            </a:r>
            <a:r>
              <a:rPr lang="ru-RU" sz="3200" b="1" dirty="0"/>
              <a:t>СУЩЕСТВЕННОЕ ИЗМЕНЕНИЕ ОБСТОЯТЕЛЬСТВ</a:t>
            </a:r>
            <a:r>
              <a:rPr lang="en-US" sz="3200" b="1" dirty="0"/>
              <a:t> </a:t>
            </a:r>
            <a:endParaRPr lang="ru-RU" sz="3200" b="1" dirty="0"/>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1. Отличия от форс-мажора и невозможности исполнения</a:t>
            </a:r>
          </a:p>
          <a:p>
            <a:pPr marL="0" indent="0" algn="just">
              <a:buNone/>
            </a:pPr>
            <a:r>
              <a:rPr lang="ru-RU" sz="2800" dirty="0">
                <a:solidFill>
                  <a:schemeClr val="tx1"/>
                </a:solidFill>
                <a:latin typeface="Calibri" panose="020F0502020204030204" pitchFamily="34" charset="0"/>
                <a:cs typeface="Calibri" panose="020F0502020204030204" pitchFamily="34" charset="0"/>
              </a:rPr>
              <a:t>– касается основного обязательства;</a:t>
            </a:r>
          </a:p>
          <a:p>
            <a:pPr marL="0" indent="0" algn="just">
              <a:buNone/>
            </a:pPr>
            <a:r>
              <a:rPr lang="ru-RU" sz="2800" dirty="0">
                <a:solidFill>
                  <a:schemeClr val="tx1"/>
                </a:solidFill>
                <a:latin typeface="Calibri" panose="020F0502020204030204" pitchFamily="34" charset="0"/>
                <a:cs typeface="Calibri" panose="020F0502020204030204" pitchFamily="34" charset="0"/>
              </a:rPr>
              <a:t>– действует не автоматически, а только после вынесения судебного акта;</a:t>
            </a:r>
          </a:p>
          <a:p>
            <a:pPr marL="0" indent="0" algn="just">
              <a:buNone/>
            </a:pPr>
            <a:r>
              <a:rPr lang="ru-RU" sz="2800" dirty="0">
                <a:solidFill>
                  <a:schemeClr val="tx1"/>
                </a:solidFill>
                <a:latin typeface="Calibri" panose="020F0502020204030204" pitchFamily="34" charset="0"/>
                <a:cs typeface="Calibri" panose="020F0502020204030204" pitchFamily="34" charset="0"/>
              </a:rPr>
              <a:t>– является способом достижения баланса интересов сторон для того, чтобы их отношения были экономически справедливы.</a:t>
            </a:r>
          </a:p>
          <a:p>
            <a:pPr marL="0" indent="0" algn="just">
              <a:buNone/>
            </a:pPr>
            <a:r>
              <a:rPr lang="ru-RU" sz="2800" dirty="0">
                <a:solidFill>
                  <a:schemeClr val="tx1"/>
                </a:solidFill>
                <a:latin typeface="Calibri" panose="020F0502020204030204" pitchFamily="34" charset="0"/>
                <a:cs typeface="Calibri" panose="020F0502020204030204" pitchFamily="34" charset="0"/>
              </a:rPr>
              <a:t>Концепция возникла в 20-х гг. в Германии на фоне гиперинфляции («Черный обелиск»)</a:t>
            </a:r>
          </a:p>
          <a:p>
            <a:pPr marL="0" indent="0">
              <a:buNone/>
            </a:pPr>
            <a:endParaRPr lang="ru-RU"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92525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fontScale="92500" lnSpcReduction="10000"/>
          </a:bodyPr>
          <a:lstStyle/>
          <a:p>
            <a:pPr marL="0" indent="0" algn="just">
              <a:buNone/>
            </a:pPr>
            <a:r>
              <a:rPr lang="ru-RU" sz="3000" b="1" dirty="0">
                <a:solidFill>
                  <a:srgbClr val="0070C0"/>
                </a:solidFill>
                <a:latin typeface="Calibri" panose="020F0502020204030204" pitchFamily="34" charset="0"/>
                <a:cs typeface="Calibri" panose="020F0502020204030204" pitchFamily="34" charset="0"/>
              </a:rPr>
              <a:t>2. Условия применения:</a:t>
            </a:r>
          </a:p>
          <a:p>
            <a:pPr marL="0" indent="0" algn="just">
              <a:buNone/>
            </a:pPr>
            <a:r>
              <a:rPr lang="ru-RU" sz="2800" dirty="0">
                <a:latin typeface="Calibri" panose="020F0502020204030204" pitchFamily="34" charset="0"/>
                <a:cs typeface="Calibri" panose="020F0502020204030204" pitchFamily="34" charset="0"/>
              </a:rPr>
              <a:t>– в момент заключения договора стороны исходили из того, что такого изменения обстоятельств не произойдет;</a:t>
            </a:r>
          </a:p>
          <a:p>
            <a:pPr marL="0" indent="0" algn="just">
              <a:buNone/>
            </a:pPr>
            <a:r>
              <a:rPr lang="ru-RU" sz="2800" dirty="0">
                <a:latin typeface="Calibri" panose="020F0502020204030204" pitchFamily="34" charset="0"/>
                <a:cs typeface="Calibri" panose="020F0502020204030204" pitchFamily="34" charset="0"/>
              </a:rPr>
              <a:t>– изменение обстоятельств вызвано причинами, которые заинтересованная сторона не могла преодолеть после их возникновения при той степени заботливости и осмотрительности, какая от нее требовалась по характеру договора и условиям оборота;</a:t>
            </a:r>
          </a:p>
          <a:p>
            <a:pPr marL="0" indent="0" algn="just">
              <a:buNone/>
            </a:pPr>
            <a:r>
              <a:rPr lang="ru-RU" sz="2800" dirty="0">
                <a:latin typeface="Calibri" panose="020F0502020204030204" pitchFamily="34" charset="0"/>
                <a:cs typeface="Calibri" panose="020F0502020204030204" pitchFamily="34" charset="0"/>
              </a:rPr>
              <a:t>– исполнение без изменения его условий настолько нарушило бы соответствующее договору соотношение имущественных интересов сторон и повлекло бы для заинтересованной стороны такой ущерб, что она в значительной степени лишилась бы того, на что была вправе рассчитывать при заключении договора </a:t>
            </a:r>
          </a:p>
          <a:p>
            <a:pPr marL="0" indent="0" algn="just">
              <a:buNone/>
            </a:pPr>
            <a:r>
              <a:rPr lang="ru-RU" sz="2800" dirty="0">
                <a:latin typeface="Calibri" panose="020F0502020204030204" pitchFamily="34" charset="0"/>
                <a:cs typeface="Calibri" panose="020F0502020204030204" pitchFamily="34" charset="0"/>
              </a:rPr>
              <a:t> – из обычаев или существа договора не вытекает, что риск изменения обстоятельств несет заинтересованная сторона </a:t>
            </a:r>
          </a:p>
          <a:p>
            <a:pPr marL="0" indent="0" algn="just">
              <a:buNone/>
            </a:pPr>
            <a:endParaRPr lang="ru-RU" sz="2800" dirty="0">
              <a:latin typeface="Calibri" panose="020F0502020204030204" pitchFamily="34" charset="0"/>
              <a:cs typeface="Calibri" panose="020F0502020204030204" pitchFamily="34" charset="0"/>
            </a:endParaRPr>
          </a:p>
          <a:p>
            <a:pPr marL="0" indent="0" algn="just">
              <a:buNone/>
            </a:pPr>
            <a:endParaRPr lang="ru-RU" sz="2800"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42664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3. Дополнительные проблемы:</a:t>
            </a:r>
          </a:p>
          <a:p>
            <a:pPr marL="0" indent="0" algn="just">
              <a:buNone/>
            </a:pPr>
            <a:r>
              <a:rPr lang="ru-RU" sz="2800" dirty="0">
                <a:latin typeface="Calibri" panose="020F0502020204030204" pitchFamily="34" charset="0"/>
                <a:cs typeface="Calibri" panose="020F0502020204030204" pitchFamily="34" charset="0"/>
              </a:rPr>
              <a:t>– срок действия договора и сроки изменившихся обстоятельств;</a:t>
            </a:r>
          </a:p>
          <a:p>
            <a:pPr marL="0" indent="0" algn="just">
              <a:buNone/>
            </a:pPr>
            <a:r>
              <a:rPr lang="ru-RU" sz="2800" dirty="0">
                <a:latin typeface="Calibri" panose="020F0502020204030204" pitchFamily="34" charset="0"/>
                <a:cs typeface="Calibri" panose="020F0502020204030204" pitchFamily="34" charset="0"/>
              </a:rPr>
              <a:t>– сложившаяся судебная практика. Например, было громкое дело «</a:t>
            </a:r>
            <a:r>
              <a:rPr lang="ru-RU" sz="2800" dirty="0" err="1">
                <a:latin typeface="Calibri" panose="020F0502020204030204" pitchFamily="34" charset="0"/>
                <a:cs typeface="Calibri" panose="020F0502020204030204" pitchFamily="34" charset="0"/>
              </a:rPr>
              <a:t>Вымпелком</a:t>
            </a:r>
            <a:r>
              <a:rPr lang="ru-RU"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vs. </a:t>
            </a:r>
            <a:r>
              <a:rPr lang="ru-RU" sz="2800" dirty="0" err="1">
                <a:latin typeface="Calibri" panose="020F0502020204030204" pitchFamily="34" charset="0"/>
                <a:cs typeface="Calibri" panose="020F0502020204030204" pitchFamily="34" charset="0"/>
              </a:rPr>
              <a:t>Тизприбор</a:t>
            </a:r>
            <a:r>
              <a:rPr lang="ru-RU" sz="2800" dirty="0">
                <a:latin typeface="Calibri" panose="020F0502020204030204" pitchFamily="34" charset="0"/>
                <a:cs typeface="Calibri" panose="020F0502020204030204" pitchFamily="34" charset="0"/>
              </a:rPr>
              <a:t>» (А40-83845/2015) – 1 </a:t>
            </a:r>
            <a:r>
              <a:rPr lang="ru-RU" sz="2800" dirty="0" err="1">
                <a:latin typeface="Calibri" panose="020F0502020204030204" pitchFamily="34" charset="0"/>
                <a:cs typeface="Calibri" panose="020F0502020204030204" pitchFamily="34" charset="0"/>
              </a:rPr>
              <a:t>инст</a:t>
            </a:r>
            <a:r>
              <a:rPr lang="ru-RU" sz="2800" dirty="0">
                <a:latin typeface="Calibri" panose="020F0502020204030204" pitchFamily="34" charset="0"/>
                <a:cs typeface="Calibri" panose="020F0502020204030204" pitchFamily="34" charset="0"/>
              </a:rPr>
              <a:t>. частично удовлетворила, апелляция отказала в иске, кассация утвердила мировое соглашение).</a:t>
            </a:r>
          </a:p>
          <a:p>
            <a:pPr marL="0" indent="0" algn="just">
              <a:buNone/>
            </a:pPr>
            <a:r>
              <a:rPr lang="ru-RU" sz="2800" dirty="0">
                <a:latin typeface="Calibri" panose="020F0502020204030204" pitchFamily="34" charset="0"/>
                <a:cs typeface="Calibri" panose="020F0502020204030204" pitchFamily="34" charset="0"/>
              </a:rPr>
              <a:t>– учет специального регулирования (например, п. 6 ст. 709, п. 4 ст. 614 ГК РФ).</a:t>
            </a:r>
          </a:p>
          <a:p>
            <a:pPr marL="0" indent="0" algn="just">
              <a:buNone/>
            </a:pPr>
            <a:endParaRPr lang="ru-RU" sz="2800"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8461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a:bodyPr>
          <a:lstStyle/>
          <a:p>
            <a:r>
              <a:rPr lang="en-US" sz="3200" b="1" dirty="0">
                <a:latin typeface="Corbel" panose="020B0503020204020204" pitchFamily="34" charset="0"/>
              </a:rPr>
              <a:t>IV</a:t>
            </a:r>
            <a:r>
              <a:rPr lang="ru-RU" sz="3200" b="1" dirty="0">
                <a:latin typeface="Corbel" panose="020B0503020204020204" pitchFamily="34" charset="0"/>
              </a:rPr>
              <a:t>. АРЕНДА</a:t>
            </a:r>
            <a:r>
              <a:rPr lang="en-US" sz="3200" b="1" dirty="0"/>
              <a:t> </a:t>
            </a:r>
            <a:endParaRPr lang="ru-RU" sz="3200" b="1" dirty="0"/>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1. Гражданский кодекс РФ</a:t>
            </a:r>
          </a:p>
          <a:p>
            <a:pPr marL="0" indent="0" algn="just">
              <a:buNone/>
            </a:pPr>
            <a:r>
              <a:rPr lang="ru-RU" sz="2800" b="1" dirty="0">
                <a:solidFill>
                  <a:schemeClr val="tx1"/>
                </a:solidFill>
                <a:latin typeface="Calibri" panose="020F0502020204030204" pitchFamily="34" charset="0"/>
                <a:cs typeface="Calibri" panose="020F0502020204030204" pitchFamily="34" charset="0"/>
              </a:rPr>
              <a:t>Статья 614. Арендная плата</a:t>
            </a:r>
          </a:p>
          <a:p>
            <a:pPr marL="0" indent="0" algn="just">
              <a:buNone/>
            </a:pPr>
            <a:r>
              <a:rPr lang="ru-RU" sz="2800" dirty="0">
                <a:solidFill>
                  <a:schemeClr val="tx1"/>
                </a:solidFill>
                <a:latin typeface="Calibri" panose="020F0502020204030204" pitchFamily="34" charset="0"/>
                <a:cs typeface="Calibri" panose="020F0502020204030204" pitchFamily="34" charset="0"/>
              </a:rPr>
              <a:t>4. Если законом не предусмотрено иное, арендатор вправе потребовать соответственного уменьшения арендной платы, если в силу обстоятельств, за которые он не отвечает, условия пользования, предусмотренные договором аренды, или состояние имущества существенно ухудшились.</a:t>
            </a:r>
          </a:p>
          <a:p>
            <a:pPr marL="0" indent="0">
              <a:buNone/>
            </a:pPr>
            <a:endParaRPr lang="ru-RU"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905236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fontScale="92500" lnSpcReduction="10000"/>
          </a:bodyPr>
          <a:lstStyle/>
          <a:p>
            <a:pPr marL="0" indent="0" algn="just">
              <a:buNone/>
            </a:pPr>
            <a:r>
              <a:rPr lang="ru-RU" sz="3000" b="1" dirty="0">
                <a:solidFill>
                  <a:srgbClr val="0070C0"/>
                </a:solidFill>
                <a:latin typeface="Calibri" panose="020F0502020204030204" pitchFamily="34" charset="0"/>
                <a:cs typeface="Calibri" panose="020F0502020204030204" pitchFamily="34" charset="0"/>
              </a:rPr>
              <a:t>2. Невозможность использования:</a:t>
            </a:r>
          </a:p>
          <a:p>
            <a:pPr marL="0" indent="0" algn="just">
              <a:buNone/>
            </a:pPr>
            <a:r>
              <a:rPr lang="ru-RU" sz="2500" dirty="0">
                <a:latin typeface="Calibri" panose="020F0502020204030204" pitchFamily="34" charset="0"/>
                <a:cs typeface="Calibri" panose="020F0502020204030204" pitchFamily="34" charset="0"/>
              </a:rPr>
              <a:t>Определения ВС РФ №302-ЭС14-735 (экономическая коллегия) и 89-КГ16-7 (гражданская коллегия):</a:t>
            </a:r>
          </a:p>
          <a:p>
            <a:pPr marL="0" indent="0" algn="just">
              <a:buNone/>
            </a:pPr>
            <a:r>
              <a:rPr lang="ru-RU" sz="2500" dirty="0">
                <a:latin typeface="Calibri" panose="020F0502020204030204" pitchFamily="34" charset="0"/>
                <a:cs typeface="Calibri" panose="020F0502020204030204" pitchFamily="34" charset="0"/>
              </a:rPr>
              <a:t>«В ходе рассмотрения настоящего дела суды на основе представленных в дело доказательств и преюдициальных фактов установили, что противоправное поведение ответчика привело к невозможности использования истцами материальных активов (торговых помещений) для извлечения прибыли, в том числе, путем сдачи их в аренду (субаренду). В результате действий ответчика истцы вынуждены были приостановить свою обычную экономическую деятельность, утратив возможность получить доход от использования принадлежащего им имущества, который они бы получили при обычных условиях гражданского оборота, если бы их права и законные экономические интересы не были нарушены.</a:t>
            </a:r>
          </a:p>
          <a:p>
            <a:pPr marL="0" indent="0" algn="just">
              <a:buNone/>
            </a:pPr>
            <a:r>
              <a:rPr lang="ru-RU" sz="2500" dirty="0">
                <a:latin typeface="Calibri" panose="020F0502020204030204" pitchFamily="34" charset="0"/>
                <a:cs typeface="Calibri" panose="020F0502020204030204" pitchFamily="34" charset="0"/>
              </a:rPr>
              <a:t>Из системного толкования приведенных норм права следует, что договор аренды носит взаимный характер, то есть </a:t>
            </a:r>
            <a:r>
              <a:rPr lang="ru-RU" sz="2500" b="1" dirty="0">
                <a:latin typeface="Calibri" panose="020F0502020204030204" pitchFamily="34" charset="0"/>
                <a:cs typeface="Calibri" panose="020F0502020204030204" pitchFamily="34" charset="0"/>
              </a:rPr>
              <a:t>невозможность пользования арендованным имуществом по обстоятельствам, не зависящим от арендатора, освобождает последнего от исполнения его обязанности по внесению арендной платы</a:t>
            </a:r>
            <a:r>
              <a:rPr lang="ru-RU" sz="2500" dirty="0">
                <a:latin typeface="Calibri" panose="020F0502020204030204" pitchFamily="34" charset="0"/>
                <a:cs typeface="Calibri" panose="020F0502020204030204" pitchFamily="34" charset="0"/>
              </a:rPr>
              <a:t>».</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39953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lnSpcReduction="10000"/>
          </a:bodyPr>
          <a:lstStyle/>
          <a:p>
            <a:pPr marL="0" indent="0" algn="just">
              <a:buNone/>
            </a:pPr>
            <a:r>
              <a:rPr lang="en-US" sz="2800" b="1" dirty="0">
                <a:solidFill>
                  <a:srgbClr val="0070C0"/>
                </a:solidFill>
                <a:latin typeface="Calibri" panose="020F0502020204030204" pitchFamily="34" charset="0"/>
                <a:cs typeface="Calibri" panose="020F0502020204030204" pitchFamily="34" charset="0"/>
              </a:rPr>
              <a:t>3</a:t>
            </a:r>
            <a:r>
              <a:rPr lang="ru-RU" sz="2800" b="1" dirty="0">
                <a:solidFill>
                  <a:srgbClr val="0070C0"/>
                </a:solidFill>
                <a:latin typeface="Calibri" panose="020F0502020204030204" pitchFamily="34" charset="0"/>
                <a:cs typeface="Calibri" panose="020F0502020204030204" pitchFamily="34" charset="0"/>
              </a:rPr>
              <a:t>. Распоряжения Правительства от 19.</a:t>
            </a:r>
            <a:r>
              <a:rPr lang="en-US" sz="2800" b="1" dirty="0">
                <a:solidFill>
                  <a:srgbClr val="0070C0"/>
                </a:solidFill>
                <a:latin typeface="Calibri" panose="020F0502020204030204" pitchFamily="34" charset="0"/>
                <a:cs typeface="Calibri" panose="020F0502020204030204" pitchFamily="34" charset="0"/>
              </a:rPr>
              <a:t>0</a:t>
            </a:r>
            <a:r>
              <a:rPr lang="ru-RU" sz="2800" b="1" dirty="0">
                <a:solidFill>
                  <a:srgbClr val="0070C0"/>
                </a:solidFill>
                <a:latin typeface="Calibri" panose="020F0502020204030204" pitchFamily="34" charset="0"/>
                <a:cs typeface="Calibri" panose="020F0502020204030204" pitchFamily="34" charset="0"/>
              </a:rPr>
              <a:t>3.20</a:t>
            </a:r>
            <a:r>
              <a:rPr lang="en-US" sz="2800" b="1" dirty="0">
                <a:solidFill>
                  <a:srgbClr val="0070C0"/>
                </a:solidFill>
                <a:latin typeface="Calibri" panose="020F0502020204030204" pitchFamily="34" charset="0"/>
                <a:cs typeface="Calibri" panose="020F0502020204030204" pitchFamily="34" charset="0"/>
              </a:rPr>
              <a:t>20</a:t>
            </a:r>
            <a:r>
              <a:rPr lang="ru-RU" sz="2800" b="1" dirty="0">
                <a:solidFill>
                  <a:srgbClr val="0070C0"/>
                </a:solidFill>
                <a:latin typeface="Calibri" panose="020F0502020204030204" pitchFamily="34" charset="0"/>
                <a:cs typeface="Calibri" panose="020F0502020204030204" pitchFamily="34" charset="0"/>
              </a:rPr>
              <a:t> № 670-р, от 10.</a:t>
            </a:r>
            <a:r>
              <a:rPr lang="en-US" sz="2800" b="1" dirty="0">
                <a:solidFill>
                  <a:srgbClr val="0070C0"/>
                </a:solidFill>
                <a:latin typeface="Calibri" panose="020F0502020204030204" pitchFamily="34" charset="0"/>
                <a:cs typeface="Calibri" panose="020F0502020204030204" pitchFamily="34" charset="0"/>
              </a:rPr>
              <a:t>0</a:t>
            </a:r>
            <a:r>
              <a:rPr lang="ru-RU" sz="2800" b="1" dirty="0">
                <a:solidFill>
                  <a:srgbClr val="0070C0"/>
                </a:solidFill>
                <a:latin typeface="Calibri" panose="020F0502020204030204" pitchFamily="34" charset="0"/>
                <a:cs typeface="Calibri" panose="020F0502020204030204" pitchFamily="34" charset="0"/>
              </a:rPr>
              <a:t>4.20</a:t>
            </a:r>
            <a:r>
              <a:rPr lang="en-US" sz="2800" b="1" dirty="0">
                <a:solidFill>
                  <a:srgbClr val="0070C0"/>
                </a:solidFill>
                <a:latin typeface="Calibri" panose="020F0502020204030204" pitchFamily="34" charset="0"/>
                <a:cs typeface="Calibri" panose="020F0502020204030204" pitchFamily="34" charset="0"/>
              </a:rPr>
              <a:t>20</a:t>
            </a:r>
            <a:r>
              <a:rPr lang="ru-RU" sz="2800" b="1" dirty="0">
                <a:solidFill>
                  <a:srgbClr val="0070C0"/>
                </a:solidFill>
                <a:latin typeface="Calibri" panose="020F0502020204030204" pitchFamily="34" charset="0"/>
                <a:cs typeface="Calibri" panose="020F0502020204030204" pitchFamily="34" charset="0"/>
              </a:rPr>
              <a:t> № 968-р</a:t>
            </a:r>
          </a:p>
          <a:p>
            <a:pPr marL="0" indent="0" algn="just">
              <a:buNone/>
            </a:pPr>
            <a:r>
              <a:rPr lang="en-US" sz="2400" dirty="0">
                <a:latin typeface="Calibri" panose="020F0502020204030204" pitchFamily="34" charset="0"/>
                <a:cs typeface="Calibri" panose="020F0502020204030204" pitchFamily="34" charset="0"/>
              </a:rPr>
              <a:t>3</a:t>
            </a:r>
            <a:r>
              <a:rPr lang="ru-RU" sz="2400" dirty="0">
                <a:latin typeface="Calibri" panose="020F0502020204030204" pitchFamily="34" charset="0"/>
                <a:cs typeface="Calibri" panose="020F0502020204030204" pitchFamily="34" charset="0"/>
              </a:rPr>
              <a:t>.1. Договоры, заключенные </a:t>
            </a:r>
            <a:r>
              <a:rPr lang="ru-RU" sz="2400" dirty="0" err="1">
                <a:latin typeface="Calibri" panose="020F0502020204030204" pitchFamily="34" charset="0"/>
                <a:cs typeface="Calibri" panose="020F0502020204030204" pitchFamily="34" charset="0"/>
              </a:rPr>
              <a:t>Росимуществом</a:t>
            </a:r>
            <a:r>
              <a:rPr lang="ru-RU" sz="2400" dirty="0">
                <a:latin typeface="Calibri" panose="020F0502020204030204" pitchFamily="34" charset="0"/>
                <a:cs typeface="Calibri" panose="020F0502020204030204" pitchFamily="34" charset="0"/>
              </a:rPr>
              <a:t>. Предоставляется отсрочка уплаты арендной платы за апрель-июнь 2020 г. Но при совокупности условий: а) аренда федерального имущества; б) имущество составляет государственную казну; в) арендатор – субъект МСП.</a:t>
            </a:r>
          </a:p>
          <a:p>
            <a:pPr marL="0" indent="0" algn="just">
              <a:buNone/>
            </a:pPr>
            <a:r>
              <a:rPr lang="ru-RU" sz="2400" dirty="0">
                <a:latin typeface="Calibri" panose="020F0502020204030204" pitchFamily="34" charset="0"/>
                <a:cs typeface="Calibri" panose="020F0502020204030204" pitchFamily="34" charset="0"/>
              </a:rPr>
              <a:t>3.2. Если есть еще и дополнительные условия: а) арендатор еще и осуществляет деятельность в определенных сферах (авиаперевозки, автоперевозки, туризм, гостиничный бизнес, общепит и т.п.); б) арендованное имущество фактически используется для этих целей, - вместо отсрочки за апрель-июнь 2020 г. дают арендные каникулы.</a:t>
            </a:r>
          </a:p>
          <a:p>
            <a:pPr marL="0" indent="0" algn="just">
              <a:buNone/>
            </a:pPr>
            <a:r>
              <a:rPr lang="ru-RU" sz="2400" dirty="0">
                <a:latin typeface="Calibri" panose="020F0502020204030204" pitchFamily="34" charset="0"/>
                <a:cs typeface="Calibri" panose="020F0502020204030204" pitchFamily="34" charset="0"/>
              </a:rPr>
              <a:t>3.3. Федеральным органам власти по договорам аренды, заключенным согласно Постановлению Правительства от 21.08.2010 № 645 о поддержке МСП предписано предусмотреть отсрочку платы в 2020 г. и ее уплату в 2021 г. равными платежами.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71026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4. Федеральный закон от 01.04.2020 № 98-ФЗ </a:t>
            </a:r>
          </a:p>
          <a:p>
            <a:pPr marL="0" indent="0" algn="just">
              <a:buNone/>
            </a:pPr>
            <a:r>
              <a:rPr lang="ru-RU" sz="2400" dirty="0">
                <a:latin typeface="Calibri" panose="020F0502020204030204" pitchFamily="34" charset="0"/>
                <a:cs typeface="Calibri" panose="020F0502020204030204" pitchFamily="34" charset="0"/>
              </a:rPr>
              <a:t>4.1.</a:t>
            </a:r>
            <a:r>
              <a:rPr lang="en-US" sz="2400" dirty="0">
                <a:latin typeface="Calibri" panose="020F0502020204030204" pitchFamily="34" charset="0"/>
                <a:cs typeface="Calibri" panose="020F0502020204030204" pitchFamily="34" charset="0"/>
              </a:rPr>
              <a:t> </a:t>
            </a:r>
            <a:r>
              <a:rPr lang="ru-RU" sz="2400" dirty="0">
                <a:latin typeface="Calibri" panose="020F0502020204030204" pitchFamily="34" charset="0"/>
                <a:cs typeface="Calibri" panose="020F0502020204030204" pitchFamily="34" charset="0"/>
              </a:rPr>
              <a:t>Часть 1 ст. 19 - для договоров аренды недвижимого имущества, заключенных до введения в субъекте РФ режима повышенной готовности или ЧС, должно быть подписано дополнительное соглашение, предусматривающее отсрочку арендной платы в 2020 г. Условия определяет Правительство.</a:t>
            </a:r>
          </a:p>
          <a:p>
            <a:pPr marL="0" indent="0" algn="just">
              <a:buNone/>
            </a:pPr>
            <a:r>
              <a:rPr lang="ru-RU" sz="2400" dirty="0">
                <a:latin typeface="Calibri" panose="020F0502020204030204" pitchFamily="34" charset="0"/>
                <a:cs typeface="Calibri" panose="020F0502020204030204" pitchFamily="34" charset="0"/>
              </a:rPr>
              <a:t>4.2.</a:t>
            </a:r>
            <a:r>
              <a:rPr lang="en-US" sz="2400" dirty="0">
                <a:latin typeface="Calibri" panose="020F0502020204030204" pitchFamily="34" charset="0"/>
                <a:cs typeface="Calibri" panose="020F0502020204030204" pitchFamily="34" charset="0"/>
              </a:rPr>
              <a:t> </a:t>
            </a:r>
            <a:r>
              <a:rPr lang="ru-RU" sz="2400" dirty="0">
                <a:latin typeface="Calibri" panose="020F0502020204030204" pitchFamily="34" charset="0"/>
                <a:cs typeface="Calibri" panose="020F0502020204030204" pitchFamily="34" charset="0"/>
              </a:rPr>
              <a:t>Часть 2 ст. 19 </a:t>
            </a:r>
            <a:r>
              <a:rPr lang="ru-RU" sz="2400" dirty="0" err="1">
                <a:latin typeface="Calibri" panose="020F0502020204030204" pitchFamily="34" charset="0"/>
                <a:cs typeface="Calibri" panose="020F0502020204030204" pitchFamily="34" charset="0"/>
              </a:rPr>
              <a:t>ЗоБ</a:t>
            </a:r>
            <a:r>
              <a:rPr lang="ru-RU" sz="2400" dirty="0">
                <a:latin typeface="Calibri" panose="020F0502020204030204" pitchFamily="34" charset="0"/>
                <a:cs typeface="Calibri" panose="020F0502020204030204" pitchFamily="34" charset="0"/>
              </a:rPr>
              <a:t> - размер арендной платы может меняться по соглашению сторон в любое время</a:t>
            </a:r>
          </a:p>
          <a:p>
            <a:pPr marL="0" indent="0" algn="just">
              <a:buNone/>
            </a:pPr>
            <a:r>
              <a:rPr lang="ru-RU" sz="2400" dirty="0">
                <a:latin typeface="Calibri" panose="020F0502020204030204" pitchFamily="34" charset="0"/>
                <a:cs typeface="Calibri" panose="020F0502020204030204" pitchFamily="34" charset="0"/>
              </a:rPr>
              <a:t>4.3.</a:t>
            </a:r>
            <a:r>
              <a:rPr lang="en-US" sz="2400" dirty="0">
                <a:latin typeface="Calibri" panose="020F0502020204030204" pitchFamily="34" charset="0"/>
                <a:cs typeface="Calibri" panose="020F0502020204030204" pitchFamily="34" charset="0"/>
              </a:rPr>
              <a:t> </a:t>
            </a:r>
            <a:r>
              <a:rPr lang="ru-RU" sz="2400" dirty="0">
                <a:latin typeface="Calibri" panose="020F0502020204030204" pitchFamily="34" charset="0"/>
                <a:cs typeface="Calibri" panose="020F0502020204030204" pitchFamily="34" charset="0"/>
              </a:rPr>
              <a:t>Часть 3 ст. 19 </a:t>
            </a:r>
            <a:r>
              <a:rPr lang="ru-RU" sz="2400" dirty="0" err="1">
                <a:latin typeface="Calibri" panose="020F0502020204030204" pitchFamily="34" charset="0"/>
                <a:cs typeface="Calibri" panose="020F0502020204030204" pitchFamily="34" charset="0"/>
              </a:rPr>
              <a:t>ЗоБ</a:t>
            </a:r>
            <a:r>
              <a:rPr lang="ru-RU" sz="2400" dirty="0">
                <a:latin typeface="Calibri" panose="020F0502020204030204" pitchFamily="34" charset="0"/>
                <a:cs typeface="Calibri" panose="020F0502020204030204" pitchFamily="34" charset="0"/>
              </a:rPr>
              <a:t> - арендатор по договору аренды недвижимого имущества вправе потребовать уменьшения арендной платы за период 2020 г. в связи с невозможностью использования имущества, связанной с введением режима повышенной готовности или ЧС.</a:t>
            </a:r>
          </a:p>
          <a:p>
            <a:pPr marL="0" indent="0" algn="just">
              <a:buNone/>
            </a:pPr>
            <a:r>
              <a:rPr lang="ru-RU" sz="2400" dirty="0">
                <a:latin typeface="Calibri" panose="020F0502020204030204" pitchFamily="34" charset="0"/>
                <a:cs typeface="Calibri" panose="020F0502020204030204" pitchFamily="34" charset="0"/>
              </a:rPr>
              <a:t>Множество вопросов: а) по каким договорам (дата заключения); б) что за «право потребовать»; в) на сколько снижать; г) что за «невозможность» - соотношение с 451, 614 ГК РФ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3520129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fontScale="92500" lnSpcReduction="10000"/>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5. Постановление Правительства РФ от 03.04.2020 № 439 </a:t>
            </a:r>
          </a:p>
          <a:p>
            <a:pPr marL="0" indent="0" algn="just">
              <a:buNone/>
            </a:pPr>
            <a:r>
              <a:rPr lang="ru-RU" sz="2800" dirty="0">
                <a:latin typeface="Calibri" panose="020F0502020204030204" pitchFamily="34" charset="0"/>
                <a:cs typeface="Calibri" panose="020F0502020204030204" pitchFamily="34" charset="0"/>
              </a:rPr>
              <a:t>5.1.</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Преамбула – ссылка на п. 3 ст. 401 ГК РФ. Зачем??</a:t>
            </a:r>
          </a:p>
          <a:p>
            <a:pPr marL="0" indent="0" algn="just">
              <a:buNone/>
            </a:pPr>
            <a:r>
              <a:rPr lang="ru-RU" sz="2800" dirty="0">
                <a:latin typeface="Calibri" panose="020F0502020204030204" pitchFamily="34" charset="0"/>
                <a:cs typeface="Calibri" panose="020F0502020204030204" pitchFamily="34" charset="0"/>
              </a:rPr>
              <a:t>5.2.</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Пункт 1 Требований – ограничение по кругу арендаторов – только из наиболее пострадавших отраслей российской экономики (утв. Постановлением Правительства от 03.04.2020 № 434 – по списку ОКВЭД).</a:t>
            </a:r>
          </a:p>
          <a:p>
            <a:pPr marL="0" indent="0" algn="just">
              <a:buNone/>
            </a:pPr>
            <a:r>
              <a:rPr lang="ru-RU" sz="2800" dirty="0">
                <a:latin typeface="Calibri" panose="020F0502020204030204" pitchFamily="34" charset="0"/>
                <a:cs typeface="Calibri" panose="020F0502020204030204" pitchFamily="34" charset="0"/>
              </a:rPr>
              <a:t>5.3. Принципы отсрочки:</a:t>
            </a:r>
          </a:p>
          <a:p>
            <a:pPr marL="0" indent="0" algn="just">
              <a:spcBef>
                <a:spcPts val="0"/>
              </a:spcBef>
              <a:buNone/>
            </a:pPr>
            <a:r>
              <a:rPr lang="ru-RU" sz="2800" dirty="0">
                <a:latin typeface="Calibri" panose="020F0502020204030204" pitchFamily="34" charset="0"/>
                <a:cs typeface="Calibri" panose="020F0502020204030204" pitchFamily="34" charset="0"/>
              </a:rPr>
              <a:t>– отсрочка – 100% на период повышенной готовности или ЧС; 50% </a:t>
            </a:r>
            <a:r>
              <a:rPr lang="en-US" sz="2800" dirty="0" smtClean="0">
                <a:latin typeface="Calibri" panose="020F0502020204030204" pitchFamily="34" charset="0"/>
                <a:cs typeface="Calibri" panose="020F0502020204030204" pitchFamily="34" charset="0"/>
              </a:rPr>
              <a:t>–</a:t>
            </a:r>
            <a:r>
              <a:rPr lang="ru-RU" sz="2800" dirty="0" smtClean="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с момента отмены режима до 01.10.2020 г.;   </a:t>
            </a:r>
          </a:p>
          <a:p>
            <a:pPr marL="0" indent="0" algn="just">
              <a:spcBef>
                <a:spcPts val="0"/>
              </a:spcBef>
              <a:buNone/>
            </a:pPr>
            <a:r>
              <a:rPr lang="ru-RU" sz="2800" dirty="0">
                <a:latin typeface="Calibri" panose="020F0502020204030204" pitchFamily="34" charset="0"/>
                <a:cs typeface="Calibri" panose="020F0502020204030204" pitchFamily="34" charset="0"/>
              </a:rPr>
              <a:t>– уплата – с 01.01.2021 не позднее 01.01.2023 (сумма платежа не превышает половины ежемесячной арендной платы);</a:t>
            </a:r>
          </a:p>
          <a:p>
            <a:pPr marL="0" indent="0" algn="just">
              <a:spcBef>
                <a:spcPts val="0"/>
              </a:spcBef>
              <a:buNone/>
            </a:pPr>
            <a:r>
              <a:rPr lang="ru-RU" sz="2800" dirty="0">
                <a:latin typeface="Calibri" panose="020F0502020204030204" pitchFamily="34" charset="0"/>
                <a:cs typeface="Calibri" panose="020F0502020204030204" pitchFamily="34" charset="0"/>
              </a:rPr>
              <a:t>– штрафы, проценты по 395, иные санкции в связи с отсрочкой не применяются;</a:t>
            </a:r>
          </a:p>
          <a:p>
            <a:pPr marL="0" indent="0" algn="just">
              <a:spcBef>
                <a:spcPts val="0"/>
              </a:spcBef>
              <a:buNone/>
            </a:pPr>
            <a:r>
              <a:rPr lang="ru-RU" sz="2800" dirty="0">
                <a:latin typeface="Calibri" panose="020F0502020204030204" pitchFamily="34" charset="0"/>
                <a:cs typeface="Calibri" panose="020F0502020204030204" pitchFamily="34" charset="0"/>
              </a:rPr>
              <a:t>– установление дополнительных платежей в связи с отсрочкой не допускается;</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793353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dirty="0">
                <a:latin typeface="Calibri" panose="020F0502020204030204" pitchFamily="34" charset="0"/>
                <a:cs typeface="Calibri" panose="020F0502020204030204" pitchFamily="34" charset="0"/>
              </a:rPr>
              <a:t>– если договором аренды предусматривается включение в арендную плату платежей за пользование арендатором коммунальными услугами и (или) расходов на содержание арендуемого имущества, отсрочка по указанной части арендной платы не предоставляется, за исключением случаев, если в период действия режима повышенной готовности или чрезвычайной ситуации на территории субъекта Российской Федерации арендодатель освобождается от оплаты таких услуг и (или) несения таких расходов. </a:t>
            </a:r>
          </a:p>
          <a:p>
            <a:pPr marL="0" indent="0" algn="just">
              <a:buNone/>
            </a:pPr>
            <a:r>
              <a:rPr lang="ru-RU" sz="2600" dirty="0">
                <a:latin typeface="Calibri" panose="020F0502020204030204" pitchFamily="34" charset="0"/>
                <a:cs typeface="Calibri" panose="020F0502020204030204" pitchFamily="34" charset="0"/>
              </a:rPr>
              <a:t>5.4.</a:t>
            </a:r>
            <a:r>
              <a:rPr lang="en-US" sz="2600" dirty="0">
                <a:latin typeface="Calibri" panose="020F0502020204030204" pitchFamily="34" charset="0"/>
                <a:cs typeface="Calibri" panose="020F0502020204030204" pitchFamily="34" charset="0"/>
              </a:rPr>
              <a:t> </a:t>
            </a:r>
            <a:r>
              <a:rPr lang="ru-RU" sz="2600" dirty="0">
                <a:latin typeface="Calibri" panose="020F0502020204030204" pitchFamily="34" charset="0"/>
                <a:cs typeface="Calibri" panose="020F0502020204030204" pitchFamily="34" charset="0"/>
              </a:rPr>
              <a:t>Вопросы по принципам отсрочки:</a:t>
            </a:r>
          </a:p>
          <a:p>
            <a:pPr marL="0" indent="0" algn="just">
              <a:buNone/>
            </a:pPr>
            <a:r>
              <a:rPr lang="ru-RU" sz="2600" dirty="0">
                <a:latin typeface="Calibri" panose="020F0502020204030204" pitchFamily="34" charset="0"/>
                <a:cs typeface="Calibri" panose="020F0502020204030204" pitchFamily="34" charset="0"/>
              </a:rPr>
              <a:t>– распространение отсрочки на уже имевшуюся у арендатора задолженность (за январь-март 2020 г.);</a:t>
            </a:r>
          </a:p>
          <a:p>
            <a:pPr marL="0" indent="0" algn="just">
              <a:buNone/>
            </a:pPr>
            <a:r>
              <a:rPr lang="ru-RU" sz="2600" dirty="0">
                <a:latin typeface="Calibri" panose="020F0502020204030204" pitchFamily="34" charset="0"/>
                <a:cs typeface="Calibri" panose="020F0502020204030204" pitchFamily="34" charset="0"/>
              </a:rPr>
              <a:t>– начисление штрафов по </a:t>
            </a:r>
            <a:r>
              <a:rPr lang="ru-RU" sz="2600" dirty="0" err="1">
                <a:latin typeface="Calibri" panose="020F0502020204030204" pitchFamily="34" charset="0"/>
                <a:cs typeface="Calibri" panose="020F0502020204030204" pitchFamily="34" charset="0"/>
              </a:rPr>
              <a:t>неотсроченной</a:t>
            </a:r>
            <a:r>
              <a:rPr lang="ru-RU" sz="2600" dirty="0">
                <a:latin typeface="Calibri" panose="020F0502020204030204" pitchFamily="34" charset="0"/>
                <a:cs typeface="Calibri" panose="020F0502020204030204" pitchFamily="34" charset="0"/>
              </a:rPr>
              <a:t> части арендного платежа.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3434782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dirty="0">
                <a:latin typeface="Calibri" panose="020F0502020204030204" pitchFamily="34" charset="0"/>
                <a:cs typeface="Calibri" panose="020F0502020204030204" pitchFamily="34" charset="0"/>
              </a:rPr>
              <a:t>5.5. Проблемы с кодами ОКВЭД:</a:t>
            </a:r>
          </a:p>
          <a:p>
            <a:pPr marL="0" indent="0" algn="just">
              <a:buNone/>
            </a:pPr>
            <a:r>
              <a:rPr lang="ru-RU" sz="2600" dirty="0">
                <a:latin typeface="Calibri" panose="020F0502020204030204" pitchFamily="34" charset="0"/>
                <a:cs typeface="Calibri" panose="020F0502020204030204" pitchFamily="34" charset="0"/>
              </a:rPr>
              <a:t>– компания по ОКВЭД не попадает под отсрочку, но фактически осуществляет такую деятельность (например, общепит); </a:t>
            </a:r>
          </a:p>
          <a:p>
            <a:pPr marL="0" indent="0" algn="just">
              <a:buNone/>
            </a:pPr>
            <a:r>
              <a:rPr lang="ru-RU" sz="2600" dirty="0">
                <a:latin typeface="Calibri" panose="020F0502020204030204" pitchFamily="34" charset="0"/>
                <a:cs typeface="Calibri" panose="020F0502020204030204" pitchFamily="34" charset="0"/>
              </a:rPr>
              <a:t>– компания по ОКВЭД имеет право на отсрочку, но фактически эту деятельность не осуществляет, а арендованные помещения использует по иному назначению. </a:t>
            </a:r>
          </a:p>
          <a:p>
            <a:pPr marL="0" indent="0" algn="just">
              <a:buNone/>
            </a:pPr>
            <a:r>
              <a:rPr lang="ru-RU" sz="2600" dirty="0">
                <a:latin typeface="Calibri" panose="020F0502020204030204" pitchFamily="34" charset="0"/>
                <a:cs typeface="Calibri" panose="020F0502020204030204" pitchFamily="34" charset="0"/>
              </a:rPr>
              <a:t>Допустимость применения п. 4 ст. 1, ст. 10 ГК РФ.</a:t>
            </a:r>
          </a:p>
          <a:p>
            <a:pPr marL="0" indent="0" algn="just">
              <a:buNone/>
            </a:pPr>
            <a:r>
              <a:rPr lang="ru-RU" sz="2600" dirty="0">
                <a:latin typeface="Calibri" panose="020F0502020204030204" pitchFamily="34" charset="0"/>
                <a:cs typeface="Calibri" panose="020F0502020204030204" pitchFamily="34" charset="0"/>
              </a:rPr>
              <a:t>5.6. Проблема субаренды – как взаимоотношения с субарендатором влияют на отсрочку / освобождение от арендной платы в отношениях с арендодателем. </a:t>
            </a:r>
          </a:p>
          <a:p>
            <a:pPr marL="0" indent="0" algn="just">
              <a:buNone/>
            </a:pPr>
            <a:r>
              <a:rPr lang="ru-RU" sz="2600" dirty="0">
                <a:latin typeface="Calibri" panose="020F0502020204030204" pitchFamily="34" charset="0"/>
                <a:cs typeface="Calibri" panose="020F0502020204030204" pitchFamily="34" charset="0"/>
              </a:rPr>
              <a:t>5.7. Отказ / расторжение договора.</a:t>
            </a:r>
          </a:p>
          <a:p>
            <a:pPr marL="0" indent="0" algn="just">
              <a:buNone/>
            </a:pPr>
            <a:endParaRPr lang="ru-RU" sz="2600" dirty="0">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42440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a:bodyPr>
          <a:lstStyle/>
          <a:p>
            <a:r>
              <a:rPr lang="en-US" sz="3200" b="1" dirty="0">
                <a:latin typeface="Corbel" panose="020B0503020204020204" pitchFamily="34" charset="0"/>
              </a:rPr>
              <a:t>I. </a:t>
            </a:r>
            <a:r>
              <a:rPr lang="ru-RU" sz="3200" b="1" dirty="0"/>
              <a:t>НЕПРЕОДОЛИМАЯ СИЛА</a:t>
            </a:r>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fontScale="85000" lnSpcReduction="10000"/>
          </a:bodyPr>
          <a:lstStyle/>
          <a:p>
            <a:pPr marL="0" indent="0">
              <a:buNone/>
            </a:pPr>
            <a:r>
              <a:rPr lang="ru-RU" sz="2800" b="1" dirty="0">
                <a:solidFill>
                  <a:srgbClr val="0070C0"/>
                </a:solidFill>
                <a:latin typeface="Calibri" panose="020F0502020204030204" pitchFamily="34" charset="0"/>
                <a:cs typeface="Calibri" panose="020F0502020204030204" pitchFamily="34" charset="0"/>
              </a:rPr>
              <a:t>1. Гражданский кодекс РФ</a:t>
            </a:r>
          </a:p>
          <a:p>
            <a:pPr marL="0" indent="0">
              <a:buNone/>
            </a:pPr>
            <a:r>
              <a:rPr lang="ru-RU" sz="2800" b="1" dirty="0">
                <a:latin typeface="Calibri" panose="020F0502020204030204" pitchFamily="34" charset="0"/>
                <a:cs typeface="Calibri" panose="020F0502020204030204" pitchFamily="34" charset="0"/>
              </a:rPr>
              <a:t>Статья 401. Основания ответственности за нарушение обязательства</a:t>
            </a:r>
          </a:p>
          <a:p>
            <a:pPr marL="0" indent="0">
              <a:buNone/>
            </a:pPr>
            <a:r>
              <a:rPr lang="ru-RU" sz="2800" dirty="0">
                <a:latin typeface="Calibri" panose="020F0502020204030204" pitchFamily="34" charset="0"/>
                <a:cs typeface="Calibri" panose="020F0502020204030204" pitchFamily="34" charset="0"/>
              </a:rPr>
              <a:t>Если иное не предусмотрено законом или договором, лицо, не исполнившее или ненадлежащим образом исполнившее обязательство при осуществлении предпринимательской деятельности, несет ответственность, если не докажет, что надлежащее исполнение оказалось невозможным вследствие непреодолимой силы, то есть чрезвычайных и непредотвратимых при данных условиях обстоятельств. К таким обстоятельствам не относятся, в частности, нарушение обязанностей со стороны контрагентов должника, отсутствие на рынке нужных для исполнения товаров, отсутствие у должника необходимых денежных средств.</a:t>
            </a:r>
          </a:p>
          <a:p>
            <a:pPr marL="0" indent="0">
              <a:buNone/>
            </a:pPr>
            <a:endParaRPr lang="ru-RU"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492610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dirty="0">
                <a:latin typeface="Calibri" panose="020F0502020204030204" pitchFamily="34" charset="0"/>
                <a:cs typeface="Calibri" panose="020F0502020204030204" pitchFamily="34" charset="0"/>
              </a:rPr>
              <a:t>5.8. Формулировка п. 2 Постановления («рекомендовать предусмотреть уменьшение арендной платы») не соответствует ч. 3 ст. 19 Закона № 98-ФЗ о праве арендатора «потребовать уменьшения арендной платы».</a:t>
            </a:r>
          </a:p>
          <a:p>
            <a:pPr marL="0" indent="0" algn="just">
              <a:buNone/>
            </a:pPr>
            <a:r>
              <a:rPr lang="ru-RU" sz="2600" dirty="0">
                <a:latin typeface="Calibri" panose="020F0502020204030204" pitchFamily="34" charset="0"/>
                <a:cs typeface="Calibri" panose="020F0502020204030204" pitchFamily="34" charset="0"/>
              </a:rPr>
              <a:t>Иной критерий для применения нормы – вместо «невозможности» (ч. 3 ст. 19) – «фактическое неосуществление деятельности» в связи с наложенными ограничениями.</a:t>
            </a:r>
          </a:p>
          <a:p>
            <a:pPr marL="0" indent="0" algn="just">
              <a:buNone/>
            </a:pPr>
            <a:r>
              <a:rPr lang="ru-RU" sz="2600" dirty="0">
                <a:latin typeface="Calibri" panose="020F0502020204030204" pitchFamily="34" charset="0"/>
                <a:cs typeface="Calibri" panose="020F0502020204030204" pitchFamily="34" charset="0"/>
              </a:rPr>
              <a:t>Вариант соотношения с иными нормами:</a:t>
            </a:r>
          </a:p>
          <a:p>
            <a:pPr marL="0" indent="0" algn="just">
              <a:buNone/>
            </a:pPr>
            <a:r>
              <a:rPr lang="ru-RU" sz="2600" dirty="0">
                <a:latin typeface="Calibri" panose="020F0502020204030204" pitchFamily="34" charset="0"/>
                <a:cs typeface="Calibri" panose="020F0502020204030204" pitchFamily="34" charset="0"/>
              </a:rPr>
              <a:t>– специальный случай, не урегулированный ч. 3 ст. 19 Закона;</a:t>
            </a:r>
          </a:p>
          <a:p>
            <a:pPr marL="0" indent="0" algn="just">
              <a:buNone/>
            </a:pPr>
            <a:r>
              <a:rPr lang="ru-RU" sz="2600" dirty="0">
                <a:latin typeface="Calibri" panose="020F0502020204030204" pitchFamily="34" charset="0"/>
                <a:cs typeface="Calibri" panose="020F0502020204030204" pitchFamily="34" charset="0"/>
              </a:rPr>
              <a:t>– специальная норма по отношению к ст. 451 ГК РФ (признанное государством существенное изменение обстоятельств).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64571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a:bodyPr>
          <a:lstStyle/>
          <a:p>
            <a:r>
              <a:rPr lang="en-US" sz="3200" b="1" dirty="0">
                <a:latin typeface="Corbel" panose="020B0503020204020204" pitchFamily="34" charset="0"/>
              </a:rPr>
              <a:t>V</a:t>
            </a:r>
            <a:r>
              <a:rPr lang="ru-RU" sz="3200" b="1" dirty="0">
                <a:latin typeface="Corbel" panose="020B0503020204020204" pitchFamily="34" charset="0"/>
              </a:rPr>
              <a:t>. ЗАЕМ, КРЕДИТ</a:t>
            </a:r>
            <a:endParaRPr lang="ru-RU" sz="3200" b="1" dirty="0"/>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1. Федеральный закон № 106-ФЗ от 03.04.2020</a:t>
            </a:r>
          </a:p>
          <a:p>
            <a:pPr marL="0" indent="0" algn="just">
              <a:buNone/>
            </a:pPr>
            <a:r>
              <a:rPr lang="ru-RU" sz="2800" dirty="0">
                <a:solidFill>
                  <a:schemeClr val="tx1"/>
                </a:solidFill>
                <a:latin typeface="Calibri" panose="020F0502020204030204" pitchFamily="34" charset="0"/>
                <a:cs typeface="Calibri" panose="020F0502020204030204" pitchFamily="34" charset="0"/>
              </a:rPr>
              <a:t>Закон о «кредитных каникулах»</a:t>
            </a:r>
          </a:p>
          <a:p>
            <a:pPr marL="0" indent="0" algn="just">
              <a:buNone/>
            </a:pPr>
            <a:r>
              <a:rPr lang="ru-RU" sz="2800" b="1" dirty="0">
                <a:solidFill>
                  <a:schemeClr val="tx1"/>
                </a:solidFill>
                <a:latin typeface="Calibri" panose="020F0502020204030204" pitchFamily="34" charset="0"/>
                <a:cs typeface="Calibri" panose="020F0502020204030204" pitchFamily="34" charset="0"/>
              </a:rPr>
              <a:t>1.1. Первая категория заемщиков.</a:t>
            </a:r>
          </a:p>
          <a:p>
            <a:pPr marL="0" indent="0" algn="just">
              <a:buNone/>
            </a:pPr>
            <a:r>
              <a:rPr lang="ru-RU" sz="2800" dirty="0">
                <a:solidFill>
                  <a:schemeClr val="tx1"/>
                </a:solidFill>
                <a:latin typeface="Calibri" panose="020F0502020204030204" pitchFamily="34" charset="0"/>
                <a:cs typeface="Calibri" panose="020F0502020204030204" pitchFamily="34" charset="0"/>
              </a:rPr>
              <a:t>Физлицо, ИП – получившее до апреля 2020 г. кредит (заем) в кредитной организации или </a:t>
            </a:r>
            <a:r>
              <a:rPr lang="ru-RU" sz="2800" dirty="0" err="1">
                <a:solidFill>
                  <a:schemeClr val="tx1"/>
                </a:solidFill>
                <a:latin typeface="Calibri" panose="020F0502020204030204" pitchFamily="34" charset="0"/>
                <a:cs typeface="Calibri" panose="020F0502020204030204" pitchFamily="34" charset="0"/>
              </a:rPr>
              <a:t>некредитной</a:t>
            </a:r>
            <a:r>
              <a:rPr lang="ru-RU" sz="2800" dirty="0">
                <a:solidFill>
                  <a:schemeClr val="tx1"/>
                </a:solidFill>
                <a:latin typeface="Calibri" panose="020F0502020204030204" pitchFamily="34" charset="0"/>
                <a:cs typeface="Calibri" panose="020F0502020204030204" pitchFamily="34" charset="0"/>
              </a:rPr>
              <a:t> финансовой организации, в </a:t>
            </a:r>
            <a:r>
              <a:rPr lang="ru-RU" sz="2800" dirty="0" err="1">
                <a:solidFill>
                  <a:schemeClr val="tx1"/>
                </a:solidFill>
                <a:latin typeface="Calibri" panose="020F0502020204030204" pitchFamily="34" charset="0"/>
                <a:cs typeface="Calibri" panose="020F0502020204030204" pitchFamily="34" charset="0"/>
              </a:rPr>
              <a:t>т.ч</a:t>
            </a:r>
            <a:r>
              <a:rPr lang="ru-RU" sz="2800" dirty="0">
                <a:solidFill>
                  <a:schemeClr val="tx1"/>
                </a:solidFill>
                <a:latin typeface="Calibri" panose="020F0502020204030204" pitchFamily="34" charset="0"/>
                <a:cs typeface="Calibri" panose="020F0502020204030204" pitchFamily="34" charset="0"/>
              </a:rPr>
              <a:t>. ипотечный, до 30.09.2020 г. может обратиться к кредитору с требованием об изменении договора – о приостановлении выплат.</a:t>
            </a:r>
          </a:p>
          <a:p>
            <a:pPr marL="0" indent="0">
              <a:buNone/>
            </a:pPr>
            <a:endParaRPr lang="ru-RU"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739777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850020" y="542925"/>
            <a:ext cx="10772775" cy="5900738"/>
          </a:xfrm>
        </p:spPr>
        <p:txBody>
          <a:bodyPr>
            <a:normAutofit/>
          </a:bodyPr>
          <a:lstStyle/>
          <a:p>
            <a:pPr marL="0" indent="0" algn="just">
              <a:buNone/>
            </a:pPr>
            <a:r>
              <a:rPr lang="ru-RU" sz="2600" dirty="0">
                <a:latin typeface="Calibri" panose="020F0502020204030204" pitchFamily="34" charset="0"/>
                <a:cs typeface="Calibri" panose="020F0502020204030204" pitchFamily="34" charset="0"/>
              </a:rPr>
              <a:t>Условия:</a:t>
            </a:r>
          </a:p>
          <a:p>
            <a:pPr marL="0" indent="0" algn="just">
              <a:buNone/>
            </a:pPr>
            <a:r>
              <a:rPr lang="ru-RU" sz="2600" dirty="0">
                <a:latin typeface="Calibri" panose="020F0502020204030204" pitchFamily="34" charset="0"/>
                <a:cs typeface="Calibri" panose="020F0502020204030204" pitchFamily="34" charset="0"/>
              </a:rPr>
              <a:t>– лимит по размеру кредита (Постановление Правительства от 03.04.2020 № 435 с дополнениями);</a:t>
            </a:r>
          </a:p>
          <a:p>
            <a:pPr marL="0" indent="0" algn="just">
              <a:buNone/>
            </a:pPr>
            <a:r>
              <a:rPr lang="ru-RU" sz="2600" dirty="0">
                <a:latin typeface="Calibri" panose="020F0502020204030204" pitchFamily="34" charset="0"/>
                <a:cs typeface="Calibri" panose="020F0502020204030204" pitchFamily="34" charset="0"/>
              </a:rPr>
              <a:t>– сокращение дохода на 30% и более (методика подсчета среднего дохода за 2019 г. утверждена Постановлением Правительства от </a:t>
            </a:r>
            <a:r>
              <a:rPr lang="ru-RU" sz="2600" dirty="0" smtClean="0">
                <a:latin typeface="Calibri" panose="020F0502020204030204" pitchFamily="34" charset="0"/>
                <a:cs typeface="Calibri" panose="020F0502020204030204" pitchFamily="34" charset="0"/>
              </a:rPr>
              <a:t>03.04.2020</a:t>
            </a:r>
            <a:r>
              <a:rPr lang="en-US" sz="2600" dirty="0" smtClean="0">
                <a:latin typeface="Calibri" panose="020F0502020204030204" pitchFamily="34" charset="0"/>
                <a:cs typeface="Calibri" panose="020F0502020204030204" pitchFamily="34" charset="0"/>
              </a:rPr>
              <a:t/>
            </a:r>
            <a:br>
              <a:rPr lang="en-US" sz="2600" dirty="0" smtClean="0">
                <a:latin typeface="Calibri" panose="020F0502020204030204" pitchFamily="34" charset="0"/>
                <a:cs typeface="Calibri" panose="020F0502020204030204" pitchFamily="34" charset="0"/>
              </a:rPr>
            </a:br>
            <a:r>
              <a:rPr lang="ru-RU" sz="2600" dirty="0" smtClean="0">
                <a:latin typeface="Calibri" panose="020F0502020204030204" pitchFamily="34" charset="0"/>
                <a:cs typeface="Calibri" panose="020F0502020204030204" pitchFamily="34" charset="0"/>
              </a:rPr>
              <a:t>№ </a:t>
            </a:r>
            <a:r>
              <a:rPr lang="ru-RU" sz="2600" dirty="0">
                <a:latin typeface="Calibri" panose="020F0502020204030204" pitchFamily="34" charset="0"/>
                <a:cs typeface="Calibri" panose="020F0502020204030204" pitchFamily="34" charset="0"/>
              </a:rPr>
              <a:t>436).</a:t>
            </a:r>
          </a:p>
          <a:p>
            <a:pPr marL="0" indent="0" algn="just">
              <a:buNone/>
            </a:pPr>
            <a:r>
              <a:rPr lang="ru-RU" sz="2600" dirty="0">
                <a:latin typeface="Calibri" panose="020F0502020204030204" pitchFamily="34" charset="0"/>
                <a:cs typeface="Calibri" panose="020F0502020204030204" pitchFamily="34" charset="0"/>
              </a:rPr>
              <a:t>– на момент обращения не действует иной льготный период (по ст. 6.1-1 Закона о </a:t>
            </a:r>
            <a:r>
              <a:rPr lang="ru-RU" sz="2600" dirty="0" err="1">
                <a:latin typeface="Calibri" panose="020F0502020204030204" pitchFamily="34" charset="0"/>
                <a:cs typeface="Calibri" panose="020F0502020204030204" pitchFamily="34" charset="0"/>
              </a:rPr>
              <a:t>потребкредите</a:t>
            </a:r>
            <a:r>
              <a:rPr lang="ru-RU" sz="2600" dirty="0">
                <a:latin typeface="Calibri" panose="020F0502020204030204" pitchFamily="34" charset="0"/>
                <a:cs typeface="Calibri" panose="020F0502020204030204" pitchFamily="34" charset="0"/>
              </a:rPr>
              <a:t>).</a:t>
            </a:r>
          </a:p>
          <a:p>
            <a:pPr marL="0" indent="0" algn="just">
              <a:buNone/>
            </a:pPr>
            <a:r>
              <a:rPr lang="ru-RU" sz="2600" b="1" dirty="0">
                <a:latin typeface="Calibri" panose="020F0502020204030204" pitchFamily="34" charset="0"/>
                <a:cs typeface="Calibri" panose="020F0502020204030204" pitchFamily="34" charset="0"/>
              </a:rPr>
              <a:t>1.2. Вторая категория заемщиков</a:t>
            </a:r>
          </a:p>
          <a:p>
            <a:pPr marL="0" indent="0" algn="just">
              <a:buNone/>
            </a:pPr>
            <a:r>
              <a:rPr lang="ru-RU" sz="2600" dirty="0">
                <a:latin typeface="Calibri" panose="020F0502020204030204" pitchFamily="34" charset="0"/>
                <a:cs typeface="Calibri" panose="020F0502020204030204" pitchFamily="34" charset="0"/>
              </a:rPr>
              <a:t>Субъекты малого и среднего бизнеса, попадающие по ОКВЭД к Перечню отраслей российской экономики, наиболее пострадавших от пандемии, заключившие кредитный договор до апреля 2020 г.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3775634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lnSpcReduction="10000"/>
          </a:bodyPr>
          <a:lstStyle/>
          <a:p>
            <a:pPr marL="0" indent="0" algn="just">
              <a:buNone/>
            </a:pPr>
            <a:r>
              <a:rPr lang="ru-RU" sz="2600" b="1" dirty="0">
                <a:solidFill>
                  <a:srgbClr val="0070C0"/>
                </a:solidFill>
                <a:latin typeface="Calibri" panose="020F0502020204030204" pitchFamily="34" charset="0"/>
                <a:cs typeface="Calibri" panose="020F0502020204030204" pitchFamily="34" charset="0"/>
              </a:rPr>
              <a:t>2. Кредитные каникулы</a:t>
            </a:r>
          </a:p>
          <a:p>
            <a:pPr marL="0" indent="0" algn="just">
              <a:buNone/>
            </a:pPr>
            <a:r>
              <a:rPr lang="ru-RU" sz="2600" dirty="0">
                <a:solidFill>
                  <a:schemeClr val="tx1"/>
                </a:solidFill>
                <a:latin typeface="Calibri" panose="020F0502020204030204" pitchFamily="34" charset="0"/>
                <a:cs typeface="Calibri" panose="020F0502020204030204" pitchFamily="34" charset="0"/>
              </a:rPr>
              <a:t>– Не начисляются неустойки за невыплату или ненадлежащее исполнение условий по возврату кредита или уплате процентов;</a:t>
            </a:r>
          </a:p>
          <a:p>
            <a:pPr marL="0" indent="0" algn="just">
              <a:buNone/>
            </a:pPr>
            <a:r>
              <a:rPr lang="ru-RU" sz="2600" dirty="0">
                <a:solidFill>
                  <a:schemeClr val="tx1"/>
                </a:solidFill>
                <a:latin typeface="Calibri" panose="020F0502020204030204" pitchFamily="34" charset="0"/>
                <a:cs typeface="Calibri" panose="020F0502020204030204" pitchFamily="34" charset="0"/>
              </a:rPr>
              <a:t>– Не допускается требование досрочного погашения кредита;</a:t>
            </a:r>
          </a:p>
          <a:p>
            <a:pPr marL="0" indent="0" algn="just">
              <a:buNone/>
            </a:pPr>
            <a:r>
              <a:rPr lang="ru-RU" sz="2600" dirty="0">
                <a:solidFill>
                  <a:schemeClr val="tx1"/>
                </a:solidFill>
                <a:latin typeface="Calibri" panose="020F0502020204030204" pitchFamily="34" charset="0"/>
                <a:cs typeface="Calibri" panose="020F0502020204030204" pitchFamily="34" charset="0"/>
              </a:rPr>
              <a:t>– Не допускается обращение с целью взыскания предмета залога или ипотеки, а также обращение к поручителю;</a:t>
            </a:r>
          </a:p>
          <a:p>
            <a:pPr marL="0" indent="0" algn="just">
              <a:buNone/>
            </a:pPr>
            <a:r>
              <a:rPr lang="ru-RU" sz="2600" dirty="0">
                <a:solidFill>
                  <a:schemeClr val="tx1"/>
                </a:solidFill>
                <a:latin typeface="Calibri" panose="020F0502020204030204" pitchFamily="34" charset="0"/>
                <a:cs typeface="Calibri" panose="020F0502020204030204" pitchFamily="34" charset="0"/>
              </a:rPr>
              <a:t>– Сумма процентов или неустойки, не уплаченная до начала льготного периода, фиксируется на день его установления.</a:t>
            </a:r>
          </a:p>
          <a:p>
            <a:pPr marL="0" indent="0" algn="just">
              <a:buNone/>
            </a:pPr>
            <a:r>
              <a:rPr lang="ru-RU" sz="2600" dirty="0">
                <a:solidFill>
                  <a:schemeClr val="tx1"/>
                </a:solidFill>
                <a:latin typeface="Calibri" panose="020F0502020204030204" pitchFamily="34" charset="0"/>
                <a:cs typeface="Calibri" panose="020F0502020204030204" pitchFamily="34" charset="0"/>
              </a:rPr>
              <a:t>– По кредитным картам и потребительским кредитам в льготный период на сумму основного долга (или задолженности по карте) начисляются проценты по льготной ставке, рассчитываемой как 2/3 среднерыночной ставки по аналогичному виду кредита (займа), которую рассчитывает Банк России и которая была актуальна на дату направления заемщиком требования кредитору.</a:t>
            </a: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5"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5677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lnSpcReduction="10000"/>
          </a:bodyPr>
          <a:lstStyle/>
          <a:p>
            <a:pPr marL="0" indent="0" algn="just">
              <a:buNone/>
            </a:pPr>
            <a:r>
              <a:rPr lang="ru-RU" sz="2600" dirty="0">
                <a:solidFill>
                  <a:schemeClr val="tx1"/>
                </a:solidFill>
                <a:latin typeface="Calibri" panose="020F0502020204030204" pitchFamily="34" charset="0"/>
                <a:cs typeface="Calibri" panose="020F0502020204030204" pitchFamily="34" charset="0"/>
              </a:rPr>
              <a:t>– По ипотечным кредитам — начисляются проценты по ставке, установленной в договоре ипотеки.</a:t>
            </a:r>
          </a:p>
          <a:p>
            <a:pPr marL="0" indent="0" algn="just">
              <a:buNone/>
            </a:pPr>
            <a:r>
              <a:rPr lang="ru-RU" sz="2600" dirty="0">
                <a:solidFill>
                  <a:schemeClr val="tx1"/>
                </a:solidFill>
                <a:latin typeface="Calibri" panose="020F0502020204030204" pitchFamily="34" charset="0"/>
                <a:cs typeface="Calibri" panose="020F0502020204030204" pitchFamily="34" charset="0"/>
              </a:rPr>
              <a:t>– Кредитор приостанавливает предоставление денег заемщику на срок льготного периода;</a:t>
            </a:r>
          </a:p>
          <a:p>
            <a:pPr marL="0" indent="0" algn="just">
              <a:buNone/>
            </a:pPr>
            <a:r>
              <a:rPr lang="ru-RU" sz="2600" dirty="0">
                <a:solidFill>
                  <a:schemeClr val="tx1"/>
                </a:solidFill>
                <a:latin typeface="Calibri" panose="020F0502020204030204" pitchFamily="34" charset="0"/>
                <a:cs typeface="Calibri" panose="020F0502020204030204" pitchFamily="34" charset="0"/>
              </a:rPr>
              <a:t>– Изменение условий кредитного договора, договора займа в соответствии с настоящей статьей не требует согласия залогодателя в случае, если залогодателем является третье лицо, а также поручителя и (или) гаранта. В случае, если кредитный договор (договор займа), измененный в соответствии с настоящей статьей, был обеспечен залогом, поручительством или гарантией, срок действия такого договора залога, поручительства или гарантии продлевается на срок действия кредитного договора.</a:t>
            </a:r>
          </a:p>
          <a:p>
            <a:pPr marL="0" indent="0" algn="just">
              <a:buNone/>
            </a:pPr>
            <a:r>
              <a:rPr lang="ru-RU" sz="2600" dirty="0">
                <a:solidFill>
                  <a:schemeClr val="tx1"/>
                </a:solidFill>
                <a:latin typeface="Calibri" panose="020F0502020204030204" pitchFamily="34" charset="0"/>
                <a:cs typeface="Calibri" panose="020F0502020204030204" pitchFamily="34" charset="0"/>
              </a:rPr>
              <a:t>– При обращении можно указать дату начала льготного периода ранее даты обращения («задним числом», но с ограничением – 14 или 30 дней, в зависимости от типа кредита).</a:t>
            </a: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802866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b="1" dirty="0">
                <a:solidFill>
                  <a:schemeClr val="tx1"/>
                </a:solidFill>
                <a:latin typeface="Calibri" panose="020F0502020204030204" pitchFamily="34" charset="0"/>
                <a:cs typeface="Calibri" panose="020F0502020204030204" pitchFamily="34" charset="0"/>
              </a:rPr>
              <a:t>Специфика для субъектов МСП:</a:t>
            </a:r>
          </a:p>
          <a:p>
            <a:pPr marL="0" indent="0" algn="just">
              <a:buNone/>
            </a:pPr>
            <a:r>
              <a:rPr lang="ru-RU" sz="2600" dirty="0">
                <a:solidFill>
                  <a:schemeClr val="tx1"/>
                </a:solidFill>
                <a:latin typeface="Calibri" panose="020F0502020204030204" pitchFamily="34" charset="0"/>
                <a:cs typeface="Calibri" panose="020F0502020204030204" pitchFamily="34" charset="0"/>
              </a:rPr>
              <a:t>– для них не работает правило о возможности начать льготный срок ранее даты обращения;</a:t>
            </a:r>
          </a:p>
          <a:p>
            <a:pPr marL="0" indent="0" algn="just">
              <a:buNone/>
            </a:pPr>
            <a:r>
              <a:rPr lang="ru-RU" sz="2600" dirty="0">
                <a:solidFill>
                  <a:schemeClr val="tx1"/>
                </a:solidFill>
                <a:latin typeface="Calibri" panose="020F0502020204030204" pitchFamily="34" charset="0"/>
                <a:cs typeface="Calibri" panose="020F0502020204030204" pitchFamily="34" charset="0"/>
              </a:rPr>
              <a:t>– индивидуальный предприниматель, относящийся к наиболее пострадавшим отраслям, может вместо каникул просить уменьшение размера платежей до нужного ему уровня;</a:t>
            </a:r>
          </a:p>
          <a:p>
            <a:pPr marL="0" indent="0" algn="just">
              <a:buNone/>
            </a:pPr>
            <a:r>
              <a:rPr lang="ru-RU" sz="2600" dirty="0">
                <a:solidFill>
                  <a:schemeClr val="tx1"/>
                </a:solidFill>
                <a:latin typeface="Calibri" panose="020F0502020204030204" pitchFamily="34" charset="0"/>
                <a:cs typeface="Calibri" panose="020F0502020204030204" pitchFamily="34" charset="0"/>
              </a:rPr>
              <a:t>– Для малого и среднего бизнеса по окончании льготного периода в сумму обязательств по основному долгу включается сумма процентов, которые должны были быть уплачены за это время, исходя из прежних условий (как будто им </a:t>
            </a:r>
            <a:r>
              <a:rPr lang="ru-RU" sz="2600" dirty="0" err="1">
                <a:solidFill>
                  <a:schemeClr val="tx1"/>
                </a:solidFill>
                <a:latin typeface="Calibri" panose="020F0502020204030204" pitchFamily="34" charset="0"/>
                <a:cs typeface="Calibri" panose="020F0502020204030204" pitchFamily="34" charset="0"/>
              </a:rPr>
              <a:t>довыдали</a:t>
            </a:r>
            <a:r>
              <a:rPr lang="ru-RU" sz="2600" dirty="0">
                <a:solidFill>
                  <a:schemeClr val="tx1"/>
                </a:solidFill>
                <a:latin typeface="Calibri" panose="020F0502020204030204" pitchFamily="34" charset="0"/>
                <a:cs typeface="Calibri" panose="020F0502020204030204" pitchFamily="34" charset="0"/>
              </a:rPr>
              <a:t> кредит на эту сумму); </a:t>
            </a:r>
          </a:p>
          <a:p>
            <a:pPr marL="0" indent="0" algn="just">
              <a:buNone/>
            </a:pPr>
            <a:r>
              <a:rPr lang="ru-RU" sz="2600" dirty="0">
                <a:solidFill>
                  <a:schemeClr val="tx1"/>
                </a:solidFill>
                <a:latin typeface="Calibri" panose="020F0502020204030204" pitchFamily="34" charset="0"/>
                <a:cs typeface="Calibri" panose="020F0502020204030204" pitchFamily="34" charset="0"/>
              </a:rPr>
              <a:t>– гасить кредит без прекращения льготного периода только до тех пор, пока вносимые суммы меньше платежей по основному долгу и по процентам, которые клиент должен был бы платить без каникул. </a:t>
            </a: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160563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fontScale="90000"/>
          </a:bodyPr>
          <a:lstStyle/>
          <a:p>
            <a:r>
              <a:rPr lang="en-US" sz="3200" b="1" dirty="0">
                <a:latin typeface="Corbel" panose="020B0503020204020204" pitchFamily="34" charset="0"/>
              </a:rPr>
              <a:t>VI</a:t>
            </a:r>
            <a:r>
              <a:rPr lang="ru-RU" sz="3200" b="1" dirty="0">
                <a:latin typeface="Corbel" panose="020B0503020204020204" pitchFamily="34" charset="0"/>
              </a:rPr>
              <a:t>. БАНКРОТСТВО, ИСПОЛНИТЕЛЬНОЕ ПРОИЗВОДСТВО</a:t>
            </a:r>
            <a:endParaRPr lang="ru-RU" sz="3200" b="1" dirty="0"/>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lnSpcReduction="10000"/>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1. Федеральный закон от 01.04.2020 № 98-ФЗ </a:t>
            </a:r>
          </a:p>
          <a:p>
            <a:pPr marL="0" indent="0">
              <a:buNone/>
            </a:pPr>
            <a:r>
              <a:rPr lang="ru-RU" sz="2400" dirty="0">
                <a:latin typeface="Calibri" panose="020F0502020204030204" pitchFamily="34" charset="0"/>
                <a:cs typeface="Calibri" panose="020F0502020204030204" pitchFamily="34" charset="0"/>
              </a:rPr>
              <a:t>Новая статья 9.1 в Закон о банкротстве</a:t>
            </a:r>
          </a:p>
          <a:p>
            <a:pPr marL="0" indent="0">
              <a:buNone/>
            </a:pPr>
            <a:r>
              <a:rPr lang="ru-RU" sz="2400" dirty="0">
                <a:latin typeface="Calibri" panose="020F0502020204030204" pitchFamily="34" charset="0"/>
                <a:cs typeface="Calibri" panose="020F0502020204030204" pitchFamily="34" charset="0"/>
              </a:rPr>
              <a:t>«Для обеспечения стабильности экономики </a:t>
            </a:r>
            <a:r>
              <a:rPr lang="ru-RU" sz="2400" b="1" dirty="0">
                <a:latin typeface="Calibri" panose="020F0502020204030204" pitchFamily="34" charset="0"/>
                <a:cs typeface="Calibri" panose="020F0502020204030204" pitchFamily="34" charset="0"/>
              </a:rPr>
              <a:t>в исключительных случаях </a:t>
            </a:r>
            <a:r>
              <a:rPr lang="ru-RU" sz="2400" dirty="0">
                <a:latin typeface="Calibri" panose="020F0502020204030204" pitchFamily="34" charset="0"/>
                <a:cs typeface="Calibri" panose="020F0502020204030204" pitchFamily="34" charset="0"/>
              </a:rPr>
              <a:t>(при </a:t>
            </a:r>
            <a:r>
              <a:rPr lang="ru-RU" sz="2400" dirty="0" err="1">
                <a:latin typeface="Calibri" panose="020F0502020204030204" pitchFamily="34" charset="0"/>
                <a:cs typeface="Calibri" panose="020F0502020204030204" pitchFamily="34" charset="0"/>
              </a:rPr>
              <a:t>чрезвычайных</a:t>
            </a:r>
            <a:r>
              <a:rPr lang="ru-RU" sz="2400" dirty="0">
                <a:latin typeface="Calibri" panose="020F0502020204030204" pitchFamily="34" charset="0"/>
                <a:cs typeface="Calibri" panose="020F0502020204030204" pitchFamily="34" charset="0"/>
              </a:rPr>
              <a:t> ситуациях природного и техногенного характера, существенном изменении курса рубля и подобных обстоятельствах) Правительство </a:t>
            </a:r>
            <a:r>
              <a:rPr lang="ru-RU" sz="2400" dirty="0" err="1">
                <a:latin typeface="Calibri" panose="020F0502020204030204" pitchFamily="34" charset="0"/>
                <a:cs typeface="Calibri" panose="020F0502020204030204" pitchFamily="34" charset="0"/>
              </a:rPr>
              <a:t>Российскои</a:t>
            </a:r>
            <a:r>
              <a:rPr lang="ru-RU" sz="2400" dirty="0">
                <a:latin typeface="Calibri" panose="020F0502020204030204" pitchFamily="34" charset="0"/>
                <a:cs typeface="Calibri" panose="020F0502020204030204" pitchFamily="34" charset="0"/>
              </a:rPr>
              <a:t>̆ Федерации вправе ввести мораторий на возбуждение дел о банкротстве по заявлениям, подаваемым кредиторами (далее для </a:t>
            </a:r>
            <a:r>
              <a:rPr lang="ru-RU" sz="2400" dirty="0" err="1">
                <a:latin typeface="Calibri" panose="020F0502020204030204" pitchFamily="34" charset="0"/>
                <a:cs typeface="Calibri" panose="020F0502020204030204" pitchFamily="34" charset="0"/>
              </a:rPr>
              <a:t>целеи</a:t>
            </a:r>
            <a:r>
              <a:rPr lang="ru-RU" sz="2400" dirty="0">
                <a:latin typeface="Calibri" panose="020F0502020204030204" pitchFamily="34" charset="0"/>
                <a:cs typeface="Calibri" panose="020F0502020204030204" pitchFamily="34" charset="0"/>
              </a:rPr>
              <a:t>̆ </a:t>
            </a:r>
            <a:r>
              <a:rPr lang="ru-RU" sz="2400" dirty="0" err="1">
                <a:latin typeface="Calibri" panose="020F0502020204030204" pitchFamily="34" charset="0"/>
                <a:cs typeface="Calibri" panose="020F0502020204030204" pitchFamily="34" charset="0"/>
              </a:rPr>
              <a:t>настоящеи</a:t>
            </a:r>
            <a:r>
              <a:rPr lang="ru-RU" sz="2400" dirty="0">
                <a:latin typeface="Calibri" panose="020F0502020204030204" pitchFamily="34" charset="0"/>
                <a:cs typeface="Calibri" panose="020F0502020204030204" pitchFamily="34" charset="0"/>
              </a:rPr>
              <a:t>̆ статьи - мораторий), на срок, </a:t>
            </a:r>
            <a:r>
              <a:rPr lang="ru-RU" sz="2400" dirty="0" err="1">
                <a:latin typeface="Calibri" panose="020F0502020204030204" pitchFamily="34" charset="0"/>
                <a:cs typeface="Calibri" panose="020F0502020204030204" pitchFamily="34" charset="0"/>
              </a:rPr>
              <a:t>устанавливаемыи</a:t>
            </a:r>
            <a:r>
              <a:rPr lang="ru-RU" sz="2400" dirty="0">
                <a:latin typeface="Calibri" panose="020F0502020204030204" pitchFamily="34" charset="0"/>
                <a:cs typeface="Calibri" panose="020F0502020204030204" pitchFamily="34" charset="0"/>
              </a:rPr>
              <a:t>̆ Правительством </a:t>
            </a:r>
            <a:r>
              <a:rPr lang="ru-RU" sz="2400" dirty="0" err="1">
                <a:latin typeface="Calibri" panose="020F0502020204030204" pitchFamily="34" charset="0"/>
                <a:cs typeface="Calibri" panose="020F0502020204030204" pitchFamily="34" charset="0"/>
              </a:rPr>
              <a:t>Российскои</a:t>
            </a:r>
            <a:r>
              <a:rPr lang="ru-RU" sz="2400" dirty="0">
                <a:latin typeface="Calibri" panose="020F0502020204030204" pitchFamily="34" charset="0"/>
                <a:cs typeface="Calibri" panose="020F0502020204030204" pitchFamily="34" charset="0"/>
              </a:rPr>
              <a:t>̆ Федерации. </a:t>
            </a:r>
          </a:p>
          <a:p>
            <a:pPr marL="0" indent="0">
              <a:buNone/>
            </a:pPr>
            <a:r>
              <a:rPr lang="ru-RU" sz="2400" dirty="0">
                <a:latin typeface="Calibri" panose="020F0502020204030204" pitchFamily="34" charset="0"/>
                <a:cs typeface="Calibri" panose="020F0502020204030204" pitchFamily="34" charset="0"/>
              </a:rPr>
              <a:t>Срок </a:t>
            </a:r>
            <a:r>
              <a:rPr lang="ru-RU" sz="2400" dirty="0" err="1">
                <a:latin typeface="Calibri" panose="020F0502020204030204" pitchFamily="34" charset="0"/>
                <a:cs typeface="Calibri" panose="020F0502020204030204" pitchFamily="34" charset="0"/>
              </a:rPr>
              <a:t>действия</a:t>
            </a:r>
            <a:r>
              <a:rPr lang="ru-RU" sz="2400" dirty="0">
                <a:latin typeface="Calibri" panose="020F0502020204030204" pitchFamily="34" charset="0"/>
                <a:cs typeface="Calibri" panose="020F0502020204030204" pitchFamily="34" charset="0"/>
              </a:rPr>
              <a:t> моратория может быть продлен по решению Правительства </a:t>
            </a:r>
            <a:r>
              <a:rPr lang="ru-RU" sz="2400" dirty="0" err="1">
                <a:latin typeface="Calibri" panose="020F0502020204030204" pitchFamily="34" charset="0"/>
                <a:cs typeface="Calibri" panose="020F0502020204030204" pitchFamily="34" charset="0"/>
              </a:rPr>
              <a:t>Российскои</a:t>
            </a:r>
            <a:r>
              <a:rPr lang="ru-RU" sz="2400" dirty="0">
                <a:latin typeface="Calibri" panose="020F0502020204030204" pitchFamily="34" charset="0"/>
                <a:cs typeface="Calibri" panose="020F0502020204030204" pitchFamily="34" charset="0"/>
              </a:rPr>
              <a:t>̆ Федерации, если не отпали обстоятельства, послужившие основанием для его введения».</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4265492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b="1" dirty="0">
                <a:solidFill>
                  <a:srgbClr val="0070C0"/>
                </a:solidFill>
                <a:latin typeface="Calibri" panose="020F0502020204030204" pitchFamily="34" charset="0"/>
                <a:cs typeface="Calibri" panose="020F0502020204030204" pitchFamily="34" charset="0"/>
              </a:rPr>
              <a:t>2. Постановление Правительства от 03.04.2020 г. № 428 </a:t>
            </a:r>
          </a:p>
          <a:p>
            <a:pPr marL="0" indent="0" algn="just">
              <a:buNone/>
            </a:pPr>
            <a:r>
              <a:rPr lang="ru-RU" sz="2600" dirty="0">
                <a:solidFill>
                  <a:schemeClr val="tx1"/>
                </a:solidFill>
                <a:latin typeface="Calibri" panose="020F0502020204030204" pitchFamily="34" charset="0"/>
                <a:cs typeface="Calibri" panose="020F0502020204030204" pitchFamily="34" charset="0"/>
              </a:rPr>
              <a:t>Введен мораторий на 6 месяцев для следующих категорий:</a:t>
            </a:r>
          </a:p>
          <a:p>
            <a:pPr marL="0" indent="0" algn="just">
              <a:buNone/>
            </a:pPr>
            <a:r>
              <a:rPr lang="ru-RU" sz="2600" dirty="0">
                <a:solidFill>
                  <a:schemeClr val="tx1"/>
                </a:solidFill>
                <a:latin typeface="Calibri" panose="020F0502020204030204" pitchFamily="34" charset="0"/>
                <a:cs typeface="Calibri" panose="020F0502020204030204" pitchFamily="34" charset="0"/>
              </a:rPr>
              <a:t>а) организации и индивидуальные предприниматели, у которых основной ОКВЭД, заявленный в ЕГРЮЛ или ЕГРИП, попадает в перечень наиболее пострадавших отраслей экономики. Такой перечень утвержден постановлением Правительства РФ от 03.04.2020 № 434 (с изм. от 10.04.2020 № 479): авиаперевозки, турагентства, гостиничный бизнес, общепит, бытовые услуги населению, организации дополнительного образования, кинотеатры и т.п.</a:t>
            </a:r>
          </a:p>
          <a:p>
            <a:pPr marL="0" indent="0" algn="just">
              <a:buNone/>
            </a:pPr>
            <a:r>
              <a:rPr lang="ru-RU" sz="2600" dirty="0">
                <a:solidFill>
                  <a:schemeClr val="tx1"/>
                </a:solidFill>
                <a:latin typeface="Calibri" panose="020F0502020204030204" pitchFamily="34" charset="0"/>
                <a:cs typeface="Calibri" panose="020F0502020204030204" pitchFamily="34" charset="0"/>
              </a:rPr>
              <a:t>Постановлением прямо установлено, что учитывается код ОКВЭД </a:t>
            </a:r>
            <a:r>
              <a:rPr lang="ru-RU" sz="2600" u="sng" dirty="0">
                <a:solidFill>
                  <a:schemeClr val="tx1"/>
                </a:solidFill>
                <a:latin typeface="Calibri" panose="020F0502020204030204" pitchFamily="34" charset="0"/>
                <a:cs typeface="Calibri" panose="020F0502020204030204" pitchFamily="34" charset="0"/>
              </a:rPr>
              <a:t>по состоянию на 01.03.2020 г.</a:t>
            </a: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3468007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1157287"/>
            <a:ext cx="10772775" cy="5286375"/>
          </a:xfrm>
        </p:spPr>
        <p:txBody>
          <a:bodyPr>
            <a:normAutofit/>
          </a:bodyPr>
          <a:lstStyle/>
          <a:p>
            <a:pPr marL="0" indent="0" algn="just">
              <a:buNone/>
            </a:pPr>
            <a:r>
              <a:rPr lang="ru-RU" sz="2600" dirty="0">
                <a:solidFill>
                  <a:schemeClr val="tx1"/>
                </a:solidFill>
                <a:latin typeface="Calibri" panose="020F0502020204030204" pitchFamily="34" charset="0"/>
                <a:cs typeface="Calibri" panose="020F0502020204030204" pitchFamily="34" charset="0"/>
              </a:rPr>
              <a:t>б) системообразующие организации (сейчас их 646, утв. 20.03.2020 Правительственной комиссией, однако известно, что 17.04.2020 перечень будет уточнен).</a:t>
            </a:r>
          </a:p>
          <a:p>
            <a:pPr marL="0" indent="0" algn="just">
              <a:buNone/>
            </a:pPr>
            <a:r>
              <a:rPr lang="ru-RU" sz="2600" dirty="0">
                <a:solidFill>
                  <a:schemeClr val="tx1"/>
                </a:solidFill>
                <a:latin typeface="Calibri" panose="020F0502020204030204" pitchFamily="34" charset="0"/>
                <a:cs typeface="Calibri" panose="020F0502020204030204" pitchFamily="34" charset="0"/>
              </a:rPr>
              <a:t>в) стратегические предприятия и акционерные общества (указ Президента РФ от 04.08.2004 № 1009 – их сейчас несколько десятков) </a:t>
            </a:r>
          </a:p>
          <a:p>
            <a:pPr marL="0" indent="0" algn="just">
              <a:buNone/>
            </a:pPr>
            <a:r>
              <a:rPr lang="ru-RU" sz="2600" dirty="0">
                <a:solidFill>
                  <a:schemeClr val="tx1"/>
                </a:solidFill>
                <a:latin typeface="Calibri" panose="020F0502020204030204" pitchFamily="34" charset="0"/>
                <a:cs typeface="Calibri" panose="020F0502020204030204" pitchFamily="34" charset="0"/>
              </a:rPr>
              <a:t>г) организации, включенные в перечень стратегических Правительством РФ (распоряжение от 20.08.2009 № 1226-р) – именно к этому перечню отсылает ст. 190 </a:t>
            </a:r>
            <a:r>
              <a:rPr lang="ru-RU" sz="2600" dirty="0" err="1">
                <a:solidFill>
                  <a:schemeClr val="tx1"/>
                </a:solidFill>
                <a:latin typeface="Calibri" panose="020F0502020204030204" pitchFamily="34" charset="0"/>
                <a:cs typeface="Calibri" panose="020F0502020204030204" pitchFamily="34" charset="0"/>
              </a:rPr>
              <a:t>ЗоБ</a:t>
            </a:r>
            <a:r>
              <a:rPr lang="ru-RU" sz="2600" dirty="0">
                <a:solidFill>
                  <a:schemeClr val="tx1"/>
                </a:solidFill>
                <a:latin typeface="Calibri" panose="020F0502020204030204" pitchFamily="34" charset="0"/>
                <a:cs typeface="Calibri" panose="020F0502020204030204" pitchFamily="34" charset="0"/>
              </a:rPr>
              <a:t> о банкротстве стратегических предприятий и организаций.</a:t>
            </a:r>
          </a:p>
          <a:p>
            <a:pPr marL="0" indent="0" algn="just">
              <a:buNone/>
            </a:pPr>
            <a:r>
              <a:rPr lang="ru-RU" sz="2600" dirty="0">
                <a:solidFill>
                  <a:schemeClr val="tx1"/>
                </a:solidFill>
                <a:latin typeface="Calibri" panose="020F0502020204030204" pitchFamily="34" charset="0"/>
                <a:cs typeface="Calibri" panose="020F0502020204030204" pitchFamily="34" charset="0"/>
              </a:rPr>
              <a:t>  </a:t>
            </a:r>
            <a:endParaRPr lang="ru-RU" sz="2600" u="sng"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680892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lnSpcReduction="10000"/>
          </a:bodyPr>
          <a:lstStyle/>
          <a:p>
            <a:pPr marL="0" indent="0" algn="just">
              <a:buNone/>
            </a:pPr>
            <a:r>
              <a:rPr lang="ru-RU" sz="2600" b="1" dirty="0">
                <a:solidFill>
                  <a:srgbClr val="0070C0"/>
                </a:solidFill>
                <a:latin typeface="Calibri" panose="020F0502020204030204" pitchFamily="34" charset="0"/>
                <a:cs typeface="Calibri" panose="020F0502020204030204" pitchFamily="34" charset="0"/>
              </a:rPr>
              <a:t>3. Содержание моратория</a:t>
            </a:r>
          </a:p>
          <a:p>
            <a:pPr marL="0" lvl="0" indent="0" algn="just">
              <a:buNone/>
            </a:pPr>
            <a:r>
              <a:rPr lang="ru-RU" sz="2600" dirty="0">
                <a:solidFill>
                  <a:schemeClr val="tx1"/>
                </a:solidFill>
                <a:latin typeface="Calibri" panose="020F0502020204030204" pitchFamily="34" charset="0"/>
                <a:cs typeface="Calibri" panose="020F0502020204030204" pitchFamily="34" charset="0"/>
              </a:rPr>
              <a:t>– Подача заявлений о банкротстве в период моратория – запрещена, заявления возвращаются судом заявителю; </a:t>
            </a:r>
          </a:p>
          <a:p>
            <a:pPr marL="0" lvl="0" indent="0" algn="just">
              <a:buNone/>
            </a:pPr>
            <a:r>
              <a:rPr lang="ru-RU" sz="2600" dirty="0">
                <a:solidFill>
                  <a:schemeClr val="tx1"/>
                </a:solidFill>
                <a:latin typeface="Calibri" panose="020F0502020204030204" pitchFamily="34" charset="0"/>
                <a:cs typeface="Calibri" panose="020F0502020204030204" pitchFamily="34" charset="0"/>
              </a:rPr>
              <a:t>– Поданные до даты введения моратория заявлений о банкротстве, по которым арбитражным судом к дате принятия моратория не вынесено определения о принятии заявления – возвращается судом заявителю; </a:t>
            </a:r>
          </a:p>
          <a:p>
            <a:pPr marL="0" lvl="0" indent="0" algn="just">
              <a:buNone/>
            </a:pPr>
            <a:r>
              <a:rPr lang="ru-RU" sz="2600" dirty="0">
                <a:solidFill>
                  <a:schemeClr val="tx1"/>
                </a:solidFill>
                <a:latin typeface="Calibri" panose="020F0502020204030204" pitchFamily="34" charset="0"/>
                <a:cs typeface="Calibri" panose="020F0502020204030204" pitchFamily="34" charset="0"/>
              </a:rPr>
              <a:t>– Поданные до даты введения моратория заявления о банкротстве и принятые к производству – рассматриваются;</a:t>
            </a:r>
          </a:p>
          <a:p>
            <a:pPr marL="0" lvl="0" indent="0" algn="just">
              <a:buNone/>
            </a:pPr>
            <a:r>
              <a:rPr lang="ru-RU" sz="2600" dirty="0">
                <a:solidFill>
                  <a:schemeClr val="tx1"/>
                </a:solidFill>
                <a:latin typeface="Calibri" panose="020F0502020204030204" pitchFamily="34" charset="0"/>
                <a:cs typeface="Calibri" panose="020F0502020204030204" pitchFamily="34" charset="0"/>
              </a:rPr>
              <a:t>– Публикации кредиторов в ЕФРСБ теряют силу в связи с введением моратория. При этом если кредитор попробует опубликоваться, то площадка не сделает это до момента окончания моратория. А заявление должника?</a:t>
            </a:r>
          </a:p>
          <a:p>
            <a:pPr marL="0" lvl="0" indent="0" algn="just">
              <a:buNone/>
            </a:pPr>
            <a:r>
              <a:rPr lang="ru-RU" sz="2600" dirty="0">
                <a:solidFill>
                  <a:schemeClr val="tx1"/>
                </a:solidFill>
                <a:latin typeface="Calibri" panose="020F0502020204030204" pitchFamily="34" charset="0"/>
                <a:cs typeface="Calibri" panose="020F0502020204030204" pitchFamily="34" charset="0"/>
              </a:rPr>
              <a:t>– Приостанавливаются обязанности по п. 1 ст. 9 Закона о банкротстве (связано с субсидиарной ответственностью).</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325273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485775"/>
            <a:ext cx="10772775" cy="5743575"/>
          </a:xfrm>
        </p:spPr>
        <p:txBody>
          <a:bodyPr>
            <a:normAutofit fontScale="92500" lnSpcReduction="20000"/>
          </a:bodyPr>
          <a:lstStyle/>
          <a:p>
            <a:pPr marL="0" indent="0">
              <a:buNone/>
            </a:pPr>
            <a:r>
              <a:rPr lang="ru-RU" sz="3000" b="1" dirty="0">
                <a:solidFill>
                  <a:srgbClr val="0070C0"/>
                </a:solidFill>
                <a:latin typeface="Calibri" panose="020F0502020204030204" pitchFamily="34" charset="0"/>
                <a:cs typeface="Calibri" panose="020F0502020204030204" pitchFamily="34" charset="0"/>
              </a:rPr>
              <a:t>2. На что обратить внимание:</a:t>
            </a:r>
          </a:p>
          <a:p>
            <a:pPr marL="0" indent="0" algn="just">
              <a:buNone/>
            </a:pPr>
            <a:r>
              <a:rPr lang="ru-RU" sz="2800" dirty="0">
                <a:solidFill>
                  <a:schemeClr val="tx1"/>
                </a:solidFill>
                <a:latin typeface="Calibri" panose="020F0502020204030204" pitchFamily="34" charset="0"/>
                <a:cs typeface="Calibri" panose="020F0502020204030204" pitchFamily="34" charset="0"/>
              </a:rPr>
              <a:t>2.1. Норма расположена не в разделе о прекращении обязательств, а об основаниях ответственности. Форс-мажор освобождает от ответственности по предпринимательским обязательствам, но не затрагивает основное обязательство.</a:t>
            </a:r>
          </a:p>
          <a:p>
            <a:pPr marL="0" indent="0" algn="just">
              <a:buNone/>
            </a:pPr>
            <a:r>
              <a:rPr lang="ru-RU" sz="2800" dirty="0">
                <a:solidFill>
                  <a:schemeClr val="tx1"/>
                </a:solidFill>
                <a:latin typeface="Calibri" panose="020F0502020204030204" pitchFamily="34" charset="0"/>
                <a:cs typeface="Calibri" panose="020F0502020204030204" pitchFamily="34" charset="0"/>
              </a:rPr>
              <a:t>2.2.</a:t>
            </a:r>
            <a:r>
              <a:rPr lang="en-US" sz="2800" dirty="0">
                <a:solidFill>
                  <a:schemeClr val="tx1"/>
                </a:solidFill>
                <a:latin typeface="Calibri" panose="020F0502020204030204" pitchFamily="34" charset="0"/>
                <a:cs typeface="Calibri" panose="020F0502020204030204" pitchFamily="34" charset="0"/>
              </a:rPr>
              <a:t> </a:t>
            </a:r>
            <a:r>
              <a:rPr lang="ru-RU" sz="2800" dirty="0">
                <a:solidFill>
                  <a:schemeClr val="tx1"/>
                </a:solidFill>
                <a:latin typeface="Calibri" panose="020F0502020204030204" pitchFamily="34" charset="0"/>
                <a:cs typeface="Calibri" panose="020F0502020204030204" pitchFamily="34" charset="0"/>
              </a:rPr>
              <a:t>Форс-мажор работает не абстрактно, а только применительно к конкретному обязательству. Есть обязательства, которые вообще никогда (или почти никогда) не подпадают под форс-мажор.</a:t>
            </a:r>
          </a:p>
          <a:p>
            <a:pPr marL="0" indent="0" algn="just">
              <a:buNone/>
            </a:pPr>
            <a:r>
              <a:rPr lang="ru-RU" sz="2800" dirty="0">
                <a:solidFill>
                  <a:schemeClr val="tx1"/>
                </a:solidFill>
                <a:latin typeface="Calibri" panose="020F0502020204030204" pitchFamily="34" charset="0"/>
                <a:cs typeface="Calibri" panose="020F0502020204030204" pitchFamily="34" charset="0"/>
              </a:rPr>
              <a:t>2.3.</a:t>
            </a:r>
            <a:r>
              <a:rPr lang="en-US" sz="2800" dirty="0">
                <a:solidFill>
                  <a:schemeClr val="tx1"/>
                </a:solidFill>
                <a:latin typeface="Calibri" panose="020F0502020204030204" pitchFamily="34" charset="0"/>
                <a:cs typeface="Calibri" panose="020F0502020204030204" pitchFamily="34" charset="0"/>
              </a:rPr>
              <a:t> </a:t>
            </a:r>
            <a:r>
              <a:rPr lang="ru-RU" sz="2800" dirty="0">
                <a:solidFill>
                  <a:schemeClr val="tx1"/>
                </a:solidFill>
                <a:latin typeface="Calibri" panose="020F0502020204030204" pitchFamily="34" charset="0"/>
                <a:cs typeface="Calibri" panose="020F0502020204030204" pitchFamily="34" charset="0"/>
              </a:rPr>
              <a:t>Форс-мажор – самостоятельный правовой институт, но может сопровождаться невозможностью исполнения (ст. 416, 417 ГК РФ) как основанием прекращения обязательств или существенным изменением обстоятельств (ст. 451 ГК РФ) как основанием прекращения или изменения правоотношения.</a:t>
            </a:r>
          </a:p>
          <a:p>
            <a:pPr marL="0" indent="0" algn="just">
              <a:buNone/>
            </a:pPr>
            <a:r>
              <a:rPr lang="ru-RU" sz="2800" dirty="0">
                <a:solidFill>
                  <a:schemeClr val="tx1"/>
                </a:solidFill>
                <a:latin typeface="Calibri" panose="020F0502020204030204" pitchFamily="34" charset="0"/>
                <a:cs typeface="Calibri" panose="020F0502020204030204" pitchFamily="34" charset="0"/>
              </a:rPr>
              <a:t>Возможны ситуации, когда: а) есть 401 + 416; б) 416, но нет 401; в) есть 401, но нет 416. То же самое со ст. 451 ГК РФ. </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012282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dirty="0">
                <a:solidFill>
                  <a:schemeClr val="tx1"/>
                </a:solidFill>
                <a:latin typeface="Calibri" panose="020F0502020204030204" pitchFamily="34" charset="0"/>
                <a:cs typeface="Calibri" panose="020F0502020204030204" pitchFamily="34" charset="0"/>
              </a:rPr>
              <a:t>– не допускаются удовлетворение требований участника должника о выделе доли (пая) в имуществе должника в связи с выходом из состава его </a:t>
            </a:r>
            <a:r>
              <a:rPr lang="ru-RU" sz="2600" dirty="0" err="1">
                <a:solidFill>
                  <a:schemeClr val="tx1"/>
                </a:solidFill>
                <a:latin typeface="Calibri" panose="020F0502020204030204" pitchFamily="34" charset="0"/>
                <a:cs typeface="Calibri" panose="020F0502020204030204" pitchFamily="34" charset="0"/>
              </a:rPr>
              <a:t>учредителеи</a:t>
            </a:r>
            <a:r>
              <a:rPr lang="ru-RU" sz="2600" dirty="0">
                <a:solidFill>
                  <a:schemeClr val="tx1"/>
                </a:solidFill>
                <a:latin typeface="Calibri" panose="020F0502020204030204" pitchFamily="34" charset="0"/>
                <a:cs typeface="Calibri" panose="020F0502020204030204" pitchFamily="34" charset="0"/>
              </a:rPr>
              <a:t>̆ (участников), выкуп либо приобретение должником размещенных акций или выплата </a:t>
            </a:r>
            <a:r>
              <a:rPr lang="ru-RU" sz="2600" dirty="0" err="1">
                <a:solidFill>
                  <a:schemeClr val="tx1"/>
                </a:solidFill>
                <a:latin typeface="Calibri" panose="020F0502020204030204" pitchFamily="34" charset="0"/>
                <a:cs typeface="Calibri" panose="020F0502020204030204" pitchFamily="34" charset="0"/>
              </a:rPr>
              <a:t>действительнои</a:t>
            </a:r>
            <a:r>
              <a:rPr lang="ru-RU" sz="2600" dirty="0">
                <a:solidFill>
                  <a:schemeClr val="tx1"/>
                </a:solidFill>
                <a:latin typeface="Calibri" panose="020F0502020204030204" pitchFamily="34" charset="0"/>
                <a:cs typeface="Calibri" panose="020F0502020204030204" pitchFamily="34" charset="0"/>
              </a:rPr>
              <a:t>̆ стоимости доли;</a:t>
            </a:r>
          </a:p>
          <a:p>
            <a:pPr marL="0" indent="0" algn="just">
              <a:buNone/>
            </a:pPr>
            <a:r>
              <a:rPr lang="ru-RU" sz="2600" dirty="0">
                <a:solidFill>
                  <a:schemeClr val="tx1"/>
                </a:solidFill>
                <a:latin typeface="Calibri" panose="020F0502020204030204" pitchFamily="34" charset="0"/>
                <a:cs typeface="Calibri" panose="020F0502020204030204" pitchFamily="34" charset="0"/>
              </a:rPr>
              <a:t>– не допускается выплата дивидендов, доходов по долям (паям), а также распределение прибыли между участниками должника;</a:t>
            </a:r>
          </a:p>
          <a:p>
            <a:pPr marL="0" indent="0" algn="just">
              <a:buNone/>
            </a:pPr>
            <a:r>
              <a:rPr lang="ru-RU" sz="2600" dirty="0">
                <a:solidFill>
                  <a:schemeClr val="tx1"/>
                </a:solidFill>
                <a:latin typeface="Calibri" panose="020F0502020204030204" pitchFamily="34" charset="0"/>
                <a:cs typeface="Calibri" panose="020F0502020204030204" pitchFamily="34" charset="0"/>
              </a:rPr>
              <a:t>– не допускается прекращение денежных обязательств должника путем зачета встречного однородного требования, если при этом нарушается установленная ст. 134 </a:t>
            </a:r>
            <a:r>
              <a:rPr lang="ru-RU" sz="2600" dirty="0" err="1">
                <a:solidFill>
                  <a:schemeClr val="tx1"/>
                </a:solidFill>
                <a:latin typeface="Calibri" panose="020F0502020204030204" pitchFamily="34" charset="0"/>
                <a:cs typeface="Calibri" panose="020F0502020204030204" pitchFamily="34" charset="0"/>
              </a:rPr>
              <a:t>ЗоБ</a:t>
            </a:r>
            <a:r>
              <a:rPr lang="ru-RU" sz="2600" dirty="0">
                <a:solidFill>
                  <a:schemeClr val="tx1"/>
                </a:solidFill>
                <a:latin typeface="Calibri" panose="020F0502020204030204" pitchFamily="34" charset="0"/>
                <a:cs typeface="Calibri" panose="020F0502020204030204" pitchFamily="34" charset="0"/>
              </a:rPr>
              <a:t> очередность требований кредиторов;</a:t>
            </a:r>
          </a:p>
          <a:p>
            <a:pPr marL="0" indent="0" algn="just">
              <a:buNone/>
            </a:pPr>
            <a:r>
              <a:rPr lang="ru-RU" sz="2600" dirty="0">
                <a:solidFill>
                  <a:schemeClr val="tx1"/>
                </a:solidFill>
                <a:latin typeface="Calibri" panose="020F0502020204030204" pitchFamily="34" charset="0"/>
                <a:cs typeface="Calibri" panose="020F0502020204030204" pitchFamily="34" charset="0"/>
              </a:rPr>
              <a:t>– не начисляются неустойки (штрафы, пени) и иные финансовые санкции за неисполнение или ненадлежащее исполнение денежных обязательств и обязательных платежей, кроме текущих (?) платежей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4111428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lvl="0" indent="0" algn="just">
              <a:buNone/>
            </a:pPr>
            <a:r>
              <a:rPr lang="ru-RU" sz="2600" dirty="0">
                <a:solidFill>
                  <a:schemeClr val="tx1"/>
                </a:solidFill>
                <a:latin typeface="Calibri" panose="020F0502020204030204" pitchFamily="34" charset="0"/>
                <a:cs typeface="Calibri" panose="020F0502020204030204" pitchFamily="34" charset="0"/>
              </a:rPr>
              <a:t>– не допускается обращение взыскания на заложенное имущество, в том числе во внесудебном порядке (применимы разъяснения п. 6 ПП ВАС от 23.07.2009 № 58 – старые соглашения о </a:t>
            </a:r>
            <a:r>
              <a:rPr lang="ru-RU" sz="2600" dirty="0" err="1">
                <a:solidFill>
                  <a:schemeClr val="tx1"/>
                </a:solidFill>
                <a:latin typeface="Calibri" panose="020F0502020204030204" pitchFamily="34" charset="0"/>
                <a:cs typeface="Calibri" panose="020F0502020204030204" pitchFamily="34" charset="0"/>
              </a:rPr>
              <a:t>внесудебке</a:t>
            </a:r>
            <a:r>
              <a:rPr lang="ru-RU" sz="2600" dirty="0">
                <a:solidFill>
                  <a:schemeClr val="tx1"/>
                </a:solidFill>
                <a:latin typeface="Calibri" panose="020F0502020204030204" pitchFamily="34" charset="0"/>
                <a:cs typeface="Calibri" panose="020F0502020204030204" pitchFamily="34" charset="0"/>
              </a:rPr>
              <a:t> исполнению не подлежат, новые ничтожны. Есть вопрос с вынесением судебных актов по ранее поданным искам).</a:t>
            </a:r>
          </a:p>
          <a:p>
            <a:pPr marL="0" lvl="0" indent="0" algn="just">
              <a:buNone/>
            </a:pPr>
            <a:r>
              <a:rPr lang="ru-RU" sz="2600" dirty="0">
                <a:solidFill>
                  <a:schemeClr val="tx1"/>
                </a:solidFill>
                <a:latin typeface="Calibri" panose="020F0502020204030204" pitchFamily="34" charset="0"/>
                <a:cs typeface="Calibri" panose="020F0502020204030204" pitchFamily="34" charset="0"/>
              </a:rPr>
              <a:t>– приостанавливается исполнительное производство по имущественным взысканиям по требованиям, возникшим до введения моратория (при этом не снимаются аресты на имущество должника и иные ограничения в части распоряжения имуществом должника, наложенные в ходе исполнительного производства).</a:t>
            </a:r>
          </a:p>
          <a:p>
            <a:pPr marL="0" lvl="0" indent="0" algn="just">
              <a:buNone/>
            </a:pPr>
            <a:r>
              <a:rPr lang="ru-RU" sz="2600" dirty="0">
                <a:solidFill>
                  <a:schemeClr val="tx1"/>
                </a:solidFill>
                <a:latin typeface="Calibri" panose="020F0502020204030204" pitchFamily="34" charset="0"/>
                <a:cs typeface="Calibri" panose="020F0502020204030204" pitchFamily="34" charset="0"/>
              </a:rPr>
              <a:t>Сопоставление со ст. 63 </a:t>
            </a:r>
            <a:r>
              <a:rPr lang="ru-RU" sz="2600" dirty="0" err="1">
                <a:solidFill>
                  <a:schemeClr val="tx1"/>
                </a:solidFill>
                <a:latin typeface="Calibri" panose="020F0502020204030204" pitchFamily="34" charset="0"/>
                <a:cs typeface="Calibri" panose="020F0502020204030204" pitchFamily="34" charset="0"/>
              </a:rPr>
              <a:t>ЗоБ</a:t>
            </a:r>
            <a:r>
              <a:rPr lang="ru-RU" sz="2600" dirty="0">
                <a:solidFill>
                  <a:schemeClr val="tx1"/>
                </a:solidFill>
                <a:latin typeface="Calibri" panose="020F0502020204030204" pitchFamily="34" charset="0"/>
                <a:cs typeface="Calibri" panose="020F0502020204030204" pitchFamily="34" charset="0"/>
              </a:rPr>
              <a:t> в части исполнительного производства.</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486209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lvl="0" indent="0" algn="just">
              <a:buNone/>
            </a:pPr>
            <a:r>
              <a:rPr lang="ru-RU" sz="2600" b="1" dirty="0">
                <a:solidFill>
                  <a:srgbClr val="0070C0"/>
                </a:solidFill>
                <a:latin typeface="Calibri" panose="020F0502020204030204" pitchFamily="34" charset="0"/>
                <a:cs typeface="Calibri" panose="020F0502020204030204" pitchFamily="34" charset="0"/>
              </a:rPr>
              <a:t>4. Дела, которые будут возбуждены после моратория</a:t>
            </a:r>
          </a:p>
          <a:p>
            <a:pPr marL="0" lvl="0" indent="0" algn="just">
              <a:buNone/>
            </a:pPr>
            <a:r>
              <a:rPr lang="ru-RU" sz="2600" dirty="0">
                <a:solidFill>
                  <a:schemeClr val="tx1"/>
                </a:solidFill>
                <a:latin typeface="Calibri" panose="020F0502020204030204" pitchFamily="34" charset="0"/>
                <a:cs typeface="Calibri" panose="020F0502020204030204" pitchFamily="34" charset="0"/>
              </a:rPr>
              <a:t>Специфика устанавливается для дел, которые возбуждены в течение 3 месяцев после прекращения моратория:</a:t>
            </a:r>
          </a:p>
          <a:p>
            <a:pPr marL="0" indent="0" algn="just">
              <a:buNone/>
            </a:pPr>
            <a:r>
              <a:rPr lang="en-US" sz="2600" dirty="0">
                <a:solidFill>
                  <a:schemeClr val="tx1"/>
                </a:solidFill>
                <a:latin typeface="Calibri" panose="020F0502020204030204" pitchFamily="34" charset="0"/>
                <a:cs typeface="Calibri" panose="020F0502020204030204" pitchFamily="34" charset="0"/>
              </a:rPr>
              <a:t>4</a:t>
            </a:r>
            <a:r>
              <a:rPr lang="ru-RU" sz="2600" dirty="0">
                <a:solidFill>
                  <a:schemeClr val="tx1"/>
                </a:solidFill>
                <a:latin typeface="Calibri" panose="020F0502020204030204" pitchFamily="34" charset="0"/>
                <a:cs typeface="Calibri" panose="020F0502020204030204" pitchFamily="34" charset="0"/>
              </a:rPr>
              <a:t>.1. Иные периоды признания лица заинтересованным по отношению к должнику и периоды подозрительности для оспаривания сделок</a:t>
            </a:r>
          </a:p>
        </p:txBody>
      </p:sp>
      <p:pic>
        <p:nvPicPr>
          <p:cNvPr id="4" name="Рисунок 3" descr="Изображение выглядит как текст&#10;&#10;Автоматически созданное описание">
            <a:extLst>
              <a:ext uri="{FF2B5EF4-FFF2-40B4-BE49-F238E27FC236}">
                <a16:creationId xmlns:a16="http://schemas.microsoft.com/office/drawing/2014/main" xmlns="" id="{321FE85D-563B-4F49-8C33-2F28C6C5FE2A}"/>
              </a:ext>
            </a:extLst>
          </p:cNvPr>
          <p:cNvPicPr>
            <a:picLocks noChangeAspect="1"/>
          </p:cNvPicPr>
          <p:nvPr/>
        </p:nvPicPr>
        <p:blipFill>
          <a:blip r:embed="rId2"/>
          <a:stretch>
            <a:fillRect/>
          </a:stretch>
        </p:blipFill>
        <p:spPr>
          <a:xfrm>
            <a:off x="0" y="2973961"/>
            <a:ext cx="8813800" cy="3341114"/>
          </a:xfrm>
          <a:prstGeom prst="rect">
            <a:avLst/>
          </a:prstGeom>
        </p:spPr>
      </p:pic>
      <p:sp>
        <p:nvSpPr>
          <p:cNvPr id="5" name="TextBox 4">
            <a:extLst>
              <a:ext uri="{FF2B5EF4-FFF2-40B4-BE49-F238E27FC236}">
                <a16:creationId xmlns:a16="http://schemas.microsoft.com/office/drawing/2014/main" xmlns="" id="{8343DBD6-B341-DB44-B1B0-F66F7B23341F}"/>
              </a:ext>
            </a:extLst>
          </p:cNvPr>
          <p:cNvSpPr txBox="1"/>
          <p:nvPr/>
        </p:nvSpPr>
        <p:spPr>
          <a:xfrm>
            <a:off x="9029700" y="4000501"/>
            <a:ext cx="2043113" cy="1243012"/>
          </a:xfrm>
          <a:prstGeom prst="rect">
            <a:avLst/>
          </a:prstGeom>
          <a:noFill/>
        </p:spPr>
        <p:txBody>
          <a:bodyPr wrap="square" rtlCol="0">
            <a:spAutoFit/>
          </a:bodyPr>
          <a:lstStyle/>
          <a:p>
            <a:r>
              <a:rPr lang="ru-RU" i="1" dirty="0" err="1"/>
              <a:t>Инфографика</a:t>
            </a:r>
            <a:r>
              <a:rPr lang="ru-RU" i="1" dirty="0"/>
              <a:t>: Евгений Коновалов, </a:t>
            </a:r>
            <a:r>
              <a:rPr lang="en-US" i="1" dirty="0" err="1"/>
              <a:t>zakon.ru</a:t>
            </a:r>
            <a:endParaRPr lang="ru-RU" i="1" dirty="0"/>
          </a:p>
        </p:txBody>
      </p:sp>
      <p:pic>
        <p:nvPicPr>
          <p:cNvPr id="6" name="Picture 2" descr="C:\Users\markova\Desktop\1.png"/>
          <p:cNvPicPr>
            <a:picLocks noChangeAspect="1" noChangeArrowheads="1"/>
          </p:cNvPicPr>
          <p:nvPr/>
        </p:nvPicPr>
        <p:blipFill>
          <a:blip r:embed="rId3"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86432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dirty="0">
                <a:solidFill>
                  <a:schemeClr val="tx1"/>
                </a:solidFill>
                <a:latin typeface="Calibri" panose="020F0502020204030204" pitchFamily="34" charset="0"/>
                <a:cs typeface="Calibri" panose="020F0502020204030204" pitchFamily="34" charset="0"/>
              </a:rPr>
              <a:t>4.2. Состав и размер возникших до моратория обязательств определяется на момент введения моратория, а не на момент введения процедуры. По обязательствам, возникшим в период действия моратория, видимо, остается общее правило.</a:t>
            </a:r>
          </a:p>
          <a:p>
            <a:pPr marL="0" indent="0" algn="just">
              <a:buNone/>
            </a:pPr>
            <a:r>
              <a:rPr lang="ru-RU" sz="2600" dirty="0">
                <a:solidFill>
                  <a:schemeClr val="tx1"/>
                </a:solidFill>
                <a:latin typeface="Calibri" panose="020F0502020204030204" pitchFamily="34" charset="0"/>
                <a:cs typeface="Calibri" panose="020F0502020204030204" pitchFamily="34" charset="0"/>
              </a:rPr>
              <a:t>4.3. Признаются ничтожными сделки, совершенные в период </a:t>
            </a:r>
            <a:r>
              <a:rPr lang="ru-RU" sz="2600" dirty="0" err="1">
                <a:solidFill>
                  <a:schemeClr val="tx1"/>
                </a:solidFill>
                <a:latin typeface="Calibri" panose="020F0502020204030204" pitchFamily="34" charset="0"/>
                <a:cs typeface="Calibri" panose="020F0502020204030204" pitchFamily="34" charset="0"/>
              </a:rPr>
              <a:t>действия</a:t>
            </a:r>
            <a:r>
              <a:rPr lang="ru-RU" sz="2600" dirty="0">
                <a:solidFill>
                  <a:schemeClr val="tx1"/>
                </a:solidFill>
                <a:latin typeface="Calibri" panose="020F0502020204030204" pitchFamily="34" charset="0"/>
                <a:cs typeface="Calibri" panose="020F0502020204030204" pitchFamily="34" charset="0"/>
              </a:rPr>
              <a:t> моратория, по передаче имущества и принятию обязательств или </a:t>
            </a:r>
            <a:r>
              <a:rPr lang="ru-RU" sz="2600" dirty="0" err="1">
                <a:solidFill>
                  <a:schemeClr val="tx1"/>
                </a:solidFill>
                <a:latin typeface="Calibri" panose="020F0502020204030204" pitchFamily="34" charset="0"/>
                <a:cs typeface="Calibri" panose="020F0502020204030204" pitchFamily="34" charset="0"/>
              </a:rPr>
              <a:t>обязанностеи</a:t>
            </a:r>
            <a:r>
              <a:rPr lang="ru-RU" sz="2600" dirty="0">
                <a:solidFill>
                  <a:schemeClr val="tx1"/>
                </a:solidFill>
                <a:latin typeface="Calibri" panose="020F0502020204030204" pitchFamily="34" charset="0"/>
                <a:cs typeface="Calibri" panose="020F0502020204030204" pitchFamily="34" charset="0"/>
              </a:rPr>
              <a:t>̆ (кроме совершаемых в </a:t>
            </a:r>
            <a:r>
              <a:rPr lang="ru-RU" sz="2600" dirty="0" err="1">
                <a:solidFill>
                  <a:schemeClr val="tx1"/>
                </a:solidFill>
                <a:latin typeface="Calibri" panose="020F0502020204030204" pitchFamily="34" charset="0"/>
                <a:cs typeface="Calibri" panose="020F0502020204030204" pitchFamily="34" charset="0"/>
              </a:rPr>
              <a:t>обычнои</a:t>
            </a:r>
            <a:r>
              <a:rPr lang="ru-RU" sz="2600" dirty="0">
                <a:solidFill>
                  <a:schemeClr val="tx1"/>
                </a:solidFill>
                <a:latin typeface="Calibri" panose="020F0502020204030204" pitchFamily="34" charset="0"/>
                <a:cs typeface="Calibri" panose="020F0502020204030204" pitchFamily="34" charset="0"/>
              </a:rPr>
              <a:t>̆ </a:t>
            </a:r>
            <a:r>
              <a:rPr lang="ru-RU" sz="2600" dirty="0" err="1">
                <a:solidFill>
                  <a:schemeClr val="tx1"/>
                </a:solidFill>
                <a:latin typeface="Calibri" panose="020F0502020204030204" pitchFamily="34" charset="0"/>
                <a:cs typeface="Calibri" panose="020F0502020204030204" pitchFamily="34" charset="0"/>
              </a:rPr>
              <a:t>хозяйственнои</a:t>
            </a:r>
            <a:r>
              <a:rPr lang="ru-RU" sz="2600" dirty="0">
                <a:solidFill>
                  <a:schemeClr val="tx1"/>
                </a:solidFill>
                <a:latin typeface="Calibri" panose="020F0502020204030204" pitchFamily="34" charset="0"/>
                <a:cs typeface="Calibri" panose="020F0502020204030204" pitchFamily="34" charset="0"/>
              </a:rPr>
              <a:t>̆ деятельности, </a:t>
            </a:r>
            <a:r>
              <a:rPr lang="ru-RU" sz="2600" dirty="0" err="1">
                <a:solidFill>
                  <a:schemeClr val="tx1"/>
                </a:solidFill>
                <a:latin typeface="Calibri" panose="020F0502020204030204" pitchFamily="34" charset="0"/>
                <a:cs typeface="Calibri" panose="020F0502020204030204" pitchFamily="34" charset="0"/>
              </a:rPr>
              <a:t>осуществляемои</a:t>
            </a:r>
            <a:r>
              <a:rPr lang="ru-RU" sz="2600" dirty="0">
                <a:solidFill>
                  <a:schemeClr val="tx1"/>
                </a:solidFill>
                <a:latin typeface="Calibri" panose="020F0502020204030204" pitchFamily="34" charset="0"/>
                <a:cs typeface="Calibri" panose="020F0502020204030204" pitchFamily="34" charset="0"/>
              </a:rPr>
              <a:t>̆ должником, если цена имущества не превышает 1% стоимости активов по балансу).</a:t>
            </a:r>
          </a:p>
          <a:p>
            <a:pPr marL="0" indent="0" algn="just">
              <a:buNone/>
            </a:pPr>
            <a:r>
              <a:rPr lang="ru-RU" sz="2600" dirty="0">
                <a:solidFill>
                  <a:schemeClr val="tx1"/>
                </a:solidFill>
                <a:latin typeface="Calibri" panose="020F0502020204030204" pitchFamily="34" charset="0"/>
                <a:cs typeface="Calibri" panose="020F0502020204030204" pitchFamily="34" charset="0"/>
              </a:rPr>
              <a:t>4.4. Новая процедура – заранее одобренное в период моратория мировое соглашение с кредиторами (</a:t>
            </a:r>
            <a:r>
              <a:rPr lang="en-US" sz="2600" dirty="0">
                <a:solidFill>
                  <a:schemeClr val="tx1"/>
                </a:solidFill>
                <a:latin typeface="Calibri" panose="020F0502020204030204" pitchFamily="34" charset="0"/>
                <a:cs typeface="Calibri" panose="020F0502020204030204" pitchFamily="34" charset="0"/>
              </a:rPr>
              <a:t>prepackaged insolvency (pre-pack)</a:t>
            </a:r>
            <a:r>
              <a:rPr lang="ru-RU" sz="2600" dirty="0">
                <a:solidFill>
                  <a:schemeClr val="tx1"/>
                </a:solidFill>
                <a:latin typeface="Calibri" panose="020F0502020204030204" pitchFamily="34" charset="0"/>
                <a:cs typeface="Calibri" panose="020F0502020204030204" pitchFamily="34" charset="0"/>
              </a:rPr>
              <a:t>).</a:t>
            </a:r>
            <a:endParaRPr lang="en-US" sz="2600"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900262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600" b="1" dirty="0">
                <a:solidFill>
                  <a:srgbClr val="0070C0"/>
                </a:solidFill>
                <a:latin typeface="Calibri" panose="020F0502020204030204" pitchFamily="34" charset="0"/>
                <a:cs typeface="Calibri" panose="020F0502020204030204" pitchFamily="34" charset="0"/>
              </a:rPr>
              <a:t>5. Заочные собрания кредиторов</a:t>
            </a:r>
          </a:p>
          <a:p>
            <a:pPr marL="0" indent="0" algn="just">
              <a:buNone/>
            </a:pPr>
            <a:r>
              <a:rPr lang="ru-RU" sz="2600" dirty="0">
                <a:solidFill>
                  <a:schemeClr val="tx1"/>
                </a:solidFill>
                <a:latin typeface="Calibri" panose="020F0502020204030204" pitchFamily="34" charset="0"/>
                <a:cs typeface="Calibri" panose="020F0502020204030204" pitchFamily="34" charset="0"/>
              </a:rPr>
              <a:t>По тем банкротствам, которые возбуждены раньше и продолжаются, в период моратория, по решению арбитражного управляющего собрания проводятся в заочной форме. Ранее такие собрания фактически легализовал ВС РФ в Обзоре практики по признанию недействительными решения собраний от 26.12.18. </a:t>
            </a:r>
          </a:p>
          <a:p>
            <a:pPr marL="0" indent="0" algn="just">
              <a:buNone/>
            </a:pPr>
            <a:r>
              <a:rPr lang="ru-RU" sz="2600" dirty="0">
                <a:solidFill>
                  <a:schemeClr val="tx1"/>
                </a:solidFill>
                <a:latin typeface="Calibri" panose="020F0502020204030204" pitchFamily="34" charset="0"/>
                <a:cs typeface="Calibri" panose="020F0502020204030204" pitchFamily="34" charset="0"/>
              </a:rPr>
              <a:t>Проблема обеспечительных мер в виде запрета проведения очных собраний (АС СО от 26.03.2020 № А60-72820/17, АС ГМ от </a:t>
            </a:r>
            <a:r>
              <a:rPr lang="ru-RU" sz="2600" dirty="0" smtClean="0">
                <a:solidFill>
                  <a:schemeClr val="tx1"/>
                </a:solidFill>
                <a:latin typeface="Calibri" panose="020F0502020204030204" pitchFamily="34" charset="0"/>
                <a:cs typeface="Calibri" panose="020F0502020204030204" pitchFamily="34" charset="0"/>
              </a:rPr>
              <a:t>27.03.2020</a:t>
            </a:r>
            <a:r>
              <a:rPr lang="en-US" sz="2600" dirty="0" smtClean="0">
                <a:solidFill>
                  <a:schemeClr val="tx1"/>
                </a:solidFill>
                <a:latin typeface="Calibri" panose="020F0502020204030204" pitchFamily="34" charset="0"/>
                <a:cs typeface="Calibri" panose="020F0502020204030204" pitchFamily="34" charset="0"/>
              </a:rPr>
              <a:t/>
            </a:r>
            <a:br>
              <a:rPr lang="en-US" sz="2600" dirty="0" smtClean="0">
                <a:solidFill>
                  <a:schemeClr val="tx1"/>
                </a:solidFill>
                <a:latin typeface="Calibri" panose="020F0502020204030204" pitchFamily="34" charset="0"/>
                <a:cs typeface="Calibri" panose="020F0502020204030204" pitchFamily="34" charset="0"/>
              </a:rPr>
            </a:br>
            <a:r>
              <a:rPr lang="ru-RU" sz="2600" dirty="0" smtClean="0">
                <a:solidFill>
                  <a:schemeClr val="tx1"/>
                </a:solidFill>
                <a:latin typeface="Calibri" panose="020F0502020204030204" pitchFamily="34" charset="0"/>
                <a:cs typeface="Calibri" panose="020F0502020204030204" pitchFamily="34" charset="0"/>
              </a:rPr>
              <a:t>№ </a:t>
            </a:r>
            <a:r>
              <a:rPr lang="ru-RU" sz="2600" dirty="0">
                <a:solidFill>
                  <a:schemeClr val="tx1"/>
                </a:solidFill>
                <a:latin typeface="Calibri" panose="020F0502020204030204" pitchFamily="34" charset="0"/>
                <a:cs typeface="Calibri" panose="020F0502020204030204" pitchFamily="34" charset="0"/>
              </a:rPr>
              <a:t>А40-246544/16 ).</a:t>
            </a: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318216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a:bodyPr>
          <a:lstStyle/>
          <a:p>
            <a:r>
              <a:rPr lang="en-US" sz="3200" b="1" dirty="0">
                <a:latin typeface="Corbel" panose="020B0503020204020204" pitchFamily="34" charset="0"/>
              </a:rPr>
              <a:t>VII</a:t>
            </a:r>
            <a:r>
              <a:rPr lang="ru-RU" sz="3200" b="1" dirty="0">
                <a:latin typeface="Corbel" panose="020B0503020204020204" pitchFamily="34" charset="0"/>
              </a:rPr>
              <a:t>. КОРПОРАТИВНОЕ ПРАВО</a:t>
            </a:r>
            <a:endParaRPr lang="ru-RU" sz="3200" b="1" dirty="0"/>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1. Федеральный закон от 18.03.2020 № 50-ФЗ </a:t>
            </a:r>
          </a:p>
          <a:p>
            <a:pPr marL="0" indent="0">
              <a:buNone/>
            </a:pPr>
            <a:r>
              <a:rPr lang="ru-RU" sz="2400" dirty="0">
                <a:latin typeface="Calibri" panose="020F0502020204030204" pitchFamily="34" charset="0"/>
                <a:cs typeface="Calibri" panose="020F0502020204030204" pitchFamily="34" charset="0"/>
              </a:rPr>
              <a:t>В 2020 году по решению совета директоров может быть проведено общее собрание в заочной форме, в том числе, по следующим вопросам:</a:t>
            </a:r>
          </a:p>
          <a:p>
            <a:pPr marL="0" indent="0">
              <a:buNone/>
            </a:pPr>
            <a:r>
              <a:rPr lang="ru-RU" sz="2400" dirty="0">
                <a:latin typeface="Calibri" panose="020F0502020204030204" pitchFamily="34" charset="0"/>
                <a:cs typeface="Calibri" panose="020F0502020204030204" pitchFamily="34" charset="0"/>
              </a:rPr>
              <a:t>– избрание совета директоров (наблюдательного совета) общества, ревизионной комиссии общества, </a:t>
            </a:r>
          </a:p>
          <a:p>
            <a:pPr marL="0" indent="0">
              <a:buNone/>
            </a:pPr>
            <a:r>
              <a:rPr lang="ru-RU" sz="2400" dirty="0">
                <a:latin typeface="Calibri" panose="020F0502020204030204" pitchFamily="34" charset="0"/>
                <a:cs typeface="Calibri" panose="020F0502020204030204" pitchFamily="34" charset="0"/>
              </a:rPr>
              <a:t>– утверждение аудитора общества;</a:t>
            </a:r>
          </a:p>
          <a:p>
            <a:pPr marL="0" indent="0">
              <a:buNone/>
            </a:pPr>
            <a:r>
              <a:rPr lang="ru-RU" sz="2400" dirty="0">
                <a:latin typeface="Calibri" panose="020F0502020204030204" pitchFamily="34" charset="0"/>
                <a:cs typeface="Calibri" panose="020F0502020204030204" pitchFamily="34" charset="0"/>
              </a:rPr>
              <a:t>– утверждение годового отчета, годовой бухгалтерской (финансовой) отчетности общества.</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046280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900738"/>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2. Федеральный закон от 07.04.2020 № 115-ФЗ </a:t>
            </a:r>
          </a:p>
          <a:p>
            <a:pPr marL="0" indent="0" algn="just">
              <a:buNone/>
            </a:pPr>
            <a:r>
              <a:rPr lang="en-US" sz="2600" dirty="0">
                <a:solidFill>
                  <a:schemeClr val="tx1"/>
                </a:solidFill>
                <a:latin typeface="Calibri" panose="020F0502020204030204" pitchFamily="34" charset="0"/>
                <a:cs typeface="Calibri" panose="020F0502020204030204" pitchFamily="34" charset="0"/>
              </a:rPr>
              <a:t>– </a:t>
            </a:r>
            <a:r>
              <a:rPr lang="ru-RU" sz="2600" dirty="0">
                <a:solidFill>
                  <a:schemeClr val="tx1"/>
                </a:solidFill>
                <a:latin typeface="Calibri" panose="020F0502020204030204" pitchFamily="34" charset="0"/>
                <a:cs typeface="Calibri" panose="020F0502020204030204" pitchFamily="34" charset="0"/>
              </a:rPr>
              <a:t>перенос сроков годового собрания в АО и ООО;</a:t>
            </a:r>
          </a:p>
          <a:p>
            <a:pPr marL="0" indent="0" algn="just">
              <a:buNone/>
            </a:pPr>
            <a:r>
              <a:rPr lang="ru-RU" sz="2600" dirty="0">
                <a:solidFill>
                  <a:schemeClr val="tx1"/>
                </a:solidFill>
                <a:latin typeface="Calibri" panose="020F0502020204030204" pitchFamily="34" charset="0"/>
                <a:cs typeface="Calibri" panose="020F0502020204030204" pitchFamily="34" charset="0"/>
              </a:rPr>
              <a:t>– перенос сроков подготовки консолидированной отчетности;</a:t>
            </a:r>
          </a:p>
          <a:p>
            <a:pPr marL="0" indent="0" algn="just">
              <a:buNone/>
            </a:pPr>
            <a:r>
              <a:rPr lang="ru-RU" sz="2600" dirty="0">
                <a:solidFill>
                  <a:schemeClr val="tx1"/>
                </a:solidFill>
                <a:latin typeface="Calibri" panose="020F0502020204030204" pitchFamily="34" charset="0"/>
                <a:cs typeface="Calibri" panose="020F0502020204030204" pitchFamily="34" charset="0"/>
              </a:rPr>
              <a:t>– снижение стоимости чистых активов ниже размера уставного капитала по окончании 2020 г. не влечет обязанность уменьшать УК или ликвидировать компанию;</a:t>
            </a:r>
          </a:p>
          <a:p>
            <a:pPr marL="0" indent="0" algn="just">
              <a:buNone/>
            </a:pPr>
            <a:r>
              <a:rPr lang="ru-RU" sz="2600" dirty="0">
                <a:solidFill>
                  <a:schemeClr val="tx1"/>
                </a:solidFill>
                <a:latin typeface="Calibri" panose="020F0502020204030204" pitchFamily="34" charset="0"/>
                <a:cs typeface="Calibri" panose="020F0502020204030204" pitchFamily="34" charset="0"/>
              </a:rPr>
              <a:t>– упрощенная процедура для ПАО для </a:t>
            </a:r>
            <a:r>
              <a:rPr lang="en-US" sz="2600" dirty="0">
                <a:solidFill>
                  <a:schemeClr val="tx1"/>
                </a:solidFill>
                <a:latin typeface="Calibri" panose="020F0502020204030204" pitchFamily="34" charset="0"/>
                <a:cs typeface="Calibri" panose="020F0502020204030204" pitchFamily="34" charset="0"/>
              </a:rPr>
              <a:t>buyback (</a:t>
            </a:r>
            <a:r>
              <a:rPr lang="ru-RU" sz="2600" dirty="0">
                <a:solidFill>
                  <a:schemeClr val="tx1"/>
                </a:solidFill>
                <a:latin typeface="Calibri" panose="020F0502020204030204" pitchFamily="34" charset="0"/>
                <a:cs typeface="Calibri" panose="020F0502020204030204" pitchFamily="34" charset="0"/>
              </a:rPr>
              <a:t>выкуп собственных акций по упрощенной процедуре).</a:t>
            </a:r>
          </a:p>
          <a:p>
            <a:pPr marL="0" indent="0" algn="just">
              <a:buNone/>
            </a:pPr>
            <a:r>
              <a:rPr lang="ru-RU" sz="2600" dirty="0">
                <a:solidFill>
                  <a:schemeClr val="tx1"/>
                </a:solidFill>
                <a:latin typeface="Calibri" panose="020F0502020204030204" pitchFamily="34" charset="0"/>
                <a:cs typeface="Calibri" panose="020F0502020204030204" pitchFamily="34" charset="0"/>
              </a:rPr>
              <a:t>ЦБ выпускает информационные письма по разъяснению данных норм.  </a:t>
            </a: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a:p>
            <a:pPr marL="0" indent="0" algn="just">
              <a:buNone/>
            </a:pPr>
            <a:endParaRPr lang="ru-RU" sz="2600" dirty="0">
              <a:solidFill>
                <a:schemeClr val="tx1"/>
              </a:solidFill>
              <a:latin typeface="Calibri" panose="020F0502020204030204" pitchFamily="34" charset="0"/>
              <a:cs typeface="Calibri" panose="020F0502020204030204" pitchFamily="34" charset="0"/>
            </a:endParaRP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5012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485775"/>
            <a:ext cx="10772775" cy="5743575"/>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3. Коронавирус и п. 3 ст. 401 ГК РФ:</a:t>
            </a:r>
          </a:p>
          <a:p>
            <a:pPr marL="0" indent="0" algn="just">
              <a:buNone/>
            </a:pPr>
            <a:r>
              <a:rPr lang="ru-RU" sz="2800" dirty="0">
                <a:latin typeface="Calibri" panose="020F0502020204030204" pitchFamily="34" charset="0"/>
                <a:cs typeface="Calibri" panose="020F0502020204030204" pitchFamily="34" charset="0"/>
              </a:rPr>
              <a:t>3.1.</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Значение указания на непреодолимые обстоятельства в п. 8(1) Указа мэра Москвы от 14.03.2020 № 20-УМ</a:t>
            </a:r>
          </a:p>
          <a:p>
            <a:pPr marL="0" indent="0" algn="just">
              <a:buNone/>
            </a:pPr>
            <a:r>
              <a:rPr lang="ru-RU" sz="2800" dirty="0">
                <a:latin typeface="Calibri" panose="020F0502020204030204" pitchFamily="34" charset="0"/>
                <a:cs typeface="Calibri" panose="020F0502020204030204" pitchFamily="34" charset="0"/>
              </a:rPr>
              <a:t>3.2.</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Значение справок, выдаваемых органами ТПП</a:t>
            </a:r>
          </a:p>
          <a:p>
            <a:pPr marL="0" indent="0" algn="just">
              <a:buNone/>
            </a:pPr>
            <a:r>
              <a:rPr lang="ru-RU" sz="2800" dirty="0">
                <a:latin typeface="Calibri" panose="020F0502020204030204" pitchFamily="34" charset="0"/>
                <a:cs typeface="Calibri" panose="020F0502020204030204" pitchFamily="34" charset="0"/>
              </a:rPr>
              <a:t>3.3.</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Проверка пандемии и принимаемых в связи с ней ограничительных мер на критерии форс-мажора (чрезвычайность, </a:t>
            </a:r>
            <a:r>
              <a:rPr lang="ru-RU" sz="2800" dirty="0" err="1">
                <a:latin typeface="Calibri" panose="020F0502020204030204" pitchFamily="34" charset="0"/>
                <a:cs typeface="Calibri" panose="020F0502020204030204" pitchFamily="34" charset="0"/>
              </a:rPr>
              <a:t>непредотвратимость</a:t>
            </a:r>
            <a:r>
              <a:rPr lang="ru-RU" sz="2800" dirty="0">
                <a:latin typeface="Calibri" panose="020F0502020204030204" pitchFamily="34" charset="0"/>
                <a:cs typeface="Calibri" panose="020F0502020204030204" pitchFamily="34" charset="0"/>
              </a:rPr>
              <a:t>, непреодолимость, объективность). См. п. 8 ПП ВС РФ от 24.03.2016 № 7.</a:t>
            </a:r>
          </a:p>
          <a:p>
            <a:pPr marL="0" indent="0" algn="just">
              <a:buNone/>
            </a:pPr>
            <a:r>
              <a:rPr lang="ru-RU" sz="2800" dirty="0">
                <a:latin typeface="Calibri" panose="020F0502020204030204" pitchFamily="34" charset="0"/>
                <a:cs typeface="Calibri" panose="020F0502020204030204" pitchFamily="34" charset="0"/>
              </a:rPr>
              <a:t>3.4. Африканская чума свиней (Постановление Арбитражного суда Северо-Западного округа от 26.07.2019 </a:t>
            </a:r>
            <a:r>
              <a:rPr lang="ru-RU" sz="2800" dirty="0" err="1">
                <a:latin typeface="Calibri" panose="020F0502020204030204" pitchFamily="34" charset="0"/>
                <a:cs typeface="Calibri" panose="020F0502020204030204" pitchFamily="34" charset="0"/>
              </a:rPr>
              <a:t>N</a:t>
            </a:r>
            <a:r>
              <a:rPr lang="ru-RU" sz="2800" dirty="0">
                <a:latin typeface="Calibri" panose="020F0502020204030204" pitchFamily="34" charset="0"/>
                <a:cs typeface="Calibri" panose="020F0502020204030204" pitchFamily="34" charset="0"/>
              </a:rPr>
              <a:t> Ф07-5311/2019 по делу </a:t>
            </a:r>
            <a:r>
              <a:rPr lang="ru-RU" sz="2800" dirty="0" err="1">
                <a:latin typeface="Calibri" panose="020F0502020204030204" pitchFamily="34" charset="0"/>
                <a:cs typeface="Calibri" panose="020F0502020204030204" pitchFamily="34" charset="0"/>
              </a:rPr>
              <a:t>N</a:t>
            </a:r>
            <a:r>
              <a:rPr lang="ru-RU" sz="2800" dirty="0">
                <a:latin typeface="Calibri" panose="020F0502020204030204" pitchFamily="34" charset="0"/>
                <a:cs typeface="Calibri" panose="020F0502020204030204" pitchFamily="34" charset="0"/>
              </a:rPr>
              <a:t> А21-4963/2018)</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3415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942975"/>
            <a:ext cx="10772775" cy="5286375"/>
          </a:xfrm>
        </p:spPr>
        <p:txBody>
          <a:bodyPr>
            <a:normAutofit/>
          </a:bodyPr>
          <a:lstStyle/>
          <a:p>
            <a:pPr marL="0" indent="0" algn="just">
              <a:spcBef>
                <a:spcPts val="0"/>
              </a:spcBef>
              <a:buNone/>
            </a:pPr>
            <a:r>
              <a:rPr lang="ru-RU" sz="2800" dirty="0">
                <a:latin typeface="Calibri" panose="020F0502020204030204" pitchFamily="34" charset="0"/>
                <a:cs typeface="Calibri" panose="020F0502020204030204" pitchFamily="34" charset="0"/>
              </a:rPr>
              <a:t>3.5.</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Тест отдельных обязательств на п. 3 ст. 401 ГК:</a:t>
            </a:r>
          </a:p>
          <a:p>
            <a:pPr marL="0" indent="0" algn="just">
              <a:spcBef>
                <a:spcPts val="0"/>
              </a:spcBef>
              <a:buNone/>
            </a:pPr>
            <a:r>
              <a:rPr lang="ru-RU" sz="2800" dirty="0">
                <a:latin typeface="Calibri" panose="020F0502020204030204" pitchFamily="34" charset="0"/>
                <a:cs typeface="Calibri" panose="020F0502020204030204" pitchFamily="34" charset="0"/>
              </a:rPr>
              <a:t>– учет моратория на банкротство (далее);</a:t>
            </a:r>
          </a:p>
          <a:p>
            <a:pPr marL="0" indent="0" algn="just">
              <a:spcBef>
                <a:spcPts val="0"/>
              </a:spcBef>
              <a:buNone/>
            </a:pPr>
            <a:r>
              <a:rPr lang="ru-RU" sz="2800" dirty="0">
                <a:latin typeface="Calibri" panose="020F0502020204030204" pitchFamily="34" charset="0"/>
                <a:cs typeface="Calibri" panose="020F0502020204030204" pitchFamily="34" charset="0"/>
              </a:rPr>
              <a:t>– обязательства, не подверженные форс-мажору. Возможность применения п. 3 ст. 401 ГК РФ к денежным обязательствам.</a:t>
            </a:r>
          </a:p>
          <a:p>
            <a:pPr marL="0" indent="0" algn="just">
              <a:spcBef>
                <a:spcPts val="0"/>
              </a:spcBef>
              <a:spcAft>
                <a:spcPts val="1000"/>
              </a:spcAft>
              <a:buNone/>
            </a:pPr>
            <a:r>
              <a:rPr lang="ru-RU" sz="2800" dirty="0">
                <a:latin typeface="Calibri" panose="020F0502020204030204" pitchFamily="34" charset="0"/>
                <a:cs typeface="Calibri" panose="020F0502020204030204" pitchFamily="34" charset="0"/>
              </a:rPr>
              <a:t>– аренда, поставка, работы, услуги</a:t>
            </a:r>
          </a:p>
          <a:p>
            <a:pPr marL="0" indent="0" algn="just">
              <a:spcBef>
                <a:spcPts val="0"/>
              </a:spcBef>
              <a:buNone/>
            </a:pPr>
            <a:r>
              <a:rPr lang="ru-RU" sz="2800" dirty="0">
                <a:latin typeface="Calibri" panose="020F0502020204030204" pitchFamily="34" charset="0"/>
                <a:cs typeface="Calibri" panose="020F0502020204030204" pitchFamily="34" charset="0"/>
              </a:rPr>
              <a:t>3.6. Проблема </a:t>
            </a:r>
            <a:r>
              <a:rPr lang="ru-RU" sz="2800" dirty="0" err="1">
                <a:latin typeface="Calibri" panose="020F0502020204030204" pitchFamily="34" charset="0"/>
                <a:cs typeface="Calibri" panose="020F0502020204030204" pitchFamily="34" charset="0"/>
              </a:rPr>
              <a:t>синалагмы</a:t>
            </a:r>
            <a:r>
              <a:rPr lang="ru-RU" sz="2800" dirty="0">
                <a:latin typeface="Calibri" panose="020F0502020204030204" pitchFamily="34" charset="0"/>
                <a:cs typeface="Calibri" panose="020F0502020204030204" pitchFamily="34" charset="0"/>
              </a:rPr>
              <a:t> (одно основное обязательство подпадает под п. 3 ст. 401 ГК РФ, встречное – нет).</a:t>
            </a:r>
          </a:p>
          <a:p>
            <a:pPr marL="0" indent="0" algn="just">
              <a:spcBef>
                <a:spcPts val="0"/>
              </a:spcBef>
              <a:buNone/>
            </a:pPr>
            <a:r>
              <a:rPr lang="ru-RU" sz="2800" dirty="0">
                <a:latin typeface="Calibri" panose="020F0502020204030204" pitchFamily="34" charset="0"/>
                <a:cs typeface="Calibri" panose="020F0502020204030204" pitchFamily="34" charset="0"/>
              </a:rPr>
              <a:t>– применение ст. 328 ГК РФ</a:t>
            </a:r>
          </a:p>
          <a:p>
            <a:pPr marL="0" indent="0" algn="just">
              <a:spcBef>
                <a:spcPts val="0"/>
              </a:spcBef>
              <a:buNone/>
            </a:pPr>
            <a:r>
              <a:rPr lang="ru-RU" sz="2800" dirty="0">
                <a:latin typeface="Calibri" panose="020F0502020204030204" pitchFamily="34" charset="0"/>
                <a:cs typeface="Calibri" panose="020F0502020204030204" pitchFamily="34" charset="0"/>
              </a:rPr>
              <a:t>– применение п. 2 ст. 405 ГК РФ</a:t>
            </a:r>
          </a:p>
          <a:p>
            <a:pPr marL="0" indent="0" algn="just">
              <a:spcBef>
                <a:spcPts val="0"/>
              </a:spcBef>
              <a:buNone/>
            </a:pPr>
            <a:r>
              <a:rPr lang="ru-RU" sz="2800" dirty="0">
                <a:latin typeface="Calibri" panose="020F0502020204030204" pitchFamily="34" charset="0"/>
                <a:cs typeface="Calibri" panose="020F0502020204030204" pitchFamily="34" charset="0"/>
              </a:rPr>
              <a:t>– применение ст. 416, 417 ГК  </a:t>
            </a:r>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103932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13F0308-66CC-254D-BB6D-DDB3EE5012ED}"/>
              </a:ext>
            </a:extLst>
          </p:cNvPr>
          <p:cNvSpPr>
            <a:spLocks noGrp="1"/>
          </p:cNvSpPr>
          <p:nvPr>
            <p:ph type="title"/>
          </p:nvPr>
        </p:nvSpPr>
        <p:spPr>
          <a:xfrm>
            <a:off x="685799" y="523613"/>
            <a:ext cx="10772775" cy="1188720"/>
          </a:xfrm>
          <a:solidFill>
            <a:schemeClr val="bg1">
              <a:lumMod val="85000"/>
            </a:schemeClr>
          </a:solidFill>
        </p:spPr>
        <p:txBody>
          <a:bodyPr>
            <a:normAutofit/>
          </a:bodyPr>
          <a:lstStyle/>
          <a:p>
            <a:r>
              <a:rPr lang="en-US" sz="3200" b="1" dirty="0">
                <a:latin typeface="Corbel" panose="020B0503020204020204" pitchFamily="34" charset="0"/>
              </a:rPr>
              <a:t>II.</a:t>
            </a:r>
            <a:r>
              <a:rPr lang="en-US" sz="3200" b="1" dirty="0"/>
              <a:t> </a:t>
            </a:r>
            <a:r>
              <a:rPr lang="ru-RU" sz="3200" b="1" dirty="0"/>
              <a:t>НЕВОЗМОЖНОСТЬ ИСПОЛНЕНИЯ</a:t>
            </a:r>
          </a:p>
        </p:txBody>
      </p:sp>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2080832"/>
            <a:ext cx="10772775" cy="4148518"/>
          </a:xfrm>
        </p:spPr>
        <p:txBody>
          <a:bodyPr>
            <a:normAutofit lnSpcReduction="10000"/>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1. Гражданский кодекс РФ</a:t>
            </a:r>
          </a:p>
          <a:p>
            <a:pPr marL="0" indent="0" algn="just">
              <a:buNone/>
            </a:pPr>
            <a:r>
              <a:rPr lang="ru-RU" sz="2800" b="1" dirty="0">
                <a:latin typeface="Calibri" panose="020F0502020204030204" pitchFamily="34" charset="0"/>
                <a:cs typeface="Calibri" panose="020F0502020204030204" pitchFamily="34" charset="0"/>
              </a:rPr>
              <a:t>Статья 416. Прекращение обязательства невозможностью исполнения</a:t>
            </a:r>
          </a:p>
          <a:p>
            <a:pPr marL="0" indent="0" algn="just">
              <a:buNone/>
            </a:pPr>
            <a:r>
              <a:rPr lang="ru-RU" sz="2800" dirty="0">
                <a:latin typeface="Calibri" panose="020F0502020204030204" pitchFamily="34" charset="0"/>
                <a:cs typeface="Calibri" panose="020F0502020204030204" pitchFamily="34" charset="0"/>
              </a:rPr>
              <a:t>1. Обязательство прекращается невозможностью исполнения, если она вызвана наступившим после возникновения обязательства обстоятельством, за которое ни одна из сторон не отвечает.</a:t>
            </a:r>
          </a:p>
          <a:p>
            <a:pPr marL="0" indent="0" algn="just">
              <a:buNone/>
            </a:pPr>
            <a:r>
              <a:rPr lang="ru-RU" sz="2800" dirty="0">
                <a:latin typeface="Calibri" panose="020F0502020204030204" pitchFamily="34" charset="0"/>
                <a:cs typeface="Calibri" panose="020F0502020204030204" pitchFamily="34" charset="0"/>
              </a:rPr>
              <a:t>2. В случае невозможности исполнения должником обязательства, вызванной виновными действиями кредитора, последний не вправе требовать возвращения исполненного им по обязательству.</a:t>
            </a:r>
          </a:p>
          <a:p>
            <a:pPr marL="0" indent="0">
              <a:buNone/>
            </a:pPr>
            <a:endParaRPr lang="ru-RU"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52124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fontScale="25000" lnSpcReduction="20000"/>
          </a:bodyPr>
          <a:lstStyle/>
          <a:p>
            <a:pPr marL="0" indent="0" algn="just">
              <a:buNone/>
            </a:pPr>
            <a:r>
              <a:rPr lang="ru-RU" sz="9600" b="1" dirty="0">
                <a:latin typeface="Calibri" panose="020F0502020204030204" pitchFamily="34" charset="0"/>
                <a:cs typeface="Calibri" panose="020F0502020204030204" pitchFamily="34" charset="0"/>
              </a:rPr>
              <a:t>Статья 417. Прекращение обязательства на основании акта органа государственной власти или органа местного самоуправления</a:t>
            </a:r>
            <a:endParaRPr lang="ru-RU" sz="9600" dirty="0">
              <a:latin typeface="Calibri" panose="020F0502020204030204" pitchFamily="34" charset="0"/>
              <a:cs typeface="Calibri" panose="020F0502020204030204" pitchFamily="34" charset="0"/>
            </a:endParaRPr>
          </a:p>
          <a:p>
            <a:pPr marL="0" indent="0" algn="just">
              <a:buNone/>
            </a:pPr>
            <a:r>
              <a:rPr lang="ru-RU" sz="9600" dirty="0">
                <a:latin typeface="Calibri" panose="020F0502020204030204" pitchFamily="34" charset="0"/>
                <a:cs typeface="Calibri" panose="020F0502020204030204" pitchFamily="34" charset="0"/>
              </a:rPr>
              <a:t>1. Если в результате издания акта органа государственной власти или органа местного самоуправления исполнение обязательства становится невозможным полностью или частично, обязательство прекращается полностью или в соответствующей части. Стороны, понесшие в результате этого убытки, вправе требовать их возмещения в соответствии со статьями 13 и 16 настоящего Кодекса.</a:t>
            </a:r>
          </a:p>
          <a:p>
            <a:pPr marL="0" indent="0" algn="just">
              <a:buNone/>
            </a:pPr>
            <a:r>
              <a:rPr lang="ru-RU" sz="9600" dirty="0">
                <a:latin typeface="Calibri" panose="020F0502020204030204" pitchFamily="34" charset="0"/>
                <a:cs typeface="Calibri" panose="020F0502020204030204" pitchFamily="34" charset="0"/>
              </a:rPr>
              <a:t>2. Обязательство не считается прекращенным, если издание акта органа государственной власти или органа местного самоуправления, повлекшее невозможность исполнения обязательства, вызвано неправомерными действиями (бездействием) самого должника.</a:t>
            </a:r>
          </a:p>
          <a:p>
            <a:pPr marL="0" indent="0" algn="just">
              <a:buNone/>
            </a:pPr>
            <a:r>
              <a:rPr lang="ru-RU" sz="9600" dirty="0">
                <a:latin typeface="Calibri" panose="020F0502020204030204" pitchFamily="34" charset="0"/>
                <a:cs typeface="Calibri" panose="020F0502020204030204" pitchFamily="34" charset="0"/>
              </a:rPr>
              <a:t>3. В случае признания недействительным либо отмены в установленном порядке акта органа государственной власти или органа местного самоуправления (пункт 1 настоящей статьи) обязательство не считается прекращенным, если иное не вытекает из соглашения сторон или существа обязательства либо если кредитор в разумный срок не отказался от исполнения обязательства.</a:t>
            </a:r>
          </a:p>
          <a:p>
            <a:pPr marL="0" indent="0">
              <a:buNone/>
            </a:pPr>
            <a:endParaRPr lang="ru-RU" dirty="0">
              <a:latin typeface="Calibri" panose="020F0502020204030204" pitchFamily="34" charset="0"/>
              <a:cs typeface="Calibri" panose="020F0502020204030204" pitchFamily="34" charset="0"/>
            </a:endParaRP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384807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a:bodyPr>
          <a:lstStyle/>
          <a:p>
            <a:pPr marL="0" indent="0" algn="just">
              <a:buNone/>
            </a:pPr>
            <a:r>
              <a:rPr lang="en-US" sz="2800" b="1" dirty="0">
                <a:solidFill>
                  <a:srgbClr val="0070C0"/>
                </a:solidFill>
                <a:latin typeface="Calibri" panose="020F0502020204030204" pitchFamily="34" charset="0"/>
                <a:cs typeface="Calibri" panose="020F0502020204030204" pitchFamily="34" charset="0"/>
              </a:rPr>
              <a:t>2</a:t>
            </a:r>
            <a:r>
              <a:rPr lang="ru-RU" sz="2800" b="1" dirty="0">
                <a:solidFill>
                  <a:srgbClr val="0070C0"/>
                </a:solidFill>
                <a:latin typeface="Calibri" panose="020F0502020204030204" pitchFamily="34" charset="0"/>
                <a:cs typeface="Calibri" panose="020F0502020204030204" pitchFamily="34" charset="0"/>
              </a:rPr>
              <a:t>. На что обратить внимание:</a:t>
            </a:r>
          </a:p>
          <a:p>
            <a:pPr marL="0" indent="0" algn="just">
              <a:buNone/>
            </a:pPr>
            <a:r>
              <a:rPr lang="ru-RU" sz="2800" dirty="0">
                <a:latin typeface="Calibri" panose="020F0502020204030204" pitchFamily="34" charset="0"/>
                <a:cs typeface="Calibri" panose="020F0502020204030204" pitchFamily="34" charset="0"/>
              </a:rPr>
              <a:t>2.1. В отличие от форс-мажора, затрагивает основное обязательство. Действует автоматически. Учет правила п. 1 ст. 405 ГК РФ.</a:t>
            </a:r>
          </a:p>
          <a:p>
            <a:pPr marL="0" indent="0" algn="just">
              <a:buNone/>
            </a:pPr>
            <a:r>
              <a:rPr lang="ru-RU" sz="2800" dirty="0">
                <a:latin typeface="Calibri" panose="020F0502020204030204" pitchFamily="34" charset="0"/>
                <a:cs typeface="Calibri" panose="020F0502020204030204" pitchFamily="34" charset="0"/>
              </a:rPr>
              <a:t>2.2. Разграничение временной (потенциально устранимой) и окончательной невозможности. Модель построения ст. 417 ГК (временная юридическая невозможность производит эффект, но возможна нуллификация).</a:t>
            </a:r>
          </a:p>
          <a:p>
            <a:pPr marL="0" indent="0" algn="just">
              <a:buNone/>
            </a:pPr>
            <a:r>
              <a:rPr lang="ru-RU" sz="2800" dirty="0">
                <a:latin typeface="Calibri" panose="020F0502020204030204" pitchFamily="34" charset="0"/>
                <a:cs typeface="Calibri" panose="020F0502020204030204" pitchFamily="34" charset="0"/>
              </a:rPr>
              <a:t>В.В. </a:t>
            </a:r>
            <a:r>
              <a:rPr lang="ru-RU" sz="2800" dirty="0" err="1">
                <a:latin typeface="Calibri" panose="020F0502020204030204" pitchFamily="34" charset="0"/>
                <a:cs typeface="Calibri" panose="020F0502020204030204" pitchFamily="34" charset="0"/>
              </a:rPr>
              <a:t>Бациев</a:t>
            </a:r>
            <a:r>
              <a:rPr lang="ru-RU" sz="2800" dirty="0">
                <a:latin typeface="Calibri" panose="020F0502020204030204" pitchFamily="34" charset="0"/>
                <a:cs typeface="Calibri" panose="020F0502020204030204" pitchFamily="34" charset="0"/>
              </a:rPr>
              <a:t>: при потенциально устранимом характере обязательств надо выделять: а) обязательство имеет строго определенный срок исполнения; б) просроченное исполнение сохраняет значение для кредитора.</a:t>
            </a:r>
            <a:r>
              <a:rPr lang="en-US" sz="2800" dirty="0">
                <a:latin typeface="Calibri" panose="020F0502020204030204" pitchFamily="34" charset="0"/>
                <a:cs typeface="Calibri" panose="020F0502020204030204" pitchFamily="34" charset="0"/>
              </a:rPr>
              <a:t>  </a:t>
            </a:r>
            <a:r>
              <a:rPr lang="ru-RU" sz="2800" dirty="0">
                <a:latin typeface="Calibri" panose="020F0502020204030204" pitchFamily="34" charset="0"/>
                <a:cs typeface="Calibri" panose="020F0502020204030204" pitchFamily="34" charset="0"/>
              </a:rPr>
              <a:t>В зависимости от этого – прекращение или право на отказ </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82639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E9313DF-F966-B648-B90D-8362ACC62D39}"/>
              </a:ext>
            </a:extLst>
          </p:cNvPr>
          <p:cNvSpPr>
            <a:spLocks noGrp="1"/>
          </p:cNvSpPr>
          <p:nvPr>
            <p:ph idx="1"/>
          </p:nvPr>
        </p:nvSpPr>
        <p:spPr>
          <a:xfrm>
            <a:off x="685799" y="542925"/>
            <a:ext cx="10772775" cy="5686425"/>
          </a:xfrm>
        </p:spPr>
        <p:txBody>
          <a:bodyPr>
            <a:normAutofit/>
          </a:bodyPr>
          <a:lstStyle/>
          <a:p>
            <a:pPr marL="0" indent="0" algn="just">
              <a:buNone/>
            </a:pPr>
            <a:r>
              <a:rPr lang="ru-RU" sz="2800" b="1" dirty="0">
                <a:solidFill>
                  <a:srgbClr val="0070C0"/>
                </a:solidFill>
                <a:latin typeface="Calibri" panose="020F0502020204030204" pitchFamily="34" charset="0"/>
                <a:cs typeface="Calibri" panose="020F0502020204030204" pitchFamily="34" charset="0"/>
              </a:rPr>
              <a:t>3. Коронавирус и ст. 416-417 ГК:</a:t>
            </a:r>
          </a:p>
          <a:p>
            <a:pPr marL="0" indent="0" algn="just">
              <a:buNone/>
            </a:pPr>
            <a:r>
              <a:rPr lang="en-US" sz="2800" dirty="0">
                <a:latin typeface="Calibri" panose="020F0502020204030204" pitchFamily="34" charset="0"/>
                <a:cs typeface="Calibri" panose="020F0502020204030204" pitchFamily="34" charset="0"/>
              </a:rPr>
              <a:t>3</a:t>
            </a:r>
            <a:r>
              <a:rPr lang="ru-RU" sz="2800" dirty="0">
                <a:latin typeface="Calibri" panose="020F0502020204030204" pitchFamily="34" charset="0"/>
                <a:cs typeface="Calibri" panose="020F0502020204030204" pitchFamily="34" charset="0"/>
              </a:rPr>
              <a:t>.1. Физическая невозможность исполнения – вряд ли. Более вероятна юридическая – по ст. 417 ГК РФ.</a:t>
            </a:r>
          </a:p>
          <a:p>
            <a:pPr marL="0" indent="0" algn="just">
              <a:buNone/>
            </a:pPr>
            <a:r>
              <a:rPr lang="ru-RU" sz="2800" dirty="0">
                <a:latin typeface="Calibri" panose="020F0502020204030204" pitchFamily="34" charset="0"/>
                <a:cs typeface="Calibri" panose="020F0502020204030204" pitchFamily="34" charset="0"/>
              </a:rPr>
              <a:t>3.2. Проблема временного (видимо, сезонного) характера пандемии в сочетании с неопределенностью относительно снятия ограничительных мер. </a:t>
            </a:r>
            <a:endParaRPr lang="en-US" sz="2800" dirty="0">
              <a:latin typeface="Calibri" panose="020F0502020204030204" pitchFamily="34" charset="0"/>
              <a:cs typeface="Calibri" panose="020F0502020204030204" pitchFamily="34" charset="0"/>
            </a:endParaRPr>
          </a:p>
          <a:p>
            <a:pPr marL="0" indent="0" algn="just">
              <a:buNone/>
            </a:pPr>
            <a:r>
              <a:rPr lang="en-US" sz="2800" dirty="0">
                <a:latin typeface="Calibri" panose="020F0502020204030204" pitchFamily="34" charset="0"/>
                <a:cs typeface="Calibri" panose="020F0502020204030204" pitchFamily="34" charset="0"/>
              </a:rPr>
              <a:t>3</a:t>
            </a:r>
            <a:r>
              <a:rPr lang="ru-RU" sz="2800" dirty="0">
                <a:latin typeface="Calibri" panose="020F0502020204030204" pitchFamily="34" charset="0"/>
                <a:cs typeface="Calibri" panose="020F0502020204030204" pitchFamily="34" charset="0"/>
              </a:rPr>
              <a:t>.3. Что может теоретически подпадать: а) некоторые виды услуг; б) поставки из-за рубежа; в) подряды (по приостановленным видам работ).</a:t>
            </a:r>
          </a:p>
          <a:p>
            <a:pPr marL="0" indent="0" algn="just">
              <a:buNone/>
            </a:pPr>
            <a:r>
              <a:rPr lang="ru-RU" sz="2800" dirty="0">
                <a:latin typeface="Calibri" panose="020F0502020204030204" pitchFamily="34" charset="0"/>
                <a:cs typeface="Calibri" panose="020F0502020204030204" pitchFamily="34" charset="0"/>
              </a:rPr>
              <a:t>3.4. Что вряд ли подпадает: денежные обязательства (в том числе, по кредиту (займу), аренде, поставках и т.п.).</a:t>
            </a:r>
          </a:p>
          <a:p>
            <a:endParaRPr lang="ru-RU" dirty="0"/>
          </a:p>
        </p:txBody>
      </p:sp>
      <p:pic>
        <p:nvPicPr>
          <p:cNvPr id="4" name="Picture 2" descr="C:\Users\markova\Desktop\1.png"/>
          <p:cNvPicPr>
            <a:picLocks noChangeAspect="1" noChangeArrowheads="1"/>
          </p:cNvPicPr>
          <p:nvPr/>
        </p:nvPicPr>
        <p:blipFill>
          <a:blip r:embed="rId2" cstate="print">
            <a:lum/>
          </a:blip>
          <a:srcRect/>
          <a:stretch>
            <a:fillRect/>
          </a:stretch>
        </p:blipFill>
        <p:spPr bwMode="auto">
          <a:xfrm>
            <a:off x="11243526" y="6072206"/>
            <a:ext cx="811187" cy="658558"/>
          </a:xfrm>
          <a:prstGeom prst="rect">
            <a:avLst/>
          </a:prstGeom>
          <a:noFill/>
        </p:spPr>
      </p:pic>
    </p:spTree>
    <p:extLst>
      <p:ext uri="{BB962C8B-B14F-4D97-AF65-F5344CB8AC3E}">
        <p14:creationId xmlns:p14="http://schemas.microsoft.com/office/powerpoint/2010/main" xmlns="" val="2293638265"/>
      </p:ext>
    </p:extLst>
  </p:cSld>
  <p:clrMapOvr>
    <a:masterClrMapping/>
  </p:clrMapOvr>
</p:sld>
</file>

<file path=ppt/theme/theme1.xml><?xml version="1.0" encoding="utf-8"?>
<a:theme xmlns:a="http://schemas.openxmlformats.org/drawingml/2006/main" name="Посылка">
  <a:themeElements>
    <a:clrScheme name="Посылка">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{208EC0A0-459C-0743-A855-B7EB151B8E84}tf10001120</Template>
  <TotalTime>543</TotalTime>
  <Words>3545</Words>
  <Application>Microsoft Macintosh PowerPoint</Application>
  <PresentationFormat>Произвольный</PresentationFormat>
  <Paragraphs>174</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Посылка</vt:lpstr>
      <vt:lpstr>COVID-19: гражданско-правовые аспекты пандемии</vt:lpstr>
      <vt:lpstr>I. НЕПРЕОДОЛИМАЯ СИЛА</vt:lpstr>
      <vt:lpstr>Слайд 3</vt:lpstr>
      <vt:lpstr>Слайд 4</vt:lpstr>
      <vt:lpstr>Слайд 5</vt:lpstr>
      <vt:lpstr>II. НЕВОЗМОЖНОСТЬ ИСПОЛНЕНИЯ</vt:lpstr>
      <vt:lpstr>Слайд 7</vt:lpstr>
      <vt:lpstr>Слайд 8</vt:lpstr>
      <vt:lpstr>Слайд 9</vt:lpstr>
      <vt:lpstr>III. СУЩЕСТВЕННОЕ ИЗМЕНЕНИЕ ОБСТОЯТЕЛЬСТВ </vt:lpstr>
      <vt:lpstr>Слайд 11</vt:lpstr>
      <vt:lpstr>Слайд 12</vt:lpstr>
      <vt:lpstr>IV. АРЕНДА </vt:lpstr>
      <vt:lpstr>Слайд 14</vt:lpstr>
      <vt:lpstr>Слайд 15</vt:lpstr>
      <vt:lpstr>Слайд 16</vt:lpstr>
      <vt:lpstr>Слайд 17</vt:lpstr>
      <vt:lpstr>Слайд 18</vt:lpstr>
      <vt:lpstr>Слайд 19</vt:lpstr>
      <vt:lpstr>Слайд 20</vt:lpstr>
      <vt:lpstr>V. ЗАЕМ, КРЕДИТ</vt:lpstr>
      <vt:lpstr>Слайд 22</vt:lpstr>
      <vt:lpstr>Слайд 23</vt:lpstr>
      <vt:lpstr>Слайд 24</vt:lpstr>
      <vt:lpstr>Слайд 25</vt:lpstr>
      <vt:lpstr>VI. БАНКРОТСТВО, ИСПОЛНИТЕЛЬНОЕ ПРОИЗВОДСТВО</vt:lpstr>
      <vt:lpstr>Слайд 27</vt:lpstr>
      <vt:lpstr>Слайд 28</vt:lpstr>
      <vt:lpstr>Слайд 29</vt:lpstr>
      <vt:lpstr>Слайд 30</vt:lpstr>
      <vt:lpstr>Слайд 31</vt:lpstr>
      <vt:lpstr>Слайд 32</vt:lpstr>
      <vt:lpstr>Слайд 33</vt:lpstr>
      <vt:lpstr>Слайд 34</vt:lpstr>
      <vt:lpstr>VII. КОРПОРАТИВНОЕ ПРАВО</vt:lpstr>
      <vt:lpstr>Слайд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гражданско-правовые аспекты пандемии</dc:title>
  <dc:creator>Law Office</dc:creator>
  <cp:lastModifiedBy>markova</cp:lastModifiedBy>
  <cp:revision>52</cp:revision>
  <dcterms:created xsi:type="dcterms:W3CDTF">2020-04-14T09:47:07Z</dcterms:created>
  <dcterms:modified xsi:type="dcterms:W3CDTF">2020-04-15T04:11:39Z</dcterms:modified>
</cp:coreProperties>
</file>