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notesSlides/notesSlide9.xml" ContentType="application/vnd.openxmlformats-officedocument.presentationml.notesSlide+xml"/>
  <Override PartName="/ppt/charts/chart21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  <p:sldMasterId id="2147484202" r:id="rId2"/>
    <p:sldMasterId id="2147484219" r:id="rId3"/>
    <p:sldMasterId id="2147484236" r:id="rId4"/>
    <p:sldMasterId id="2147484253" r:id="rId5"/>
    <p:sldMasterId id="2147484270" r:id="rId6"/>
  </p:sldMasterIdLst>
  <p:notesMasterIdLst>
    <p:notesMasterId r:id="rId86"/>
  </p:notesMasterIdLst>
  <p:handoutMasterIdLst>
    <p:handoutMasterId r:id="rId87"/>
  </p:handoutMasterIdLst>
  <p:sldIdLst>
    <p:sldId id="260" r:id="rId7"/>
    <p:sldId id="599" r:id="rId8"/>
    <p:sldId id="600" r:id="rId9"/>
    <p:sldId id="601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257" r:id="rId22"/>
    <p:sldId id="393" r:id="rId23"/>
    <p:sldId id="394" r:id="rId24"/>
    <p:sldId id="395" r:id="rId25"/>
    <p:sldId id="396" r:id="rId26"/>
    <p:sldId id="553" r:id="rId27"/>
    <p:sldId id="398" r:id="rId28"/>
    <p:sldId id="399" r:id="rId29"/>
    <p:sldId id="554" r:id="rId30"/>
    <p:sldId id="476" r:id="rId31"/>
    <p:sldId id="400" r:id="rId32"/>
    <p:sldId id="401" r:id="rId33"/>
    <p:sldId id="490" r:id="rId34"/>
    <p:sldId id="357" r:id="rId35"/>
    <p:sldId id="304" r:id="rId36"/>
    <p:sldId id="362" r:id="rId37"/>
    <p:sldId id="359" r:id="rId38"/>
    <p:sldId id="360" r:id="rId39"/>
    <p:sldId id="361" r:id="rId40"/>
    <p:sldId id="491" r:id="rId41"/>
    <p:sldId id="492" r:id="rId42"/>
    <p:sldId id="519" r:id="rId43"/>
    <p:sldId id="573" r:id="rId44"/>
    <p:sldId id="574" r:id="rId45"/>
    <p:sldId id="603" r:id="rId46"/>
    <p:sldId id="604" r:id="rId47"/>
    <p:sldId id="605" r:id="rId48"/>
    <p:sldId id="606" r:id="rId49"/>
    <p:sldId id="607" r:id="rId50"/>
    <p:sldId id="493" r:id="rId51"/>
    <p:sldId id="591" r:id="rId52"/>
    <p:sldId id="592" r:id="rId53"/>
    <p:sldId id="593" r:id="rId54"/>
    <p:sldId id="497" r:id="rId55"/>
    <p:sldId id="498" r:id="rId56"/>
    <p:sldId id="558" r:id="rId57"/>
    <p:sldId id="561" r:id="rId58"/>
    <p:sldId id="563" r:id="rId59"/>
    <p:sldId id="565" r:id="rId60"/>
    <p:sldId id="568" r:id="rId61"/>
    <p:sldId id="499" r:id="rId62"/>
    <p:sldId id="569" r:id="rId63"/>
    <p:sldId id="570" r:id="rId64"/>
    <p:sldId id="571" r:id="rId65"/>
    <p:sldId id="572" r:id="rId66"/>
    <p:sldId id="566" r:id="rId67"/>
    <p:sldId id="500" r:id="rId68"/>
    <p:sldId id="502" r:id="rId69"/>
    <p:sldId id="594" r:id="rId70"/>
    <p:sldId id="504" r:id="rId71"/>
    <p:sldId id="595" r:id="rId72"/>
    <p:sldId id="508" r:id="rId73"/>
    <p:sldId id="596" r:id="rId74"/>
    <p:sldId id="510" r:id="rId75"/>
    <p:sldId id="511" r:id="rId76"/>
    <p:sldId id="512" r:id="rId77"/>
    <p:sldId id="513" r:id="rId78"/>
    <p:sldId id="608" r:id="rId79"/>
    <p:sldId id="598" r:id="rId80"/>
    <p:sldId id="292" r:id="rId81"/>
    <p:sldId id="404" r:id="rId82"/>
    <p:sldId id="555" r:id="rId83"/>
    <p:sldId id="556" r:id="rId84"/>
    <p:sldId id="557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257"/>
            <p14:sldId id="393"/>
            <p14:sldId id="394"/>
            <p14:sldId id="395"/>
            <p14:sldId id="396"/>
            <p14:sldId id="553"/>
            <p14:sldId id="398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519"/>
            <p14:sldId id="573"/>
            <p14:sldId id="574"/>
            <p14:sldId id="603"/>
            <p14:sldId id="604"/>
            <p14:sldId id="605"/>
            <p14:sldId id="606"/>
            <p14:sldId id="607"/>
            <p14:sldId id="493"/>
            <p14:sldId id="591"/>
            <p14:sldId id="592"/>
            <p14:sldId id="593"/>
            <p14:sldId id="497"/>
            <p14:sldId id="498"/>
            <p14:sldId id="558"/>
            <p14:sldId id="561"/>
            <p14:sldId id="563"/>
            <p14:sldId id="565"/>
            <p14:sldId id="568"/>
            <p14:sldId id="499"/>
            <p14:sldId id="569"/>
            <p14:sldId id="570"/>
            <p14:sldId id="571"/>
            <p14:sldId id="572"/>
            <p14:sldId id="566"/>
            <p14:sldId id="500"/>
            <p14:sldId id="502"/>
            <p14:sldId id="594"/>
            <p14:sldId id="504"/>
            <p14:sldId id="595"/>
            <p14:sldId id="508"/>
            <p14:sldId id="596"/>
            <p14:sldId id="510"/>
            <p14:sldId id="511"/>
            <p14:sldId id="512"/>
            <p14:sldId id="513"/>
            <p14:sldId id="608"/>
            <p14:sldId id="598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FF5"/>
    <a:srgbClr val="ACCAE2"/>
    <a:srgbClr val="82B0E2"/>
    <a:srgbClr val="DAF7FA"/>
    <a:srgbClr val="B6F0D6"/>
    <a:srgbClr val="7D1161"/>
    <a:srgbClr val="F2CEED"/>
    <a:srgbClr val="EAB0E2"/>
    <a:srgbClr val="47E16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8" autoAdjust="0"/>
    <p:restoredTop sz="99008" autoAdjust="0"/>
  </p:normalViewPr>
  <p:slideViewPr>
    <p:cSldViewPr>
      <p:cViewPr varScale="1">
        <p:scale>
          <a:sx n="88" d="100"/>
          <a:sy n="88" d="100"/>
        </p:scale>
        <p:origin x="-1138" y="-67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 (факт) - 31,1 тыс.руб.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 (факт) -29,5 тыс.руб.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29.5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 год (факт)- 31,5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31.5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2017 год (факт) -33,6 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33.6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 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2018 год (факт) - 39,5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39.5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 6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151305728"/>
        <c:axId val="34049984"/>
        <c:axId val="0"/>
      </c:bar3DChart>
      <c:catAx>
        <c:axId val="151305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049984"/>
        <c:crosses val="autoZero"/>
        <c:auto val="1"/>
        <c:lblAlgn val="ctr"/>
        <c:lblOffset val="100"/>
        <c:noMultiLvlLbl val="0"/>
      </c:catAx>
      <c:valAx>
        <c:axId val="34049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305728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7368011028991892"/>
          <c:y val="6.3156945825672897E-2"/>
          <c:w val="0.32631988971008108"/>
          <c:h val="0.70630714391611249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8"/>
          <c:y val="4.7806912557668751E-2"/>
          <c:w val="0.62776465441819773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18E-2"/>
                  <c:y val="-5.4725115100490605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52,8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2017 год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52.8</c:v>
                </c:pt>
                <c:pt idx="1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437210680294782E-2"/>
                  <c:y val="-1.368127877512265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333,9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552008941076822E-2"/>
                  <c:y val="1.0945023020098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2017 год 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#,##0.0">
                  <c:v>333.9</c:v>
                </c:pt>
                <c:pt idx="1">
                  <c:v>215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540,0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371492436263014E-3"/>
                  <c:y val="1.3681278775122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896E-2"/>
                  <c:y val="6.01976266105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2017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540</c:v>
                </c:pt>
                <c:pt idx="1">
                  <c:v>508.1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48E-3"/>
                  <c:y val="-3.00988133052698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84,7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865180222140561E-2"/>
                  <c:y val="-2.15412272947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2017 год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84.7</c:v>
                </c:pt>
                <c:pt idx="1">
                  <c:v>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999488"/>
        <c:axId val="154388160"/>
        <c:axId val="0"/>
      </c:bar3DChart>
      <c:catAx>
        <c:axId val="151999488"/>
        <c:scaling>
          <c:orientation val="minMax"/>
        </c:scaling>
        <c:delete val="0"/>
        <c:axPos val="b"/>
        <c:majorTickMark val="out"/>
        <c:minorTickMark val="none"/>
        <c:tickLblPos val="nextTo"/>
        <c:crossAx val="154388160"/>
        <c:crosses val="autoZero"/>
        <c:auto val="1"/>
        <c:lblAlgn val="ctr"/>
        <c:lblOffset val="100"/>
        <c:noMultiLvlLbl val="0"/>
      </c:catAx>
      <c:valAx>
        <c:axId val="154388160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51999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52"/>
          <c:y val="4.900892601099803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615291162219099E-2"/>
          <c:y val="3.8598365351964897E-2"/>
          <c:w val="0.85619152708805657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42079399161022274"/>
                  <c:y val="0.1141285176777657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2017</a:t>
                    </a:r>
                    <a:r>
                      <a:rPr lang="ru-RU" sz="1200" b="1" baseline="0" dirty="0" smtClean="0"/>
                      <a:t> год (факт)</a:t>
                    </a:r>
                    <a:r>
                      <a:rPr lang="ru-RU" sz="1200" b="1" dirty="0" smtClean="0"/>
                      <a:t> </a:t>
                    </a:r>
                  </a:p>
                  <a:p>
                    <a:r>
                      <a:rPr lang="ru-RU" sz="1200" b="1" dirty="0" smtClean="0"/>
                      <a:t>815,7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867078859488299"/>
                  <c:y val="-0.1705148670167124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2014 год (факт)</a:t>
                    </a:r>
                  </a:p>
                  <a:p>
                    <a:r>
                      <a:rPr lang="ru-RU" sz="1200" b="1" baseline="0" dirty="0" smtClean="0"/>
                      <a:t>674,4  млн</a:t>
                    </a:r>
                    <a:r>
                      <a:rPr lang="ru-RU" sz="12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388903726402496"/>
                  <c:y val="-0.16431432639792287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2015 год (факт)</a:t>
                    </a:r>
                  </a:p>
                  <a:p>
                    <a:r>
                      <a:rPr lang="ru-RU" sz="1200" b="1" baseline="0" dirty="0" smtClean="0"/>
                      <a:t>654,3 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954378327145086"/>
                  <c:y val="-5.8905135878500652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2016 год (факт)</a:t>
                    </a:r>
                  </a:p>
                  <a:p>
                    <a:r>
                      <a:rPr lang="ru-RU" sz="1200" b="1" dirty="0" smtClean="0"/>
                      <a:t>636,5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9259358176016643E-2"/>
                  <c:y val="-2.170189216576339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2018 год (факт)</a:t>
                    </a:r>
                  </a:p>
                  <a:p>
                    <a:r>
                      <a:rPr lang="ru-RU" baseline="0" dirty="0" smtClean="0"/>
                      <a:t> </a:t>
                    </a:r>
                    <a:r>
                      <a:rPr lang="en-US" dirty="0" smtClean="0"/>
                      <a:t>990,8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674.4</c:v>
                </c:pt>
                <c:pt idx="1">
                  <c:v>654.29999999999995</c:v>
                </c:pt>
                <c:pt idx="2">
                  <c:v>636.5</c:v>
                </c:pt>
                <c:pt idx="3">
                  <c:v>815.7</c:v>
                </c:pt>
                <c:pt idx="4">
                  <c:v>990.8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52000512"/>
        <c:axId val="154391040"/>
        <c:axId val="111208320"/>
      </c:bar3DChart>
      <c:catAx>
        <c:axId val="15200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4391040"/>
        <c:crosses val="autoZero"/>
        <c:auto val="1"/>
        <c:lblAlgn val="ctr"/>
        <c:lblOffset val="100"/>
        <c:noMultiLvlLbl val="0"/>
      </c:catAx>
      <c:valAx>
        <c:axId val="154391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000512"/>
        <c:crosses val="autoZero"/>
        <c:crossBetween val="between"/>
      </c:valAx>
      <c:serAx>
        <c:axId val="111208320"/>
        <c:scaling>
          <c:orientation val="minMax"/>
        </c:scaling>
        <c:delete val="1"/>
        <c:axPos val="b"/>
        <c:majorTickMark val="out"/>
        <c:minorTickMark val="none"/>
        <c:tickLblPos val="nextTo"/>
        <c:crossAx val="15439104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72520139557628E-2"/>
          <c:y val="3.9928275923435771E-2"/>
          <c:w val="0.86444784436949362"/>
          <c:h val="0.765643394588379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2014 год (факт)-   17,8 тыс.руб.</c:v>
                </c:pt>
                <c:pt idx="1">
                  <c:v>2015 год (факт)- 17,5 тыс.руб.</c:v>
                </c:pt>
                <c:pt idx="2">
                  <c:v>2016 год (факт)-  17,0 тыс. руб.    </c:v>
                </c:pt>
                <c:pt idx="3">
                  <c:v>2017 год (факт)-  21,9 тыс. руб. </c:v>
                </c:pt>
                <c:pt idx="4">
                  <c:v>2018 год (факт) - 27,6 тыс. руб.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17.8</c:v>
                </c:pt>
                <c:pt idx="1">
                  <c:v>17.5</c:v>
                </c:pt>
                <c:pt idx="2" formatCode="General">
                  <c:v>17</c:v>
                </c:pt>
                <c:pt idx="3">
                  <c:v>21.9</c:v>
                </c:pt>
                <c:pt idx="4" formatCode="General">
                  <c:v>27.6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152001536"/>
        <c:axId val="154393344"/>
        <c:axId val="111157888"/>
      </c:bar3DChart>
      <c:catAx>
        <c:axId val="15200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baseline="0"/>
            </a:pPr>
            <a:endParaRPr lang="ru-RU"/>
          </a:p>
        </c:txPr>
        <c:crossAx val="154393344"/>
        <c:crosses val="autoZero"/>
        <c:auto val="0"/>
        <c:lblAlgn val="ctr"/>
        <c:lblOffset val="100"/>
        <c:noMultiLvlLbl val="0"/>
      </c:catAx>
      <c:valAx>
        <c:axId val="15439334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52001536"/>
        <c:crosses val="autoZero"/>
        <c:crossBetween val="between"/>
      </c:valAx>
      <c:serAx>
        <c:axId val="111157888"/>
        <c:scaling>
          <c:orientation val="minMax"/>
        </c:scaling>
        <c:delete val="1"/>
        <c:axPos val="b"/>
        <c:majorTickMark val="out"/>
        <c:minorTickMark val="none"/>
        <c:tickLblPos val="nextTo"/>
        <c:crossAx val="15439334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528272021090574"/>
          <c:y val="1.3092642650117127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24160810835833052"/>
          <c:y val="0.15077685166764415"/>
          <c:w val="0.75839189164166954"/>
          <c:h val="0.7131505737088643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2014 год (факт)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8.962082916712957E-3"/>
                  <c:y val="0.1068445560312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235,0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2015 год (факт)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8.0906519645965267E-3"/>
                  <c:y val="0.132103700364042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080,7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800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2016 год (факт)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1.0686659815576047E-2"/>
                  <c:y val="0.114631158553442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1 151,0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Лист1!$D$2</c:f>
              <c:numCache>
                <c:formatCode>0.0</c:formatCode>
                <c:ptCount val="1"/>
                <c:pt idx="0">
                  <c:v>850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Лист1!$E$2</c:f>
              <c:numCache>
                <c:formatCode>0.0</c:formatCode>
                <c:ptCount val="1"/>
                <c:pt idx="0">
                  <c:v>1000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2018 год 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0.0</c:formatCode>
                <c:ptCount val="1"/>
              </c:numCache>
            </c:numRef>
          </c:cat>
          <c:val>
            <c:numRef>
              <c:f>Лист1!$F$2</c:f>
              <c:numCache>
                <c:formatCode>0.0</c:formatCode>
                <c:ptCount val="1"/>
                <c:pt idx="0">
                  <c:v>1100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82"/>
        <c:shape val="cylinder"/>
        <c:axId val="153979392"/>
        <c:axId val="64122816"/>
        <c:axId val="0"/>
      </c:bar3DChart>
      <c:catAx>
        <c:axId val="153979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64122816"/>
        <c:crossesAt val="100"/>
        <c:auto val="1"/>
        <c:lblAlgn val="ctr"/>
        <c:lblOffset val="100"/>
        <c:noMultiLvlLbl val="0"/>
      </c:catAx>
      <c:valAx>
        <c:axId val="64122816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extTo"/>
        <c:crossAx val="153979392"/>
        <c:crosses val="max"/>
        <c:crossBetween val="between"/>
        <c:majorUnit val="100"/>
        <c:minorUnit val="100"/>
      </c:valAx>
      <c:spPr>
        <a:noFill/>
      </c:spPr>
    </c:plotArea>
    <c:legend>
      <c:legendPos val="l"/>
      <c:layout>
        <c:manualLayout>
          <c:xMode val="edge"/>
          <c:yMode val="edge"/>
          <c:x val="3.2049911120986554E-2"/>
          <c:y val="0.23246431921001026"/>
          <c:w val="0.22534556345591231"/>
          <c:h val="0.4994866526458300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8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2015 год (факт)- 28,7 тыс.руб.</c:v>
                </c:pt>
                <c:pt idx="1">
                  <c:v>2016 год (факт)- 30,8 тыс.руб.</c:v>
                </c:pt>
                <c:pt idx="2">
                  <c:v>2017 год (факт)- 34,1 тыс.руб.</c:v>
                </c:pt>
                <c:pt idx="3">
                  <c:v>2018 год (план) - 41,1 тыс.руб.</c:v>
                </c:pt>
                <c:pt idx="4">
                  <c:v>2018 год (факт) - 38,6 тыс.руб.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28.7</c:v>
                </c:pt>
                <c:pt idx="1">
                  <c:v>30.8</c:v>
                </c:pt>
                <c:pt idx="2">
                  <c:v>34.1</c:v>
                </c:pt>
                <c:pt idx="3">
                  <c:v>41.1</c:v>
                </c:pt>
                <c:pt idx="4">
                  <c:v>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4723328"/>
        <c:axId val="154387584"/>
        <c:axId val="111209600"/>
      </c:bar3DChart>
      <c:catAx>
        <c:axId val="154723328"/>
        <c:scaling>
          <c:orientation val="minMax"/>
        </c:scaling>
        <c:delete val="0"/>
        <c:axPos val="b"/>
        <c:majorTickMark val="out"/>
        <c:minorTickMark val="none"/>
        <c:tickLblPos val="nextTo"/>
        <c:crossAx val="154387584"/>
        <c:crosses val="autoZero"/>
        <c:auto val="1"/>
        <c:lblAlgn val="ctr"/>
        <c:lblOffset val="100"/>
        <c:noMultiLvlLbl val="0"/>
      </c:catAx>
      <c:valAx>
        <c:axId val="1543875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54723328"/>
        <c:crosses val="autoZero"/>
        <c:crossBetween val="between"/>
      </c:valAx>
      <c:serAx>
        <c:axId val="111209600"/>
        <c:scaling>
          <c:orientation val="minMax"/>
        </c:scaling>
        <c:delete val="1"/>
        <c:axPos val="b"/>
        <c:majorTickMark val="out"/>
        <c:minorTickMark val="none"/>
        <c:tickLblPos val="none"/>
        <c:crossAx val="15438758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6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60.4</c:v>
                </c:pt>
                <c:pt idx="1">
                  <c:v>62.7</c:v>
                </c:pt>
                <c:pt idx="2">
                  <c:v>68.7</c:v>
                </c:pt>
                <c:pt idx="3">
                  <c:v>77.2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7.5</c:v>
                </c:pt>
                <c:pt idx="1">
                  <c:v>13.5</c:v>
                </c:pt>
                <c:pt idx="2">
                  <c:v>21</c:v>
                </c:pt>
                <c:pt idx="3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Лист1!$D$3:$D$6</c:f>
              <c:numCache>
                <c:formatCode>General</c:formatCode>
                <c:ptCount val="4"/>
                <c:pt idx="0">
                  <c:v>67.8</c:v>
                </c:pt>
                <c:pt idx="1">
                  <c:v>56</c:v>
                </c:pt>
                <c:pt idx="2">
                  <c:v>73.7</c:v>
                </c:pt>
                <c:pt idx="3">
                  <c:v>73.8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Лист1!$E$3:$E$6</c:f>
              <c:numCache>
                <c:formatCode>General</c:formatCode>
                <c:ptCount val="4"/>
                <c:pt idx="0">
                  <c:v>51.5</c:v>
                </c:pt>
                <c:pt idx="1">
                  <c:v>79</c:v>
                </c:pt>
                <c:pt idx="2">
                  <c:v>96.9</c:v>
                </c:pt>
                <c:pt idx="3">
                  <c:v>141.6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Лист1!$F$3:$F$6</c:f>
              <c:numCache>
                <c:formatCode>General</c:formatCode>
                <c:ptCount val="4"/>
                <c:pt idx="0">
                  <c:v>660</c:v>
                </c:pt>
                <c:pt idx="1">
                  <c:v>701.8</c:v>
                </c:pt>
                <c:pt idx="2">
                  <c:v>738.4</c:v>
                </c:pt>
                <c:pt idx="3">
                  <c:v>797.2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Лист1!$G$3:$G$6</c:f>
              <c:numCache>
                <c:formatCode>General</c:formatCode>
                <c:ptCount val="4"/>
                <c:pt idx="0">
                  <c:v>82.3</c:v>
                </c:pt>
                <c:pt idx="1">
                  <c:v>85.8</c:v>
                </c:pt>
                <c:pt idx="2">
                  <c:v>103.6</c:v>
                </c:pt>
                <c:pt idx="3">
                  <c:v>106.5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Лист1!$H$3:$H$6</c:f>
              <c:numCache>
                <c:formatCode>General</c:formatCode>
                <c:ptCount val="4"/>
                <c:pt idx="0">
                  <c:v>124.6</c:v>
                </c:pt>
                <c:pt idx="1">
                  <c:v>129.5</c:v>
                </c:pt>
                <c:pt idx="2">
                  <c:v>138.6</c:v>
                </c:pt>
                <c:pt idx="3">
                  <c:v>132.5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Лист1!$A$3:$A$6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Лист1!$I$3:$I$6</c:f>
              <c:numCache>
                <c:formatCode>General</c:formatCode>
                <c:ptCount val="4"/>
                <c:pt idx="0">
                  <c:v>26.6</c:v>
                </c:pt>
                <c:pt idx="1">
                  <c:v>22.7</c:v>
                </c:pt>
                <c:pt idx="2">
                  <c:v>29.1</c:v>
                </c:pt>
                <c:pt idx="3">
                  <c:v>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691136"/>
        <c:axId val="154389312"/>
        <c:axId val="0"/>
      </c:bar3DChart>
      <c:catAx>
        <c:axId val="153691136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54389312"/>
        <c:crosses val="autoZero"/>
        <c:auto val="1"/>
        <c:lblAlgn val="ctr"/>
        <c:lblOffset val="100"/>
        <c:noMultiLvlLbl val="0"/>
      </c:catAx>
      <c:valAx>
        <c:axId val="1543893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3691136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32392321261597E-2"/>
          <c:y val="3.3317714845216111E-2"/>
          <c:w val="0.70290031297712785"/>
          <c:h val="0.87919693979762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1"/>
              <c:layout>
                <c:manualLayout>
                  <c:x val="9.5129067173355866E-3"/>
                  <c:y val="3.0573135777331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33E-3"/>
                  <c:y val="-3.0573135777331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 - 67,7</c:v>
                </c:pt>
                <c:pt idx="1">
                  <c:v>2016 год - 56,0</c:v>
                </c:pt>
                <c:pt idx="2">
                  <c:v>2017 год - 73,7</c:v>
                </c:pt>
                <c:pt idx="3">
                  <c:v>2018 год - 73,8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53.8</c:v>
                </c:pt>
                <c:pt idx="1">
                  <c:v>51.3</c:v>
                </c:pt>
                <c:pt idx="2">
                  <c:v>67.8</c:v>
                </c:pt>
                <c:pt idx="3">
                  <c:v>65.5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2015 год - 67,7</c:v>
                </c:pt>
                <c:pt idx="1">
                  <c:v>2016 год - 56,0</c:v>
                </c:pt>
                <c:pt idx="2">
                  <c:v>2017 год - 73,7</c:v>
                </c:pt>
                <c:pt idx="3">
                  <c:v>2018 год - 73,8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</c:v>
                </c:pt>
                <c:pt idx="1">
                  <c:v>4.7</c:v>
                </c:pt>
                <c:pt idx="2">
                  <c:v>5.9</c:v>
                </c:pt>
                <c:pt idx="3">
                  <c:v>8.3000000000000007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907648"/>
        <c:axId val="151680064"/>
      </c:barChart>
      <c:catAx>
        <c:axId val="130907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51680064"/>
        <c:crosses val="autoZero"/>
        <c:auto val="1"/>
        <c:lblAlgn val="ctr"/>
        <c:lblOffset val="100"/>
        <c:noMultiLvlLbl val="0"/>
      </c:catAx>
      <c:valAx>
        <c:axId val="15168006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907648"/>
        <c:crosses val="autoZero"/>
        <c:crossBetween val="between"/>
      </c:valAx>
      <c:spPr>
        <a:pattFill prst="pct5">
          <a:fgClr>
            <a:srgbClr val="EAB0E2"/>
          </a:fgClr>
          <a:bgClr>
            <a:schemeClr val="bg1"/>
          </a:bgClr>
        </a:patt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6718841939372995"/>
          <c:y val="4.8322405862863842E-2"/>
          <c:w val="0.23281153833189558"/>
          <c:h val="0.89649319348330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27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2939144327879E-3"/>
                  <c:y val="-2.620322888100152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04E-3"/>
                  <c:y val="8.68288026476590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 - 51,5</c:v>
                </c:pt>
                <c:pt idx="1">
                  <c:v>2016 год - 79,0</c:v>
                </c:pt>
                <c:pt idx="2">
                  <c:v>2017 год - 96,9</c:v>
                </c:pt>
                <c:pt idx="3">
                  <c:v>2018 год - 141,6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7.7</c:v>
                </c:pt>
                <c:pt idx="1">
                  <c:v>20.6</c:v>
                </c:pt>
                <c:pt idx="2">
                  <c:v>30.6</c:v>
                </c:pt>
                <c:pt idx="3">
                  <c:v>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310320017351E-3"/>
                  <c:y val="-5.008672282027143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7188301828897314E-3"/>
                  <c:y val="-5.8016397300884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 - 51,5</c:v>
                </c:pt>
                <c:pt idx="1">
                  <c:v>2016 год - 79,0</c:v>
                </c:pt>
                <c:pt idx="2">
                  <c:v>2017 год - 96,9</c:v>
                </c:pt>
                <c:pt idx="3">
                  <c:v>2018 год - 141,6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27.6</c:v>
                </c:pt>
                <c:pt idx="1">
                  <c:v>32.700000000000003</c:v>
                </c:pt>
                <c:pt idx="2">
                  <c:v>28.1</c:v>
                </c:pt>
                <c:pt idx="3">
                  <c:v>50.2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39E-3"/>
                  <c:y val="-3.24890801606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 - 51,5</c:v>
                </c:pt>
                <c:pt idx="1">
                  <c:v>2016 год - 79,0</c:v>
                </c:pt>
                <c:pt idx="2">
                  <c:v>2017 год - 96,9</c:v>
                </c:pt>
                <c:pt idx="3">
                  <c:v>2018 год - 141,6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14.8</c:v>
                </c:pt>
                <c:pt idx="1">
                  <c:v>24.4</c:v>
                </c:pt>
                <c:pt idx="2">
                  <c:v>32.6</c:v>
                </c:pt>
                <c:pt idx="3">
                  <c:v>44.8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127726548901975E-4"/>
                  <c:y val="-1.138086265268771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617534559652103E-3"/>
                  <c:y val="3.065266140019529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487205125356446E-3"/>
                  <c:y val="-1.3924256953905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94646891086178E-3"/>
                  <c:y val="-2.3206485829059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 - 51,5</c:v>
                </c:pt>
                <c:pt idx="1">
                  <c:v>2016 год - 79,0</c:v>
                </c:pt>
                <c:pt idx="2">
                  <c:v>2017 год - 96,9</c:v>
                </c:pt>
                <c:pt idx="3">
                  <c:v>2018 год - 141,6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1.4</c:v>
                </c:pt>
                <c:pt idx="1">
                  <c:v>1.3</c:v>
                </c:pt>
                <c:pt idx="2">
                  <c:v>5.6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3691648"/>
        <c:axId val="151681792"/>
        <c:axId val="0"/>
      </c:bar3DChart>
      <c:catAx>
        <c:axId val="153691648"/>
        <c:scaling>
          <c:orientation val="minMax"/>
        </c:scaling>
        <c:delete val="0"/>
        <c:axPos val="b"/>
        <c:majorTickMark val="out"/>
        <c:minorTickMark val="none"/>
        <c:tickLblPos val="nextTo"/>
        <c:crossAx val="151681792"/>
        <c:crosses val="autoZero"/>
        <c:auto val="1"/>
        <c:lblAlgn val="ctr"/>
        <c:lblOffset val="100"/>
        <c:noMultiLvlLbl val="0"/>
      </c:catAx>
      <c:valAx>
        <c:axId val="15168179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3691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170433443903064"/>
          <c:y val="8.9793385530262726E-2"/>
          <c:w val="0.22829566556096942"/>
          <c:h val="0.87033969909776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21493908084288"/>
          <c:y val="2.7382966933213383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42743861793134E-2"/>
                  <c:y val="-5.705556035611955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194,</a:t>
                    </a:r>
                    <a:r>
                      <a:rPr lang="ru-RU" sz="1600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49E-2"/>
                  <c:y val="-3.136945689162109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241,</a:t>
                    </a:r>
                    <a:r>
                      <a:rPr lang="ru-RU" sz="1600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5670210312766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год-660,0</c:v>
                </c:pt>
                <c:pt idx="1">
                  <c:v>2016 год - 701,7</c:v>
                </c:pt>
                <c:pt idx="2">
                  <c:v>2017 год - 738,4</c:v>
                </c:pt>
                <c:pt idx="3">
                  <c:v>2018 год - 797,2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275.60000000000002</c:v>
                </c:pt>
                <c:pt idx="1">
                  <c:v>288.89999999999998</c:v>
                </c:pt>
                <c:pt idx="2">
                  <c:v>302.39999999999998</c:v>
                </c:pt>
                <c:pt idx="3">
                  <c:v>339.8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2717307787463364E-2"/>
                  <c:y val="2.8306182714952111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ru-RU" sz="1600" b="0" dirty="0" smtClean="0"/>
                      <a:t>306,7</a:t>
                    </a:r>
                    <a:endParaRPr lang="en-US" sz="1400" b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55090984289E-2"/>
                  <c:y val="3.0333563760405184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n-US" sz="1600" b="0" dirty="0" smtClean="0"/>
                      <a:t>2</a:t>
                    </a:r>
                    <a:r>
                      <a:rPr lang="ru-RU" sz="1600" b="0" dirty="0" smtClean="0"/>
                      <a:t>95</a:t>
                    </a:r>
                    <a:r>
                      <a:rPr lang="en-US" sz="1600" b="0" dirty="0" smtClean="0"/>
                      <a:t>,</a:t>
                    </a:r>
                    <a:r>
                      <a:rPr lang="ru-RU" sz="1600" b="0" dirty="0" smtClean="0"/>
                      <a:t>3</a:t>
                    </a:r>
                    <a:endParaRPr lang="en-US" b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759146275998E-2"/>
                  <c:y val="-4.3547973407619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261602118905548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год-660,0</c:v>
                </c:pt>
                <c:pt idx="1">
                  <c:v>2016 год - 701,7</c:v>
                </c:pt>
                <c:pt idx="2">
                  <c:v>2017 год - 738,4</c:v>
                </c:pt>
                <c:pt idx="3">
                  <c:v>2018 год - 797,2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333.4</c:v>
                </c:pt>
                <c:pt idx="1">
                  <c:v>351.7</c:v>
                </c:pt>
                <c:pt idx="2">
                  <c:v>308.5</c:v>
                </c:pt>
                <c:pt idx="3">
                  <c:v>316.3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8524479422921264E-2"/>
                  <c:y val="4.3547973407618628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1</a:t>
                    </a:r>
                    <a:r>
                      <a:rPr lang="ru-RU" sz="1600" b="1" dirty="0" smtClean="0"/>
                      <a:t>8</a:t>
                    </a:r>
                    <a:r>
                      <a:rPr lang="en-US" sz="1600" b="1" dirty="0" smtClean="0"/>
                      <a:t>,4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99205247036043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29</a:t>
                    </a:r>
                    <a:r>
                      <a:rPr lang="en-US" sz="1600" dirty="0" smtClean="0"/>
                      <a:t>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2603081450334E-2"/>
                  <c:y val="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374664252991498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год-660,0</c:v>
                </c:pt>
                <c:pt idx="1">
                  <c:v>2016 год - 701,7</c:v>
                </c:pt>
                <c:pt idx="2">
                  <c:v>2017 год - 738,4</c:v>
                </c:pt>
                <c:pt idx="3">
                  <c:v>2018 год - 797,2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73.5</c:v>
                </c:pt>
                <c:pt idx="3">
                  <c:v>79.3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B1EFF5"/>
            </a:solidFill>
          </c:spPr>
          <c:invertIfNegative val="0"/>
          <c:dLbls>
            <c:dLbl>
              <c:idx val="0"/>
              <c:layout>
                <c:manualLayout>
                  <c:x val="1.1268355803603494E-2"/>
                  <c:y val="-9.2342277469855891E-4"/>
                </c:manualLayout>
              </c:layout>
              <c:tx>
                <c:rich>
                  <a:bodyPr/>
                  <a:lstStyle/>
                  <a:p>
                    <a:r>
                      <a:rPr lang="en-US" sz="1800" b="0" dirty="0" smtClean="0"/>
                      <a:t>19,8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096915157575088E-3"/>
                  <c:y val="4.9294997032850009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/>
                      <a:t>31,0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78895528881477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757485279413399E-2"/>
                  <c:y val="-2.2570324164523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год-660,0</c:v>
                </c:pt>
                <c:pt idx="1">
                  <c:v>2016 год - 701,7</c:v>
                </c:pt>
                <c:pt idx="2">
                  <c:v>2017 год - 738,4</c:v>
                </c:pt>
                <c:pt idx="3">
                  <c:v>2018 год - 797,2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31</c:v>
                </c:pt>
                <c:pt idx="1">
                  <c:v>36.799999999999997</c:v>
                </c:pt>
                <c:pt idx="2">
                  <c:v>32.799999999999997</c:v>
                </c:pt>
                <c:pt idx="3" formatCode="0.0">
                  <c:v>38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0374664252991524E-2"/>
                  <c:y val="-2.830618271495210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20</a:t>
                    </a:r>
                    <a:r>
                      <a:rPr lang="ru-RU"/>
                      <a:t>,0</a:t>
                    </a:r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2E-2"/>
                  <c:y val="-1.741918936304745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59146275998E-2"/>
                  <c:y val="-2.8306182714952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год-660,0</c:v>
                </c:pt>
                <c:pt idx="1">
                  <c:v>2016 год - 701,7</c:v>
                </c:pt>
                <c:pt idx="2">
                  <c:v>2017 год - 738,4</c:v>
                </c:pt>
                <c:pt idx="3">
                  <c:v>2018 год - 797,2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20</c:v>
                </c:pt>
                <c:pt idx="1">
                  <c:v>24.3</c:v>
                </c:pt>
                <c:pt idx="2">
                  <c:v>21.2</c:v>
                </c:pt>
                <c:pt idx="3">
                  <c:v>23.7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3693184"/>
        <c:axId val="151783104"/>
        <c:axId val="0"/>
      </c:bar3DChart>
      <c:catAx>
        <c:axId val="153693184"/>
        <c:scaling>
          <c:orientation val="minMax"/>
        </c:scaling>
        <c:delete val="1"/>
        <c:axPos val="b"/>
        <c:majorTickMark val="out"/>
        <c:minorTickMark val="none"/>
        <c:tickLblPos val="nextTo"/>
        <c:crossAx val="151783104"/>
        <c:crosses val="autoZero"/>
        <c:auto val="1"/>
        <c:lblAlgn val="ctr"/>
        <c:lblOffset val="100"/>
        <c:noMultiLvlLbl val="0"/>
      </c:catAx>
      <c:valAx>
        <c:axId val="151783104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369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73"/>
          <c:y val="4.9792821373756825E-2"/>
          <c:w val="0.20953064038636229"/>
          <c:h val="0.9000200252098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43E-2"/>
          <c:y val="2.3924125028631935E-2"/>
          <c:w val="0.84524473916190002"/>
          <c:h val="0.908170011288183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8.1391818533572899E-3"/>
                  <c:y val="-0.13761931116021398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422282581628861E-2"/>
                  <c:y val="-0.10540101168457278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1420550973263506E-3"/>
                  <c:y val="-4.7902770748380494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год-82,3</c:v>
                </c:pt>
                <c:pt idx="1">
                  <c:v>2016 год - 85,8</c:v>
                </c:pt>
                <c:pt idx="2">
                  <c:v>2017 год - 103,6</c:v>
                </c:pt>
                <c:pt idx="3">
                  <c:v>2018 год - 106,5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70.2</c:v>
                </c:pt>
                <c:pt idx="1">
                  <c:v>73.7</c:v>
                </c:pt>
                <c:pt idx="2">
                  <c:v>91.4</c:v>
                </c:pt>
                <c:pt idx="3">
                  <c:v>90.8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2.2834028977623176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583090384593284E-2"/>
                  <c:y val="-1.5001762492782009E-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753047554103184E-2"/>
                  <c:y val="-6.5321960111427947E-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12,2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год-82,3</c:v>
                </c:pt>
                <c:pt idx="1">
                  <c:v>2016 год - 85,8</c:v>
                </c:pt>
                <c:pt idx="2">
                  <c:v>2017 год - 103,6</c:v>
                </c:pt>
                <c:pt idx="3">
                  <c:v>2018 год - 106,5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12.1</c:v>
                </c:pt>
                <c:pt idx="1">
                  <c:v>12.1</c:v>
                </c:pt>
                <c:pt idx="2">
                  <c:v>12.2</c:v>
                </c:pt>
                <c:pt idx="3">
                  <c:v>15.7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3692672"/>
        <c:axId val="151784832"/>
        <c:axId val="0"/>
      </c:bar3DChart>
      <c:catAx>
        <c:axId val="153692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51784832"/>
        <c:crosses val="autoZero"/>
        <c:auto val="1"/>
        <c:lblAlgn val="ctr"/>
        <c:lblOffset val="100"/>
        <c:noMultiLvlLbl val="0"/>
      </c:catAx>
      <c:valAx>
        <c:axId val="15178483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3692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44483035582572"/>
          <c:y val="0.49180475146108593"/>
          <c:w val="0.16412463733537805"/>
          <c:h val="0.4449265582287839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926694652975065E-2"/>
          <c:y val="2.8117349112875806E-2"/>
          <c:w val="0.92507330534702492"/>
          <c:h val="0.92374694546858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-3.5216821146856698E-3"/>
                  <c:y val="0.50639302010525633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2014 год (факт)     380,5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1.3027322361007508E-2"/>
                  <c:y val="0.4592829613460846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2015 год (факт)                  333,6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352747512181185E-2"/>
                  <c:y val="0.55701980910305537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2016 год (факт) 422,6 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236056112812863E-2"/>
                  <c:y val="0.43681045098296167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2017 год (факт)                  310,7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1152907613439777E-2"/>
                  <c:y val="0.47302450811580021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 (факт)                   333,8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Кв.1</c:v>
                </c:pt>
                <c:pt idx="1">
                  <c:v>Кв. 2</c:v>
                </c:pt>
                <c:pt idx="2">
                  <c:v>Кв. 3</c:v>
                </c:pt>
                <c:pt idx="3">
                  <c:v>Кв.4</c:v>
                </c:pt>
                <c:pt idx="4">
                  <c:v>Кв.5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380.5</c:v>
                </c:pt>
                <c:pt idx="1">
                  <c:v>333.6</c:v>
                </c:pt>
                <c:pt idx="2">
                  <c:v>422.6</c:v>
                </c:pt>
                <c:pt idx="3">
                  <c:v>310.7</c:v>
                </c:pt>
                <c:pt idx="4">
                  <c:v>333.8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Кв.1</c:v>
                </c:pt>
                <c:pt idx="1">
                  <c:v>Кв. 2</c:v>
                </c:pt>
                <c:pt idx="2">
                  <c:v>Кв. 3</c:v>
                </c:pt>
                <c:pt idx="3">
                  <c:v>Кв.4</c:v>
                </c:pt>
                <c:pt idx="4">
                  <c:v>Кв.5</c:v>
                </c:pt>
              </c:strCache>
            </c:strRef>
          </c:cat>
          <c:val>
            <c:numRef>
              <c:f>Лист1!$C$2:$C$6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11048192"/>
        <c:axId val="34052288"/>
        <c:axId val="138702848"/>
      </c:bar3DChart>
      <c:catAx>
        <c:axId val="111048192"/>
        <c:scaling>
          <c:orientation val="minMax"/>
        </c:scaling>
        <c:delete val="1"/>
        <c:axPos val="b"/>
        <c:majorTickMark val="out"/>
        <c:minorTickMark val="none"/>
        <c:tickLblPos val="nextTo"/>
        <c:crossAx val="34052288"/>
        <c:crosses val="autoZero"/>
        <c:auto val="1"/>
        <c:lblAlgn val="ctr"/>
        <c:lblOffset val="100"/>
        <c:noMultiLvlLbl val="0"/>
      </c:catAx>
      <c:valAx>
        <c:axId val="34052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048192"/>
        <c:crosses val="autoZero"/>
        <c:crossBetween val="between"/>
      </c:valAx>
      <c:serAx>
        <c:axId val="138702848"/>
        <c:scaling>
          <c:orientation val="minMax"/>
        </c:scaling>
        <c:delete val="1"/>
        <c:axPos val="b"/>
        <c:majorTickMark val="out"/>
        <c:minorTickMark val="none"/>
        <c:tickLblPos val="nextTo"/>
        <c:crossAx val="340522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solidFill>
          <a:schemeClr val="tx2">
            <a:lumMod val="20000"/>
            <a:lumOff val="80000"/>
          </a:schemeClr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2">
            <a:lumMod val="20000"/>
            <a:lumOff val="80000"/>
          </a:schemeClr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1685125087684501E-2"/>
          <c:y val="2.9904766732462819E-2"/>
          <c:w val="0.82419312269510614"/>
          <c:h val="0.790849673202614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выданных свидетельств, шт</c:v>
                </c:pt>
              </c:strCache>
            </c:strRef>
          </c:tx>
          <c:spPr>
            <a:solidFill>
              <a:srgbClr val="92D050"/>
            </a:solidFill>
            <a:ln w="1330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7.1184291836938101E-3"/>
                  <c:y val="0.12229475773483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121278337293139E-3"/>
                  <c:y val="0.12126651986710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 w="26601">
                  <a:noFill/>
                </a:ln>
              </c:spPr>
              <c:txPr>
                <a:bodyPr/>
                <a:lstStyle/>
                <a:p>
                  <a:pPr>
                    <a:defRPr sz="1728" b="1" i="0" u="none" strike="noStrike" baseline="0">
                      <a:solidFill>
                        <a:schemeClr val="tx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6601">
                <a:noFill/>
              </a:ln>
            </c:spPr>
            <c:txPr>
              <a:bodyPr/>
              <a:lstStyle/>
              <a:p>
                <a:pPr>
                  <a:defRPr sz="1728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2017 г</c:v>
                </c:pt>
                <c:pt idx="1">
                  <c:v>2018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13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61217024"/>
        <c:axId val="154379968"/>
        <c:axId val="0"/>
      </c:bar3DChart>
      <c:catAx>
        <c:axId val="16121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3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4379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4379968"/>
        <c:scaling>
          <c:orientation val="minMax"/>
        </c:scaling>
        <c:delete val="0"/>
        <c:axPos val="l"/>
        <c:majorGridlines>
          <c:spPr>
            <a:ln w="332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3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28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1217024"/>
        <c:crosses val="autoZero"/>
        <c:crossBetween val="between"/>
      </c:valAx>
      <c:spPr>
        <a:noFill/>
        <a:ln w="26601">
          <a:noFill/>
        </a:ln>
      </c:spPr>
    </c:plotArea>
    <c:legend>
      <c:legendPos val="r"/>
      <c:layout>
        <c:manualLayout>
          <c:xMode val="edge"/>
          <c:yMode val="edge"/>
          <c:x val="0.17968260330849292"/>
          <c:y val="0.91562899709445233"/>
          <c:w val="0.63442940038684714"/>
          <c:h val="8.2788671023965144E-2"/>
        </c:manualLayout>
      </c:layout>
      <c:overlay val="0"/>
      <c:spPr>
        <a:noFill/>
        <a:ln w="3325">
          <a:solidFill>
            <a:schemeClr val="tx1"/>
          </a:solidFill>
          <a:prstDash val="solid"/>
        </a:ln>
      </c:spPr>
      <c:txPr>
        <a:bodyPr/>
        <a:lstStyle/>
        <a:p>
          <a:pPr>
            <a:defRPr sz="1152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5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01.01.2015 г. 46,9 млн. руб.</c:v>
                </c:pt>
                <c:pt idx="1">
                  <c:v>На 01.01.2016 г. 47,1 млн.руб.</c:v>
                </c:pt>
                <c:pt idx="2">
                  <c:v>На 01.01.2017 г. 46,1 млн. руб.</c:v>
                </c:pt>
                <c:pt idx="3">
                  <c:v>На 01.01.2018 г. 5,0 млн.руб.</c:v>
                </c:pt>
                <c:pt idx="4">
                  <c:v>На 01.01.2019 г. 15,2 млн.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34.799999999999997</c:v>
                </c:pt>
                <c:pt idx="1">
                  <c:v>40.299999999999997</c:v>
                </c:pt>
                <c:pt idx="2">
                  <c:v>40.200000000000003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01.01.2015 г. 46,9 млн. руб.</c:v>
                </c:pt>
                <c:pt idx="1">
                  <c:v>На 01.01.2016 г. 47,1 млн.руб.</c:v>
                </c:pt>
                <c:pt idx="2">
                  <c:v>На 01.01.2017 г. 46,1 млн. руб.</c:v>
                </c:pt>
                <c:pt idx="3">
                  <c:v>На 01.01.2018 г. 5,0 млн.руб.</c:v>
                </c:pt>
                <c:pt idx="4">
                  <c:v>На 01.01.2019 г. 15,2 млн. руб.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12.1</c:v>
                </c:pt>
                <c:pt idx="1">
                  <c:v>6.8</c:v>
                </c:pt>
                <c:pt idx="2">
                  <c:v>5.9</c:v>
                </c:pt>
                <c:pt idx="3">
                  <c:v>5</c:v>
                </c:pt>
                <c:pt idx="4">
                  <c:v>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3210752"/>
        <c:axId val="160843456"/>
        <c:axId val="0"/>
      </c:bar3DChart>
      <c:catAx>
        <c:axId val="163210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843456"/>
        <c:crosses val="autoZero"/>
        <c:auto val="1"/>
        <c:lblAlgn val="ctr"/>
        <c:lblOffset val="100"/>
        <c:noMultiLvlLbl val="0"/>
      </c:catAx>
      <c:valAx>
        <c:axId val="16084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210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185968702645118E-2"/>
          <c:y val="3.0759589322526773E-2"/>
          <c:w val="0.92004609083134536"/>
          <c:h val="0.937575801762767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44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2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04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3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4389851615129556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(факт)         </a:t>
                    </a:r>
                    <a:r>
                      <a:rPr lang="ru-RU" sz="1600" dirty="0" smtClean="0"/>
                      <a:t>     </a:t>
                    </a:r>
                    <a:r>
                      <a:rPr lang="en-US" sz="1600" dirty="0" smtClean="0"/>
                      <a:t>3</a:t>
                    </a:r>
                    <a:r>
                      <a:rPr lang="ru-RU" sz="1600" dirty="0" smtClean="0"/>
                      <a:t>3,1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217911209134149E-3"/>
                  <c:y val="-1.911702793256889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                </a:t>
                    </a:r>
                    <a:r>
                      <a:rPr lang="en-US" sz="1600" dirty="0" smtClean="0"/>
                      <a:t>3</a:t>
                    </a:r>
                    <a:r>
                      <a:rPr lang="ru-RU" sz="1600" dirty="0" smtClean="0"/>
                      <a:t>2</a:t>
                    </a:r>
                    <a:r>
                      <a:rPr lang="en-US" sz="1600" dirty="0" smtClean="0"/>
                      <a:t>,</a:t>
                    </a:r>
                    <a:r>
                      <a:rPr lang="ru-RU" sz="1600" dirty="0" smtClean="0"/>
                      <a:t>8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341015138557563E-2"/>
                  <c:y val="-1.399881007373448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2016 год </a:t>
                    </a:r>
                    <a:r>
                      <a:rPr lang="ru-RU" sz="1600" dirty="0"/>
                      <a:t>(факт)              </a:t>
                    </a:r>
                    <a:r>
                      <a:rPr lang="ru-RU" sz="1600" dirty="0" smtClean="0"/>
                      <a:t>29,3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810895560456707E-2"/>
                  <c:y val="-2.185374870628409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2017 </a:t>
                    </a:r>
                    <a:r>
                      <a:rPr lang="ru-RU" sz="1600" dirty="0"/>
                      <a:t>год (факт)       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5,3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6401254294759381E-2"/>
                  <c:y val="2.5130614142288708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2018 </a:t>
                    </a:r>
                    <a:r>
                      <a:rPr lang="ru-RU" sz="1600" dirty="0"/>
                      <a:t>год (факт)       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1,0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33.1</c:v>
                </c:pt>
                <c:pt idx="1">
                  <c:v>32.799999999999997</c:v>
                </c:pt>
                <c:pt idx="2">
                  <c:v>29.3</c:v>
                </c:pt>
                <c:pt idx="3">
                  <c:v>25.3</c:v>
                </c:pt>
                <c:pt idx="4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11049216"/>
        <c:axId val="151653760"/>
        <c:axId val="0"/>
      </c:bar3DChart>
      <c:catAx>
        <c:axId val="11104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1653760"/>
        <c:crosses val="autoZero"/>
        <c:auto val="1"/>
        <c:lblAlgn val="ctr"/>
        <c:lblOffset val="100"/>
        <c:noMultiLvlLbl val="0"/>
      </c:catAx>
      <c:valAx>
        <c:axId val="151653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049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3655692434308E-2"/>
          <c:y val="0"/>
          <c:w val="0.94988803317521442"/>
          <c:h val="0.9081256726035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1.8980691345460671E-2"/>
                  <c:y val="7.1327066478517314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23,3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188442224810119E-3"/>
                  <c:y val="7.1329139216703948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28,9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390967589002775E-3"/>
                  <c:y val="9.7652914186980889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2016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29,0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519777394387276E-2"/>
                  <c:y val="8.4915938030102785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2017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27,5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smtClean="0"/>
                      <a:t>2018 год (факт) </a:t>
                    </a:r>
                    <a:r>
                      <a:rPr lang="en-US" sz="1600" smtClean="0"/>
                      <a:t>18,7</a:t>
                    </a:r>
                    <a:r>
                      <a:rPr lang="ru-RU" sz="1600" smtClean="0"/>
                      <a:t> млн. 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23.3</c:v>
                </c:pt>
                <c:pt idx="1">
                  <c:v>28.9</c:v>
                </c:pt>
                <c:pt idx="2">
                  <c:v>29</c:v>
                </c:pt>
                <c:pt idx="3">
                  <c:v>27.5</c:v>
                </c:pt>
                <c:pt idx="4">
                  <c:v>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1383168"/>
        <c:axId val="151656064"/>
      </c:barChart>
      <c:catAx>
        <c:axId val="61383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1656064"/>
        <c:crosses val="autoZero"/>
        <c:auto val="1"/>
        <c:lblAlgn val="ctr"/>
        <c:lblOffset val="100"/>
        <c:noMultiLvlLbl val="0"/>
      </c:catAx>
      <c:valAx>
        <c:axId val="1516560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1383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3E-2"/>
          <c:y val="4.208508341527558E-2"/>
          <c:w val="0.93416591824251849"/>
          <c:h val="0.8274368768312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2014 год (факт) - 15,7 млн. руб. </c:v>
                </c:pt>
                <c:pt idx="1">
                  <c:v>2015 год (факт) - 15,4 млн.руб. </c:v>
                </c:pt>
                <c:pt idx="2">
                  <c:v>2016 год (факт) - 7,9 млн.руб.</c:v>
                </c:pt>
                <c:pt idx="3">
                  <c:v>2017 год (факт) - 11,5 млн.руб.</c:v>
                </c:pt>
                <c:pt idx="4">
                  <c:v>2018 год (факт) - 12,4 млн.руб.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15.7</c:v>
                </c:pt>
                <c:pt idx="1">
                  <c:v>15.4</c:v>
                </c:pt>
                <c:pt idx="2">
                  <c:v>7.9</c:v>
                </c:pt>
                <c:pt idx="3">
                  <c:v>11.5</c:v>
                </c:pt>
                <c:pt idx="4">
                  <c:v>12.4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397504"/>
        <c:axId val="151657216"/>
      </c:barChart>
      <c:catAx>
        <c:axId val="77397504"/>
        <c:scaling>
          <c:orientation val="minMax"/>
        </c:scaling>
        <c:delete val="0"/>
        <c:axPos val="b"/>
        <c:majorTickMark val="out"/>
        <c:minorTickMark val="out"/>
        <c:tickLblPos val="nextTo"/>
        <c:crossAx val="151657216"/>
        <c:crosses val="autoZero"/>
        <c:auto val="1"/>
        <c:lblAlgn val="ctr"/>
        <c:lblOffset val="100"/>
        <c:noMultiLvlLbl val="0"/>
      </c:catAx>
      <c:valAx>
        <c:axId val="151657216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77397504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56E-2"/>
          <c:w val="0.91949404611608809"/>
          <c:h val="0.87867647829486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45591778067845945"/>
                  <c:y val="0.2188943787873453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2017 год (факт)</a:t>
                    </a:r>
                  </a:p>
                  <a:p>
                    <a:r>
                      <a:rPr lang="ru-RU" sz="1200" b="1" baseline="0" dirty="0" smtClean="0"/>
                      <a:t>0,6 млн. руб.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810070366536133"/>
                  <c:y val="-0.6863197859330806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2014 год (факт)</a:t>
                    </a:r>
                  </a:p>
                  <a:p>
                    <a:r>
                      <a:rPr lang="ru-RU" sz="1200" b="1" baseline="0" dirty="0" smtClean="0"/>
                      <a:t>21,4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4278939550794442"/>
                  <c:y val="-0.1719250374577988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2015 год (факт)</a:t>
                    </a:r>
                  </a:p>
                  <a:p>
                    <a:r>
                      <a:rPr lang="ru-RU" sz="1200" b="1" baseline="0" dirty="0" smtClean="0"/>
                      <a:t>0,8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3250777932814212"/>
                  <c:y val="-0.150324895059482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2016 год (факт)</a:t>
                    </a:r>
                  </a:p>
                  <a:p>
                    <a:r>
                      <a:rPr lang="ru-RU" sz="1200" b="1" baseline="0" dirty="0" smtClean="0"/>
                      <a:t>1,4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5060239156201704E-2"/>
                  <c:y val="-9.1913418694082261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2018 год (факт) </a:t>
                    </a:r>
                  </a:p>
                  <a:p>
                    <a:pPr>
                      <a:defRPr sz="1200" b="1"/>
                    </a:pPr>
                    <a:r>
                      <a:rPr lang="en-US" sz="1200" b="1" dirty="0" smtClean="0"/>
                      <a:t>0,7</a:t>
                    </a:r>
                    <a:r>
                      <a:rPr lang="ru-RU" sz="1200" b="1" dirty="0" smtClean="0"/>
                      <a:t> млн. руб.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21.4</c:v>
                </c:pt>
                <c:pt idx="1">
                  <c:v>0.8</c:v>
                </c:pt>
                <c:pt idx="2">
                  <c:v>1.4</c:v>
                </c:pt>
                <c:pt idx="3">
                  <c:v>0.6</c:v>
                </c:pt>
                <c:pt idx="4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11049728"/>
        <c:axId val="64123968"/>
        <c:axId val="0"/>
      </c:bar3DChart>
      <c:catAx>
        <c:axId val="11104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123968"/>
        <c:crosses val="autoZero"/>
        <c:auto val="1"/>
        <c:lblAlgn val="ctr"/>
        <c:lblOffset val="100"/>
        <c:noMultiLvlLbl val="0"/>
      </c:catAx>
      <c:valAx>
        <c:axId val="64123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04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74E-2"/>
          <c:y val="3.5643419533442758E-2"/>
          <c:w val="0.92720703846414687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explosion val="1"/>
          </c:dPt>
          <c:dLbls>
            <c:dLbl>
              <c:idx val="0"/>
              <c:layout>
                <c:manualLayout>
                  <c:x val="0.50914970993289632"/>
                  <c:y val="0.1477489020827751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2017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8,9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786828493759567"/>
                  <c:y val="-0.3717771146343216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2014 год (факт)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11,3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968873921758309"/>
                  <c:y val="1.3377598567479431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2015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6,1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6873849202539312"/>
                  <c:y val="0.1351020229778390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2016 год (факт)</a:t>
                    </a:r>
                  </a:p>
                  <a:p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6,9 млн. руб.</a:t>
                    </a:r>
                    <a:endParaRPr lang="en-US" sz="1400" b="1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67290230354168E-3"/>
                  <c:y val="-1.81556624427351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10,1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11.3</c:v>
                </c:pt>
                <c:pt idx="1">
                  <c:v>6.1</c:v>
                </c:pt>
                <c:pt idx="2" formatCode="0.0">
                  <c:v>6.9</c:v>
                </c:pt>
                <c:pt idx="3">
                  <c:v>8.9</c:v>
                </c:pt>
                <c:pt idx="4">
                  <c:v>10.1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111050240"/>
        <c:axId val="64126272"/>
        <c:axId val="0"/>
      </c:bar3DChart>
      <c:valAx>
        <c:axId val="641262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11050240"/>
        <c:crosses val="autoZero"/>
        <c:crossBetween val="between"/>
      </c:valAx>
      <c:catAx>
        <c:axId val="11105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1262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 smtClean="0"/>
              <a:t>2017 </a:t>
            </a:r>
            <a:r>
              <a:rPr lang="ru-RU" sz="1800" dirty="0"/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885E-2"/>
          <c:y val="0.1026438697736731"/>
          <c:w val="0.81997287760130078"/>
          <c:h val="0.897356130226326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2117280465329342"/>
                  <c:y val="9.969033254686010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437,3 млн.</a:t>
                    </a:r>
                  </a:p>
                  <a:p>
                    <a:r>
                      <a:rPr lang="ru-RU" dirty="0" smtClean="0"/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3087547539656331"/>
                  <c:y val="-0.150652613486698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830,4 млн.</a:t>
                    </a:r>
                  </a:p>
                  <a:p>
                    <a:r>
                      <a:rPr lang="ru-RU" dirty="0" smtClean="0"/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437.3</c:v>
                </c:pt>
                <c:pt idx="1">
                  <c:v>830.4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8.9400097754225291E-2"/>
          <c:y val="0.7661654409734322"/>
          <c:w val="0.8211995571377404"/>
          <c:h val="0.2215297207060070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/>
              <a:t>Доходы всего - 1446,5 млн. руб.</a:t>
            </a:r>
          </a:p>
        </c:rich>
      </c:tx>
      <c:layout>
        <c:manualLayout>
          <c:xMode val="edge"/>
          <c:yMode val="edge"/>
          <c:x val="0.1453476209499181"/>
          <c:y val="0.1028820871754990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 - 1446,5 млн. руб.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455.7</c:v>
                </c:pt>
                <c:pt idx="1">
                  <c:v>1011.4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0.02193</cdr:x>
      <cdr:y>0.10294</cdr:y>
    </cdr:from>
    <cdr:to>
      <cdr:x>0.94221</cdr:x>
      <cdr:y>0.23529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342" y="504050"/>
          <a:ext cx="3455431" cy="648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Доходы всего – 1 253,0</a:t>
          </a:r>
        </a:p>
        <a:p xmlns:a="http://schemas.openxmlformats.org/drawingml/2006/main">
          <a:pPr algn="ctr"/>
          <a:r>
            <a:rPr lang="ru-RU" sz="1800" b="1" dirty="0" smtClean="0"/>
            <a:t>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0.60417</cdr:x>
      <cdr:y>0.37867</cdr:y>
    </cdr:from>
    <cdr:to>
      <cdr:x>0.85417</cdr:x>
      <cdr:y>0.61643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88232" y="1499697"/>
          <a:ext cx="864096" cy="941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455,7 млн. руб.</a:t>
          </a:r>
        </a:p>
        <a:p xmlns:a="http://schemas.openxmlformats.org/drawingml/2006/main">
          <a:pPr algn="ctr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0.20833</cdr:x>
      <cdr:y>0.4</cdr:y>
    </cdr:from>
    <cdr:to>
      <cdr:x>0.46677</cdr:x>
      <cdr:y>0.66563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1584176"/>
          <a:ext cx="893247" cy="1052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1011,4 </a:t>
          </a:r>
        </a:p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0.34043</cdr:x>
      <cdr:y>0</cdr:y>
    </cdr:from>
    <cdr:to>
      <cdr:x>0.78723</cdr:x>
      <cdr:y>0.10417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0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2018 год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0.76667</cdr:x>
      <cdr:y>0.36047</cdr:y>
    </cdr:from>
    <cdr:to>
      <cdr:x>0.86667</cdr:x>
      <cdr:y>0.40698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24736" y="2232248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Franklin Gothic Book" panose="020B0503020102020204" pitchFamily="34" charset="0"/>
            </a:rPr>
            <a:t>1415,0</a:t>
          </a:r>
        </a:p>
        <a:p xmlns:a="http://schemas.openxmlformats.org/drawingml/2006/main">
          <a:endParaRPr lang="ru-RU" sz="1600" b="1" dirty="0">
            <a:latin typeface="Franklin Gothic Medium Cond" panose="020B0606030402020204" pitchFamily="34" charset="0"/>
          </a:endParaRPr>
        </a:p>
      </cdr:txBody>
    </cdr:sp>
  </cdr:relSizeAnchor>
  <cdr:relSizeAnchor xmlns:cdr="http://schemas.openxmlformats.org/drawingml/2006/chartDrawing">
    <cdr:from>
      <cdr:x>0.65833</cdr:x>
      <cdr:y>0.4186</cdr:y>
    </cdr:from>
    <cdr:to>
      <cdr:x>0.76667</cdr:x>
      <cdr:y>0.48837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688632" y="2592288"/>
          <a:ext cx="93610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Franklin Gothic Book" panose="020B0503020102020204" pitchFamily="34" charset="0"/>
            </a:rPr>
            <a:t>1 270,0</a:t>
          </a:r>
          <a:endParaRPr lang="ru-RU" sz="1600" b="1" dirty="0">
            <a:latin typeface="Franklin Gothic Book" panose="020B05030201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</cdr:x>
      <cdr:y>0.79268</cdr:y>
    </cdr:from>
    <cdr:to>
      <cdr:x>0.775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680520"/>
          <a:ext cx="54006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2015 год – 660,0</a:t>
          </a:r>
        </a:p>
        <a:p xmlns:a="http://schemas.openxmlformats.org/drawingml/2006/main">
          <a:r>
            <a:rPr lang="ru-RU" sz="1800" b="1" dirty="0" smtClean="0"/>
            <a:t>                  2016 год – 701,7</a:t>
          </a:r>
        </a:p>
        <a:p xmlns:a="http://schemas.openxmlformats.org/drawingml/2006/main">
          <a:r>
            <a:rPr lang="ru-RU" sz="1800" b="1" dirty="0" smtClean="0"/>
            <a:t>                                     2017 год – 738,4</a:t>
          </a:r>
        </a:p>
        <a:p xmlns:a="http://schemas.openxmlformats.org/drawingml/2006/main">
          <a:r>
            <a:rPr lang="ru-RU" sz="1800" b="1" dirty="0" smtClean="0"/>
            <a:t>                                                             2018 год – 797,2</a:t>
          </a:r>
          <a:endParaRPr lang="ru-RU" sz="1800" b="1" dirty="0"/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0.11111</cdr:x>
      <cdr:y>0.14286</cdr:y>
    </cdr:from>
    <cdr:to>
      <cdr:x>0.17593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12,1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0.17143</cdr:y>
    </cdr:from>
    <cdr:to>
      <cdr:x>0.28704</cdr:x>
      <cdr:y>0.21429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92" y="864096"/>
          <a:ext cx="5040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6,8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0.33333</cdr:x>
      <cdr:y>0.17143</cdr:y>
    </cdr:from>
    <cdr:to>
      <cdr:x>0.39815</cdr:x>
      <cdr:y>0.21429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92288" y="864096"/>
          <a:ext cx="5040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5,9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0.43519</cdr:x>
      <cdr:y>0.72857</cdr:y>
    </cdr:from>
    <cdr:to>
      <cdr:x>0.49074</cdr:x>
      <cdr:y>0.77143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376" y="367240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5,0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0.62857</cdr:y>
    </cdr:from>
    <cdr:to>
      <cdr:x>0.59259</cdr:x>
      <cdr:y>0.68571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76464" y="3168352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15,2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0.11111</cdr:x>
      <cdr:y>0.3</cdr:y>
    </cdr:from>
    <cdr:to>
      <cdr:x>0.16667</cdr:x>
      <cdr:y>0.34286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51216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34,8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0.22857</cdr:y>
    </cdr:from>
    <cdr:to>
      <cdr:x>0.27778</cdr:x>
      <cdr:y>0.28571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28192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40,3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0.32407</cdr:x>
      <cdr:y>0.22857</cdr:y>
    </cdr:from>
    <cdr:to>
      <cdr:x>0.37963</cdr:x>
      <cdr:y>0.28571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40,2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28.03.2019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28.03.2019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28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06B52-0ACF-46CA-8E45-EBEC902D8937}" type="slidenum">
              <a:rPr lang="ru-RU" altLang="ru-RU" smtClean="0"/>
              <a:pPr/>
              <a:t>44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6D63-0464-4BAC-82E5-CD926C23793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36045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64107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8131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6803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10849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16068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26418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25190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68031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84530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76503"/>
      </p:ext>
    </p:extLst>
  </p:cSld>
  <p:clrMapOvr>
    <a:masterClrMapping/>
  </p:clrMapOvr>
  <p:transition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6843"/>
      </p:ext>
    </p:extLst>
  </p:cSld>
  <p:clrMapOvr>
    <a:masterClrMapping/>
  </p:clrMapOvr>
  <p:transition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2351"/>
      </p:ext>
    </p:extLst>
  </p:cSld>
  <p:clrMapOvr>
    <a:masterClrMapping/>
  </p:clrMapOvr>
  <p:transition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24"/>
      </p:ext>
    </p:extLst>
  </p:cSld>
  <p:clrMapOvr>
    <a:masterClrMapping/>
  </p:clrMapOvr>
  <p:transition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01724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33634"/>
      </p:ext>
    </p:extLst>
  </p:cSld>
  <p:clrMapOvr>
    <a:masterClrMapping/>
  </p:clrMapOvr>
  <p:transition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04282"/>
      </p:ext>
    </p:extLst>
  </p:cSld>
  <p:clrMapOvr>
    <a:masterClrMapping/>
  </p:clrMapOvr>
  <p:transition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84402"/>
      </p:ext>
    </p:extLst>
  </p:cSld>
  <p:clrMapOvr>
    <a:masterClrMapping/>
  </p:clrMapOvr>
  <p:transition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1682"/>
      </p:ext>
    </p:extLst>
  </p:cSld>
  <p:clrMapOvr>
    <a:masterClrMapping/>
  </p:clrMapOvr>
  <p:transition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57100"/>
      </p:ext>
    </p:extLst>
  </p:cSld>
  <p:clrMapOvr>
    <a:masterClrMapping/>
  </p:clrMapOvr>
  <p:transition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4070"/>
      </p:ext>
    </p:extLst>
  </p:cSld>
  <p:clrMapOvr>
    <a:masterClrMapping/>
  </p:clrMapOvr>
  <p:transition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6016"/>
      </p:ext>
    </p:extLst>
  </p:cSld>
  <p:clrMapOvr>
    <a:masterClrMapping/>
  </p:clrMapOvr>
  <p:transition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46564"/>
      </p:ext>
    </p:extLst>
  </p:cSld>
  <p:clrMapOvr>
    <a:masterClrMapping/>
  </p:clrMapOvr>
  <p:transition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59896"/>
      </p:ext>
    </p:extLst>
  </p:cSld>
  <p:clrMapOvr>
    <a:masterClrMapping/>
  </p:clrMapOvr>
  <p:transition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2129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85979"/>
      </p:ext>
    </p:extLst>
  </p:cSld>
  <p:clrMapOvr>
    <a:masterClrMapping/>
  </p:clrMapOvr>
  <p:transition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8982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72614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556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0210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99190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46971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02146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1086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88818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18210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19839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91680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53437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6066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99610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1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35861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2637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74932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87355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92432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67052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72743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97557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95979"/>
      </p:ext>
    </p:extLst>
  </p:cSld>
  <p:clrMapOvr>
    <a:masterClrMapping/>
  </p:clrMapOvr>
  <p:transition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46062"/>
      </p:ext>
    </p:extLst>
  </p:cSld>
  <p:clrMapOvr>
    <a:masterClrMapping/>
  </p:clrMapOvr>
  <p:transition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96502"/>
      </p:ext>
    </p:extLst>
  </p:cSld>
  <p:clrMapOvr>
    <a:masterClrMapping/>
  </p:clrMapOvr>
  <p:transition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4368"/>
      </p:ext>
    </p:extLst>
  </p:cSld>
  <p:clrMapOvr>
    <a:masterClrMapping/>
  </p:clrMapOvr>
  <p:transition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8504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13486"/>
      </p:ext>
    </p:extLst>
  </p:cSld>
  <p:clrMapOvr>
    <a:masterClrMapping/>
  </p:clrMapOvr>
  <p:transition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05075"/>
      </p:ext>
    </p:extLst>
  </p:cSld>
  <p:clrMapOvr>
    <a:masterClrMapping/>
  </p:clrMapOvr>
  <p:transition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41167"/>
      </p:ext>
    </p:extLst>
  </p:cSld>
  <p:clrMapOvr>
    <a:masterClrMapping/>
  </p:clrMapOvr>
  <p:transition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24296"/>
      </p:ext>
    </p:extLst>
  </p:cSld>
  <p:clrMapOvr>
    <a:masterClrMapping/>
  </p:clrMapOvr>
  <p:transition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3867"/>
      </p:ext>
    </p:extLst>
  </p:cSld>
  <p:clrMapOvr>
    <a:masterClrMapping/>
  </p:clrMapOvr>
  <p:transition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06410"/>
      </p:ext>
    </p:extLst>
  </p:cSld>
  <p:clrMapOvr>
    <a:masterClrMapping/>
  </p:clrMapOvr>
  <p:transition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3250"/>
      </p:ext>
    </p:extLst>
  </p:cSld>
  <p:clrMapOvr>
    <a:masterClrMapping/>
  </p:clrMapOvr>
  <p:transition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28148"/>
      </p:ext>
    </p:extLst>
  </p:cSld>
  <p:clrMapOvr>
    <a:masterClrMapping/>
  </p:clrMapOvr>
  <p:transition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40501"/>
      </p:ext>
    </p:extLst>
  </p:cSld>
  <p:clrMapOvr>
    <a:masterClrMapping/>
  </p:clrMapOvr>
  <p:transition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7325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0074-D984-4E40-BA92-3B76C4C9EBD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9984"/>
      </p:ext>
    </p:extLst>
  </p:cSld>
  <p:clrMapOvr>
    <a:masterClrMapping/>
  </p:clrMapOvr>
  <p:transition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0071-2A71-42D2-BB2B-872557749F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88221"/>
      </p:ext>
    </p:extLst>
  </p:cSld>
  <p:clrMapOvr>
    <a:masterClrMapping/>
  </p:clrMapOvr>
  <p:transition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044A-91E4-43E5-B9F5-60A8D2B5AC6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64053"/>
      </p:ext>
    </p:extLst>
  </p:cSld>
  <p:clrMapOvr>
    <a:masterClrMapping/>
  </p:clrMapOvr>
  <p:transition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F3B-4EA5-4879-9F83-F3211D541C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32909"/>
      </p:ext>
    </p:extLst>
  </p:cSld>
  <p:clrMapOvr>
    <a:masterClrMapping/>
  </p:clrMapOvr>
  <p:transition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39A6-6C99-4619-8BFC-FF8B45E4E1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07281"/>
      </p:ext>
    </p:extLst>
  </p:cSld>
  <p:clrMapOvr>
    <a:masterClrMapping/>
  </p:clrMapOvr>
  <p:transition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5F48-3024-4FCA-AD0E-7683EDB582D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26326"/>
      </p:ext>
    </p:extLst>
  </p:cSld>
  <p:clrMapOvr>
    <a:masterClrMapping/>
  </p:clrMapOvr>
  <p:transition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0C73-EFE9-4347-AEBF-5B19CAA5FA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50755"/>
      </p:ext>
    </p:extLst>
  </p:cSld>
  <p:clrMapOvr>
    <a:masterClrMapping/>
  </p:clrMapOvr>
  <p:transition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BD9A-6352-4C34-806C-DF80D1B92DF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54744"/>
      </p:ext>
    </p:extLst>
  </p:cSld>
  <p:clrMapOvr>
    <a:masterClrMapping/>
  </p:clrMapOvr>
  <p:transition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03D1-51BC-44BF-9EED-57C9F993069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27757"/>
      </p:ext>
    </p:extLst>
  </p:cSld>
  <p:clrMapOvr>
    <a:masterClrMapping/>
  </p:clrMapOvr>
  <p:transition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7847-CF3A-4073-9021-37308E71B8B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9803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37C6-F358-49BF-B040-FD2E362E1C2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89420"/>
      </p:ext>
    </p:extLst>
  </p:cSld>
  <p:clrMapOvr>
    <a:masterClrMapping/>
  </p:clrMapOvr>
  <p:transition>
    <p:comb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460EF-1FBF-4180-95C0-643BA039196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9085"/>
      </p:ext>
    </p:extLst>
  </p:cSld>
  <p:clrMapOvr>
    <a:masterClrMapping/>
  </p:clrMapOvr>
  <p:transition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F35-BDB2-408F-AFD0-00B1F4A5FCE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7761"/>
      </p:ext>
    </p:extLst>
  </p:cSld>
  <p:clrMapOvr>
    <a:masterClrMapping/>
  </p:clrMapOvr>
  <p:transition>
    <p:comb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E84C-28A4-41A0-AAB3-B7F95B5CAF0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12505"/>
      </p:ext>
    </p:extLst>
  </p:cSld>
  <p:clrMapOvr>
    <a:masterClrMapping/>
  </p:clrMapOvr>
  <p:transition>
    <p:comb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F77-3A8A-4542-93A7-8E29675D4C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49517"/>
      </p:ext>
    </p:extLst>
  </p:cSld>
  <p:clrMapOvr>
    <a:masterClrMapping/>
  </p:clrMapOvr>
  <p:transition>
    <p:comb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7F65-B0CD-4E5B-9927-040117FE46F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53971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86CD6B-C5B6-4C79-B208-BE356F518411}" type="datetime1">
              <a:rPr lang="ru-RU" smtClean="0"/>
              <a:t>28.03.2019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9525599-B71D-41F3-8B25-72192D0EA9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68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  <p:sldLayoutId id="2147484216" r:id="rId14"/>
    <p:sldLayoutId id="2147484217" r:id="rId15"/>
    <p:sldLayoutId id="2147484218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35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18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  <p:sldLayoutId id="2147484252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5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3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emf"/><Relationship Id="rId5" Type="http://schemas.openxmlformats.org/officeDocument/2006/relationships/oleObject" Target="../embeddings/Microsoft_Excel_97-2003_Worksheet3.xls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8496944" cy="4320480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285750" y="214313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6289" y="3284984"/>
            <a:ext cx="3728538" cy="11159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инвестиций составил около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 млн. руб.</a:t>
            </a:r>
          </a:p>
        </p:txBody>
      </p:sp>
      <p:sp>
        <p:nvSpPr>
          <p:cNvPr id="3" name="Скругленный прямоугольник 3"/>
          <p:cNvSpPr/>
          <p:nvPr/>
        </p:nvSpPr>
        <p:spPr>
          <a:xfrm>
            <a:off x="5220072" y="3320755"/>
            <a:ext cx="3335148" cy="10444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Создано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108 рабочих мест</a:t>
            </a:r>
          </a:p>
        </p:txBody>
      </p:sp>
      <p:pic>
        <p:nvPicPr>
          <p:cNvPr id="11" name="Picture 11" descr="C:\Users\paramonova\Downloads\IMG_8687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 l="13551" r="48508" b="16261"/>
          <a:stretch>
            <a:fillRect/>
          </a:stretch>
        </p:blipFill>
        <p:spPr bwMode="auto">
          <a:xfrm rot="5400000">
            <a:off x="896487" y="215215"/>
            <a:ext cx="2443006" cy="404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4" descr="C:\Users\ivanova\AppData\Local\Temp\Галакт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83627"/>
            <a:ext cx="4409571" cy="248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12532" r="12599" b="7761"/>
          <a:stretch>
            <a:fillRect/>
          </a:stretch>
        </p:blipFill>
        <p:spPr bwMode="auto">
          <a:xfrm>
            <a:off x="96028" y="4293096"/>
            <a:ext cx="4187940" cy="249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C:\Users\paramonova\Downloads\IMG_8686.JPG"/>
          <p:cNvPicPr>
            <a:picLocks noChangeAspect="1" noChangeArrowheads="1"/>
          </p:cNvPicPr>
          <p:nvPr/>
        </p:nvPicPr>
        <p:blipFill>
          <a:blip r:embed="rId5" cstate="print"/>
          <a:srcRect l="6320" r="979" b="28090"/>
          <a:stretch>
            <a:fillRect/>
          </a:stretch>
        </p:blipFill>
        <p:spPr bwMode="auto">
          <a:xfrm>
            <a:off x="4211960" y="4365182"/>
            <a:ext cx="4780410" cy="249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768337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11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1285875" y="357188"/>
            <a:ext cx="685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600" b="1"/>
              <a:t>Доходы населения</a:t>
            </a:r>
            <a:endParaRPr lang="ru-RU" sz="36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42910" y="1643050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Среднемесячная заработная плата по Муниципальному образованию город Ирбит </a:t>
            </a:r>
          </a:p>
        </p:txBody>
      </p:sp>
      <p:pic>
        <p:nvPicPr>
          <p:cNvPr id="13326" name="Picture 2" descr="https://sm-news.ru/upload/iblock/244/244913564c18f46ffe42b1d93002ca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0063"/>
            <a:ext cx="203676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8514" y="2132856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2017 год – 28 658 руб. </a:t>
            </a:r>
          </a:p>
          <a:p>
            <a:pPr algn="ctr"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2018 год – 31 297 руб.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42910" y="4572008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с 01.01.2019 года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МРОТ – 11 280 рублей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Прожиточный минимум – 10 217 </a:t>
            </a:r>
            <a:r>
              <a:rPr lang="ru-RU" sz="2400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 на душу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2844728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835696" y="384844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 dirty="0"/>
              <a:t>Динамика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/>
              <a:t>уровня безработицы</a:t>
            </a:r>
            <a:endParaRPr lang="ru-RU" sz="3200" dirty="0"/>
          </a:p>
        </p:txBody>
      </p:sp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2875"/>
            <a:ext cx="2088564" cy="17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545454"/>
              </p:ext>
            </p:extLst>
          </p:nvPr>
        </p:nvGraphicFramePr>
        <p:xfrm>
          <a:off x="323528" y="1404169"/>
          <a:ext cx="8724901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40" name="Диаграмма" r:id="rId4" imgW="7581821" imgH="4876740" progId="MSGraph.Chart.8">
                  <p:embed followColorScheme="full"/>
                </p:oleObj>
              </mc:Choice>
              <mc:Fallback>
                <p:oleObj name="Диаграмма" r:id="rId4" imgW="7581821" imgH="487674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04169"/>
                        <a:ext cx="8724901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198698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00188" y="285750"/>
            <a:ext cx="5786437" cy="71437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</a:p>
        </p:txBody>
      </p:sp>
      <p:pic>
        <p:nvPicPr>
          <p:cNvPr id="5124" name="Picture 9" descr="demografi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57192"/>
            <a:ext cx="2505075" cy="1411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336421"/>
              </p:ext>
            </p:extLst>
          </p:nvPr>
        </p:nvGraphicFramePr>
        <p:xfrm>
          <a:off x="539552" y="1124744"/>
          <a:ext cx="7600900" cy="466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64" name="Диаграмма" r:id="rId4" imgW="6096075" imgH="4190989" progId="MSGraph.Chart.8">
                  <p:embed followColorScheme="full"/>
                </p:oleObj>
              </mc:Choice>
              <mc:Fallback>
                <p:oleObj name="Диаграмма" r:id="rId4" imgW="6096075" imgH="4190989" progId="MSGraph.Chart.8">
                  <p:embed followColorScheme="full"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124744"/>
                        <a:ext cx="7600900" cy="4661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68619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786063" y="357188"/>
            <a:ext cx="5786437" cy="1000125"/>
          </a:xfrm>
        </p:spPr>
        <p:txBody>
          <a:bodyPr/>
          <a:lstStyle/>
          <a:p>
            <a:pPr algn="r" eaLnBrk="1" hangingPunct="1"/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Жилищное строительство       </a:t>
            </a:r>
            <a:r>
              <a:rPr lang="ru-RU" sz="3600" b="1" smtClean="0">
                <a:solidFill>
                  <a:schemeClr val="tx1"/>
                </a:solidFill>
              </a:rPr>
              <a:t/>
            </a:r>
            <a:br>
              <a:rPr lang="ru-RU" sz="3600" b="1" smtClean="0">
                <a:solidFill>
                  <a:schemeClr val="tx1"/>
                </a:solidFill>
              </a:rPr>
            </a:br>
            <a:endParaRPr lang="ru-RU" sz="2400" b="1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1143000"/>
            <a:ext cx="698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715125" y="1071563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400" b="1" i="1"/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14375"/>
            <a:ext cx="24638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221419"/>
              </p:ext>
            </p:extLst>
          </p:nvPr>
        </p:nvGraphicFramePr>
        <p:xfrm>
          <a:off x="251520" y="1724025"/>
          <a:ext cx="8568952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8" name="Диаграмма" r:id="rId4" imgW="5829373" imgH="3048090" progId="MSGraph.Chart.8">
                  <p:embed/>
                </p:oleObj>
              </mc:Choice>
              <mc:Fallback>
                <p:oleObj name="Диаграмма" r:id="rId4" imgW="5829373" imgH="3048090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724025"/>
                        <a:ext cx="8568952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493904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66A477AF-1E2F-4F25-AA76-34851FEB20D4}" type="slidenum">
              <a:rPr lang="ru-RU" sz="1200"/>
              <a:pPr algn="r" eaLnBrk="1" hangingPunct="1"/>
              <a:t>15</a:t>
            </a:fld>
            <a:endParaRPr lang="ru-RU" sz="1200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428625" y="214313"/>
            <a:ext cx="8358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Межведомственная комиссия </a:t>
            </a:r>
          </a:p>
          <a:p>
            <a:pPr algn="ctr"/>
            <a:r>
              <a:rPr lang="ru-RU" sz="3200" b="1" dirty="0"/>
              <a:t>по вопросам укрепления финансовой </a:t>
            </a:r>
          </a:p>
          <a:p>
            <a:pPr algn="ctr"/>
            <a:r>
              <a:rPr lang="ru-RU" sz="3200" b="1" dirty="0"/>
              <a:t>самостоятельности бюджета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539750" y="2420938"/>
          <a:ext cx="7858125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2" name="Диаграмма" r:id="rId3" imgW="5829373" imgH="3248111" progId="MSGraph.Chart.8">
                  <p:embed/>
                </p:oleObj>
              </mc:Choice>
              <mc:Fallback>
                <p:oleObj name="Диаграмма" r:id="rId3" imgW="5829373" imgH="3248111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420938"/>
                        <a:ext cx="7858125" cy="414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19"/>
          <p:cNvSpPr>
            <a:spLocks noChangeArrowheads="1"/>
          </p:cNvSpPr>
          <p:nvPr/>
        </p:nvSpPr>
        <p:spPr bwMode="auto">
          <a:xfrm>
            <a:off x="357187" y="1928812"/>
            <a:ext cx="8429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200" b="1" i="1" dirty="0">
                <a:latin typeface="Liberation Serif" pitchFamily="18" charset="0"/>
              </a:rPr>
              <a:t>Сумма погашенной недоимки в 2016-2018 годах, млн.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27139565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(млн.руб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.)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568566"/>
              </p:ext>
            </p:extLst>
          </p:nvPr>
        </p:nvGraphicFramePr>
        <p:xfrm>
          <a:off x="827584" y="1916832"/>
          <a:ext cx="7128791" cy="26642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29251"/>
                <a:gridCol w="1038373"/>
                <a:gridCol w="1038373"/>
                <a:gridCol w="1107598"/>
                <a:gridCol w="1107598"/>
                <a:gridCol w="1107598"/>
              </a:tblGrid>
              <a:tr h="583918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2014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2015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2016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2017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44908" marR="44908"/>
                </a:tc>
              </a:tr>
              <a:tr h="65015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 бюджет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1 187,8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1 104,4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1 177,5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1 253,0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1 446,5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381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1 235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1 080,7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1 151,0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1 270,0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1 415,0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640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-47,2</a:t>
                      </a: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+ 23,7</a:t>
                      </a: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+ 26,5</a:t>
                      </a:r>
                    </a:p>
                  </a:txBody>
                  <a:tcPr marL="44908" marR="449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- 17,0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+ 31,5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337212" y="3051219"/>
            <a:ext cx="6858003" cy="7555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140000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517025"/>
              </p:ext>
            </p:extLst>
          </p:nvPr>
        </p:nvGraphicFramePr>
        <p:xfrm>
          <a:off x="629209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12063" y="3104964"/>
            <a:ext cx="6768750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236179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Единый налог на вмененный доход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673452"/>
              </p:ext>
            </p:extLst>
          </p:nvPr>
        </p:nvGraphicFramePr>
        <p:xfrm>
          <a:off x="179512" y="1124744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29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900" b="1" dirty="0" smtClean="0">
                <a:latin typeface="Arial Rounded MT Bold" panose="020F0704030504030204" pitchFamily="34" charset="0"/>
              </a:rPr>
              <a:t>– </a:t>
            </a:r>
            <a:r>
              <a:rPr lang="ru-RU" sz="2900" b="1" dirty="0" smtClean="0"/>
              <a:t>план расходов и доходов на определенный период</a:t>
            </a:r>
            <a:r>
              <a:rPr lang="en-US" sz="2900" b="1" dirty="0" smtClean="0"/>
              <a:t>.</a:t>
            </a:r>
            <a:endParaRPr lang="ru-RU" sz="2900" b="1" dirty="0" smtClean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Доходы бюджета </a:t>
            </a:r>
            <a:r>
              <a:rPr lang="ru-RU" sz="2900" b="1" dirty="0" smtClean="0"/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Расходы бюджета </a:t>
            </a:r>
            <a:r>
              <a:rPr lang="ru-RU" sz="2900" b="1" dirty="0" smtClean="0"/>
              <a:t>– выплачиваемые из бюджета денежные средства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Дефицит бюджета </a:t>
            </a:r>
            <a:r>
              <a:rPr lang="ru-RU" sz="2900" b="1" dirty="0" smtClean="0"/>
              <a:t>– превышение расходов бюджета над его доходами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Профицит бюджета </a:t>
            </a:r>
            <a:r>
              <a:rPr lang="ru-RU" sz="2900" b="1" dirty="0"/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превышение </a:t>
            </a:r>
            <a:r>
              <a:rPr lang="ru-RU" sz="2900" b="1" dirty="0" smtClean="0"/>
              <a:t>доходов </a:t>
            </a:r>
            <a:r>
              <a:rPr lang="ru-RU" sz="2900" b="1" dirty="0"/>
              <a:t>бюджета над его </a:t>
            </a:r>
            <a:r>
              <a:rPr lang="ru-RU" sz="2900" b="1" dirty="0" smtClean="0"/>
              <a:t>расходами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900" b="1" dirty="0"/>
              <a:t> денежные средства, предоставляемые </a:t>
            </a:r>
            <a:r>
              <a:rPr lang="ru-RU" sz="2900" b="1" dirty="0" smtClean="0"/>
              <a:t>областным бюджетом бюджету муниципального образования на </a:t>
            </a:r>
            <a:r>
              <a:rPr lang="ru-RU" sz="2900" b="1" dirty="0"/>
              <a:t>возвратной и возмездной </a:t>
            </a:r>
            <a:r>
              <a:rPr lang="ru-RU" sz="2900" b="1" dirty="0" smtClean="0"/>
              <a:t>основах.</a:t>
            </a:r>
            <a:endParaRPr lang="ru-RU" sz="2900" b="1" dirty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Муниципальные гарантии </a:t>
            </a:r>
            <a:r>
              <a:rPr lang="ru-RU" sz="2900" b="1" dirty="0" smtClean="0"/>
              <a:t>– </a:t>
            </a:r>
            <a:r>
              <a:rPr lang="ru-RU" sz="2900" b="1" dirty="0"/>
              <a:t>способ обеспечения </a:t>
            </a:r>
            <a:r>
              <a:rPr lang="ru-RU" sz="2900" b="1" dirty="0" err="1" smtClean="0"/>
              <a:t>гражданско</a:t>
            </a:r>
            <a:r>
              <a:rPr lang="ru-RU" sz="2900" b="1" dirty="0" smtClean="0"/>
              <a:t> - правовых </a:t>
            </a:r>
            <a:r>
              <a:rPr lang="ru-RU" sz="2900" b="1" dirty="0"/>
              <a:t>обязательств, в силу которого </a:t>
            </a:r>
            <a:r>
              <a:rPr lang="ru-RU" sz="2900" b="1" dirty="0" smtClean="0"/>
              <a:t>муниципальное образование </a:t>
            </a:r>
            <a:r>
              <a:rPr lang="ru-RU" sz="2900" b="1" dirty="0"/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/>
              <a:t>лицами полностью</a:t>
            </a:r>
            <a:r>
              <a:rPr lang="ru-RU" sz="2900" b="1" dirty="0"/>
              <a:t> или частично</a:t>
            </a:r>
            <a:r>
              <a:rPr lang="ru-RU" sz="2900" b="1" dirty="0" smtClean="0"/>
              <a:t>.</a:t>
            </a:r>
            <a:endParaRPr lang="ru-RU" sz="2900" b="1" dirty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Муниципальная </a:t>
            </a: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/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260969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273912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Доходы от оказания платных услуг 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268334"/>
              </p:ext>
            </p:extLst>
          </p:nvPr>
        </p:nvGraphicFramePr>
        <p:xfrm>
          <a:off x="179511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237556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24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77336301"/>
              </p:ext>
            </p:extLst>
          </p:nvPr>
        </p:nvGraphicFramePr>
        <p:xfrm>
          <a:off x="4565307" y="1628800"/>
          <a:ext cx="375476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44427670"/>
              </p:ext>
            </p:extLst>
          </p:nvPr>
        </p:nvGraphicFramePr>
        <p:xfrm>
          <a:off x="755576" y="1700808"/>
          <a:ext cx="345638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235503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Муниципального образования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088621"/>
              </p:ext>
            </p:extLst>
          </p:nvPr>
        </p:nvGraphicFramePr>
        <p:xfrm>
          <a:off x="179512" y="1844824"/>
          <a:ext cx="7967792" cy="4096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985068"/>
              </p:ext>
            </p:extLst>
          </p:nvPr>
        </p:nvGraphicFramePr>
        <p:xfrm>
          <a:off x="395536" y="1412776"/>
          <a:ext cx="7776859" cy="5124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911116"/>
              </p:ext>
            </p:extLst>
          </p:nvPr>
        </p:nvGraphicFramePr>
        <p:xfrm>
          <a:off x="323528" y="332656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1269725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29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Межбюджетные   трансферты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31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                                                                                                                         ( млн.руб.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94937199"/>
              </p:ext>
            </p:extLst>
          </p:nvPr>
        </p:nvGraphicFramePr>
        <p:xfrm>
          <a:off x="107504" y="1268760"/>
          <a:ext cx="30243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24541373"/>
              </p:ext>
            </p:extLst>
          </p:nvPr>
        </p:nvGraphicFramePr>
        <p:xfrm>
          <a:off x="3275857" y="980727"/>
          <a:ext cx="5544615" cy="580939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009924"/>
                <a:gridCol w="831692"/>
                <a:gridCol w="901001"/>
                <a:gridCol w="900999"/>
                <a:gridCol w="900999"/>
              </a:tblGrid>
              <a:tr h="443511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 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2016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2017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2018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620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1 080,7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1 151,0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1 270,0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1415,0</a:t>
                      </a:r>
                      <a:endParaRPr lang="ru-RU" sz="1600" b="1" dirty="0"/>
                    </a:p>
                  </a:txBody>
                  <a:tcPr>
                    <a:noFill/>
                  </a:tcPr>
                </a:tc>
              </a:tr>
              <a:tr h="500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60,4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62,7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68,7</a:t>
                      </a:r>
                      <a:endParaRPr lang="ru-RU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77,2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467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7,5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13,5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21,0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14,0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30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67,8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56,0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73,7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73,8</a:t>
                      </a:r>
                      <a:endParaRPr lang="ru-RU" sz="1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23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51,5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79,0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96,9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141,6</a:t>
                      </a:r>
                      <a:endParaRPr lang="ru-RU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6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660,0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701,8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738,4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797,2</a:t>
                      </a:r>
                      <a:endParaRPr lang="ru-RU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8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82,3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85,8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103,6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106,5</a:t>
                      </a:r>
                      <a:endParaRPr lang="ru-RU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8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124,6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129,5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138,6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132,5</a:t>
                      </a:r>
                      <a:endParaRPr lang="ru-RU" sz="1600" b="1" dirty="0"/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455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26,6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22,7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29,1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72,2</a:t>
                      </a:r>
                      <a:endParaRPr lang="ru-RU" sz="1600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Расходы в области национальной экономики                                            (в  млн.руб.)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9600357"/>
              </p:ext>
            </p:extLst>
          </p:nvPr>
        </p:nvGraphicFramePr>
        <p:xfrm>
          <a:off x="179512" y="1556792"/>
          <a:ext cx="8712968" cy="456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Расходы   на    ЖКХ</a:t>
            </a:r>
            <a:r>
              <a:rPr lang="ru-RU" sz="2400" b="1" i="1" dirty="0" smtClean="0">
                <a:solidFill>
                  <a:schemeClr val="tx1"/>
                </a:solidFill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531460"/>
              </p:ext>
            </p:extLst>
          </p:nvPr>
        </p:nvGraphicFramePr>
        <p:xfrm>
          <a:off x="395536" y="1124744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Расходы   на    образование            </a:t>
            </a:r>
            <a:b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(в млн.руб.)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764834"/>
              </p:ext>
            </p:extLst>
          </p:nvPr>
        </p:nvGraphicFramePr>
        <p:xfrm>
          <a:off x="179512" y="692696"/>
          <a:ext cx="8640960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776864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                          Расходы на культуру  (в млн.руб.)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751626"/>
              </p:ext>
            </p:extLst>
          </p:nvPr>
        </p:nvGraphicFramePr>
        <p:xfrm>
          <a:off x="179512" y="764704"/>
          <a:ext cx="878497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2018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муниципальных программ (33 подпрограммы)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программ (17 подпрограмм)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396245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346,3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1 299,8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605,6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604,4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740,7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695,4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системы образования в Муниципальном образовании город Ирбит на 2017-2020 годы»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46115007"/>
              </p:ext>
            </p:extLst>
          </p:nvPr>
        </p:nvGraphicFramePr>
        <p:xfrm>
          <a:off x="323530" y="1600404"/>
          <a:ext cx="8496942" cy="4636906"/>
        </p:xfrm>
        <a:graphic>
          <a:graphicData uri="http://schemas.openxmlformats.org/drawingml/2006/table">
            <a:tbl>
              <a:tblPr/>
              <a:tblGrid>
                <a:gridCol w="5969066"/>
                <a:gridCol w="1263164"/>
                <a:gridCol w="1264712"/>
              </a:tblGrid>
              <a:tr h="70075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0075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системы дошкольного образования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333 116,1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68289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системы общего образования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313 484,7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102830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80 772,2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99058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Муниципальном образовании город Ирбит на 2017-2020 годы»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23 520,0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53360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709 081,4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750 893,0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524750" y="1229518"/>
            <a:ext cx="1370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Статья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89163"/>
            <a:ext cx="16557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827584" y="404664"/>
            <a:ext cx="7488237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 МО город ИРБИТ</a:t>
            </a: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3068638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808288" y="1624013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157913" y="388143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cs typeface="Arial" pitchFamily="34" charset="0"/>
              </a:rPr>
              <a:t>Учреждение сопровождения</a:t>
            </a: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435600" y="4005263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2</a:t>
            </a:r>
            <a:r>
              <a:rPr lang="en-US" sz="3600" i="1" kern="10" dirty="0" smtClean="0">
                <a:solidFill>
                  <a:srgbClr val="FFFFFF"/>
                </a:solidFill>
                <a:latin typeface="Arial Black"/>
              </a:rPr>
              <a:t>1</a:t>
            </a:r>
            <a:endParaRPr lang="ru-RU" sz="3600" i="1" kern="10" dirty="0" smtClean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276600" y="4043363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538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solidFill>
                  <a:srgbClr val="FFFFFF"/>
                </a:solidFill>
                <a:latin typeface="Arial Black"/>
              </a:rPr>
              <a:t>1</a:t>
            </a:r>
          </a:p>
        </p:txBody>
      </p:sp>
      <p:pic>
        <p:nvPicPr>
          <p:cNvPr id="4109" name="Picture 18" descr="4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8889"/>
          <a:stretch>
            <a:fillRect/>
          </a:stretch>
        </p:blipFill>
        <p:spPr bwMode="auto">
          <a:xfrm>
            <a:off x="7812088" y="4868863"/>
            <a:ext cx="12922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9" descr="44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492750"/>
            <a:ext cx="1511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0" descr="Копия 29"/>
          <p:cNvPicPr>
            <a:picLocks noChangeAspect="1" noChangeArrowheads="1"/>
          </p:cNvPicPr>
          <p:nvPr/>
        </p:nvPicPr>
        <p:blipFill>
          <a:blip r:embed="rId5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8526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1" descr="Статья 002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93988"/>
            <a:ext cx="14335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2" descr="SPA51238"/>
          <p:cNvPicPr>
            <a:picLocks noChangeAspect="1" noChangeArrowheads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868863"/>
            <a:ext cx="1547812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3" descr="SPA51028"/>
          <p:cNvPicPr>
            <a:picLocks noChangeAspect="1" noChangeArrowheads="1"/>
          </p:cNvPicPr>
          <p:nvPr/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41950"/>
            <a:ext cx="1463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4" descr="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22425"/>
            <a:ext cx="1584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7" descr="Копия (2) 3"/>
          <p:cNvPicPr>
            <a:picLocks noChangeAspect="1" noChangeArrowheads="1"/>
          </p:cNvPicPr>
          <p:nvPr/>
        </p:nvPicPr>
        <p:blipFill>
          <a:blip r:embed="rId10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2777" b="2550"/>
          <a:stretch>
            <a:fillRect/>
          </a:stretch>
        </p:blipFill>
        <p:spPr bwMode="auto">
          <a:xfrm>
            <a:off x="7235825" y="5697538"/>
            <a:ext cx="115411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\\Server\обмен\!-Сохранено\Для Юлии Николаевны\Логотип Управления образованием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285750" y="142875"/>
            <a:ext cx="18351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7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7C5157-3A2A-4266-A554-57B1C66995BD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1763713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Система образования Муниципального образования город Ирбит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irbit_city_c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117475"/>
            <a:ext cx="100806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339752" y="1176338"/>
            <a:ext cx="531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Показатели развития системы образования </a:t>
            </a:r>
          </a:p>
        </p:txBody>
      </p:sp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68" y="1573219"/>
            <a:ext cx="8485188" cy="4891090"/>
          </a:xfrm>
          <a:prstGeom prst="rect">
            <a:avLst/>
          </a:prstGeom>
        </p:spPr>
      </p:pic>
      <p:pic>
        <p:nvPicPr>
          <p:cNvPr id="8" name="Picture 1" descr="\\Server\обмен\!-Сохранено\Для Юлии Николаевны\Логотип Управления образование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9512" y="117475"/>
            <a:ext cx="1914556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3655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39</a:t>
            </a:fld>
            <a:endParaRPr lang="ru-RU" altLang="ru-RU"/>
          </a:p>
        </p:txBody>
      </p:sp>
      <p:pic>
        <p:nvPicPr>
          <p:cNvPr id="1028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rbit_city_c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117475"/>
            <a:ext cx="100806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763713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9393689"/>
              </p:ext>
            </p:extLst>
          </p:nvPr>
        </p:nvGraphicFramePr>
        <p:xfrm>
          <a:off x="428625" y="1785938"/>
          <a:ext cx="8081963" cy="41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25" name="Лист" r:id="rId5" imgW="8086736" imgH="4162549" progId="Excel.Sheet.8">
                  <p:embed/>
                </p:oleObj>
              </mc:Choice>
              <mc:Fallback>
                <p:oleObj name="Лист" r:id="rId5" imgW="8086736" imgH="416254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785938"/>
                        <a:ext cx="8081963" cy="416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" descr="\\Server\обмен\!-Сохранено\Для Юлии Николаевны\Логотип Управления образованием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285562" y="158750"/>
            <a:ext cx="18351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18979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27763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rbit_city_c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1258889" y="41992"/>
            <a:ext cx="6985520" cy="70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Организация отдыха детей и их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оздоровления</a:t>
            </a:r>
            <a:endParaRPr lang="ru-RU" altLang="ru-RU" sz="1600" b="1" dirty="0">
              <a:solidFill>
                <a:srgbClr val="FF0000"/>
              </a:solidFill>
            </a:endParaRPr>
          </a:p>
        </p:txBody>
      </p:sp>
      <p:sp>
        <p:nvSpPr>
          <p:cNvPr id="4" name="TextBox 23"/>
          <p:cNvSpPr txBox="1">
            <a:spLocks noChangeArrowheads="1"/>
          </p:cNvSpPr>
          <p:nvPr/>
        </p:nvSpPr>
        <p:spPr bwMode="auto">
          <a:xfrm>
            <a:off x="1402655" y="836712"/>
            <a:ext cx="74898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1300" dirty="0"/>
              <a:t>          Эффективная организация отдыха детей и их оздоровления, развитие системы внеурочной, сезонной занятости несовершеннолетних в Муниципальном образовании город Ирбит является одной из </a:t>
            </a:r>
            <a:r>
              <a:rPr lang="ru-RU" altLang="ru-RU" sz="1300" dirty="0" smtClean="0"/>
              <a:t>актуальных </a:t>
            </a:r>
            <a:r>
              <a:rPr lang="ru-RU" altLang="ru-RU" sz="1300" dirty="0"/>
              <a:t>задач.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246563" y="1465620"/>
            <a:ext cx="489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0000CC"/>
                </a:solidFill>
              </a:rPr>
              <a:t>Основные формы </a:t>
            </a:r>
          </a:p>
          <a:p>
            <a:pPr algn="ctr"/>
            <a:r>
              <a:rPr lang="ru-RU" altLang="ru-RU" sz="1400" b="1" dirty="0">
                <a:solidFill>
                  <a:srgbClr val="0000CC"/>
                </a:solidFill>
              </a:rPr>
              <a:t>организации отдыха и оздоровления детей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07504" y="1681063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00CC"/>
                </a:solidFill>
              </a:rPr>
              <a:t>Финансирование  оздоровительной кампании</a:t>
            </a:r>
            <a:endParaRPr lang="ru-RU" altLang="ru-RU" sz="1400" b="1" dirty="0">
              <a:solidFill>
                <a:srgbClr val="0000CC"/>
              </a:solidFill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79512" y="4345940"/>
            <a:ext cx="5040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0000CC"/>
                </a:solidFill>
              </a:rPr>
              <a:t>Развитие материально-технической базы </a:t>
            </a:r>
          </a:p>
          <a:p>
            <a:pPr algn="ctr"/>
            <a:r>
              <a:rPr lang="ru-RU" altLang="ru-RU" sz="1400" b="1" dirty="0" smtClean="0">
                <a:solidFill>
                  <a:srgbClr val="0000CC"/>
                </a:solidFill>
              </a:rPr>
              <a:t>загородного лагеря</a:t>
            </a:r>
            <a:endParaRPr lang="ru-RU" altLang="ru-RU" sz="1400" b="1" dirty="0">
              <a:solidFill>
                <a:srgbClr val="0000CC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32064"/>
              </p:ext>
            </p:extLst>
          </p:nvPr>
        </p:nvGraphicFramePr>
        <p:xfrm>
          <a:off x="179512" y="4989552"/>
          <a:ext cx="6264696" cy="1679808"/>
        </p:xfrm>
        <a:graphic>
          <a:graphicData uri="http://schemas.openxmlformats.org/drawingml/2006/table">
            <a:tbl>
              <a:tblPr/>
              <a:tblGrid>
                <a:gridCol w="1584178"/>
                <a:gridCol w="720078"/>
                <a:gridCol w="792088"/>
                <a:gridCol w="792088"/>
                <a:gridCol w="792088"/>
                <a:gridCol w="792088"/>
                <a:gridCol w="792088"/>
              </a:tblGrid>
              <a:tr h="33120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Государственная программа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Свердловской области «Развитие системы образования в Свердловской области до 2020 года»,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«Укрепление и развитие материально-технической базы образовательных организаций Свердловской области» 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50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1 245 100,00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1 707 528,88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4 395 349,00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960 100,00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2 206 800,00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1 245 100,00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1 741 104,00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4 395 500,00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1 353 410,00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2 216 000,00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602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2 490 200,00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3 448 632,88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8 790 849,00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2 313 510,00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4 422 800,00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C:\Documents and Settings\User\Рабочий стол\Поезд Здоровья\childrenof_bodomsumm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977360"/>
            <a:ext cx="2501345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рабочий стол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17247" r="15668" b="10943"/>
          <a:stretch/>
        </p:blipFill>
        <p:spPr bwMode="auto">
          <a:xfrm>
            <a:off x="397993" y="1995013"/>
            <a:ext cx="3741959" cy="23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07904" y="191683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тыс. руб.</a:t>
            </a:r>
            <a:endParaRPr lang="ru-RU" sz="800" b="1" dirty="0"/>
          </a:p>
        </p:txBody>
      </p:sp>
      <p:pic>
        <p:nvPicPr>
          <p:cNvPr id="34819" name="Picture 3" descr="D:\рабочий стол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21370" r="11887" b="9308"/>
          <a:stretch/>
        </p:blipFill>
        <p:spPr bwMode="auto">
          <a:xfrm>
            <a:off x="4630010" y="1988841"/>
            <a:ext cx="433447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70399"/>
      </p:ext>
    </p:extLst>
  </p:cSld>
  <p:clrMapOvr>
    <a:masterClrMapping/>
  </p:clrMapOvr>
  <p:transition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ADE0E8-65C6-4CFC-A04C-14860589C076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-142875"/>
            <a:ext cx="6985000" cy="220372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 smtClean="0">
                <a:solidFill>
                  <a:srgbClr val="0000FF"/>
                </a:solidFill>
              </a:rPr>
              <a:t/>
            </a:r>
            <a:br>
              <a:rPr lang="ru-RU" altLang="ru-RU" sz="2400" b="1" dirty="0" smtClean="0">
                <a:solidFill>
                  <a:srgbClr val="0000FF"/>
                </a:solidFill>
              </a:rPr>
            </a:br>
            <a:r>
              <a:rPr lang="ru-RU" altLang="ru-RU" sz="2400" b="1" dirty="0" smtClean="0">
                <a:solidFill>
                  <a:srgbClr val="0000FF"/>
                </a:solidFill>
              </a:rPr>
              <a:t/>
            </a:r>
            <a:br>
              <a:rPr lang="ru-RU" altLang="ru-RU" sz="2400" b="1" dirty="0" smtClean="0">
                <a:solidFill>
                  <a:srgbClr val="0000FF"/>
                </a:solidFill>
              </a:rPr>
            </a:br>
            <a:r>
              <a:rPr lang="ru-RU" altLang="ru-RU" sz="2400" b="1" dirty="0" smtClean="0">
                <a:solidFill>
                  <a:srgbClr val="0000FF"/>
                </a:solidFill>
              </a:rPr>
              <a:t/>
            </a:r>
            <a:br>
              <a:rPr lang="ru-RU" altLang="ru-RU" sz="2400" b="1" dirty="0" smtClean="0">
                <a:solidFill>
                  <a:srgbClr val="0000FF"/>
                </a:solidFill>
              </a:rPr>
            </a:b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Приобретение учебников в 2018 году</a:t>
            </a:r>
            <a:r>
              <a:rPr lang="ru-RU" altLang="ru-RU" sz="2400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2400" dirty="0" smtClean="0">
                <a:solidFill>
                  <a:srgbClr val="0000FF"/>
                </a:solidFill>
                <a:latin typeface="Times New Roman" pitchFamily="18" charset="0"/>
              </a:rPr>
            </a:br>
            <a:endParaRPr lang="ru-RU" altLang="ru-RU" sz="24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250825" y="1989138"/>
          <a:ext cx="8713788" cy="40233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826000">
                  <a:extLst>
                    <a:ext uri="{9D8B030D-6E8A-4147-A177-3AD203B41FA5}"/>
                  </a:extLst>
                </a:gridCol>
                <a:gridCol w="1943447">
                  <a:extLst>
                    <a:ext uri="{9D8B030D-6E8A-4147-A177-3AD203B41FA5}"/>
                  </a:extLst>
                </a:gridCol>
                <a:gridCol w="1944341">
                  <a:extLst>
                    <a:ext uri="{9D8B030D-6E8A-4147-A177-3AD203B41FA5}"/>
                  </a:extLst>
                </a:gridCol>
              </a:tblGrid>
              <a:tr h="731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Общеобразовательное учреждение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экземпляров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руб.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3 801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1 817 151,18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3»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689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413 276,00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5»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1 288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561 575,12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«СОШ № 8»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4 618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2 160 735,52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7 432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3 356 395,57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10»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5 991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2 194 472,25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13»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4 425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2 349 504,00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18»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6 718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3 520 207,00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34 962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16 373 316,64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6675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\\Server\обмен\!-Сохранено\Для Юлии Николаевны\Логотип Управления образование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9512" y="123863"/>
            <a:ext cx="1944216" cy="13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16E65E-34F0-401E-8F42-09AEA8614FCA}" type="slidenum">
              <a:rPr lang="ru-RU" altLang="ru-RU" smtClean="0"/>
              <a:pPr/>
              <a:t>42</a:t>
            </a:fld>
            <a:endParaRPr lang="ru-RU" altLang="ru-RU" smtClean="0"/>
          </a:p>
        </p:txBody>
      </p:sp>
      <p:sp>
        <p:nvSpPr>
          <p:cNvPr id="5" name="Объект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142843" y="1512794"/>
            <a:ext cx="8497887" cy="494054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fontScale="85000" lnSpcReduction="200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130 </a:t>
            </a:r>
            <a:r>
              <a:rPr lang="ru-RU" sz="1900" b="1" i="1" u="sng" dirty="0">
                <a:latin typeface="Times New Roman" pitchFamily="18" charset="0"/>
                <a:cs typeface="Times New Roman" pitchFamily="18" charset="0"/>
              </a:rPr>
              <a:t>выездов совершила спортивная школа за </a:t>
            </a: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900" b="1" i="1" u="sng" dirty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19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9728" indent="0">
              <a:buNone/>
              <a:defRPr/>
            </a:pPr>
            <a:endParaRPr lang="ru-RU" sz="1900" b="1" i="1" u="sng" dirty="0">
              <a:latin typeface="Times New Roman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Всероссийские соревнования – 9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выездов;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7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выездов;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областные соревнования и матчевые встречи.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Первенство России, Всероссийские соревнования 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победителей и призеров.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Отборочные первенства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Свердловской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области –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победителей 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призеров.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Областные турниры и региональные соревнования –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56,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победителей и призеров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356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Проведено Муниципальных соревнований –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31.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Присвоение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спортивных разрядов: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Мастер спорта России – 3 чел.;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КМС – 7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спортивный разряд – 26 чел.;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Массовые спортивные разряды – 272 чел.</a:t>
            </a:r>
          </a:p>
          <a:p>
            <a:pPr marL="452628" indent="-342900">
              <a:buFont typeface="Wingdings" pitchFamily="2" charset="2"/>
              <a:buChar char="Ø"/>
              <a:defRPr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1000-топ лучших учащихся Всероссийской федерации 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легкой атлетики включены: Лаптева Анастасия, 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Аксенов Вячеслав, Тимофеев Максим.</a:t>
            </a:r>
          </a:p>
        </p:txBody>
      </p:sp>
      <p:pic>
        <p:nvPicPr>
          <p:cNvPr id="37892" name="Picture 4" descr="C:\Documents and Settings\Ольга\Рабочий стол\1310477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2875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Прямоугольник 3"/>
          <p:cNvSpPr>
            <a:spLocks noChangeArrowheads="1"/>
          </p:cNvSpPr>
          <p:nvPr/>
        </p:nvSpPr>
        <p:spPr bwMode="auto">
          <a:xfrm>
            <a:off x="1835150" y="438150"/>
            <a:ext cx="5976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ctr"/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МАОУ ДО «Ирбитская ДЮСШ» </a:t>
            </a:r>
          </a:p>
        </p:txBody>
      </p:sp>
      <p:pic>
        <p:nvPicPr>
          <p:cNvPr id="1026" name="Picture 2" descr="C:\Users\user7\Desktop\МЕДИА\ФОТО\эмблема нов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43" y="438150"/>
            <a:ext cx="928986" cy="147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user7\Desktop\Новая папка (7)\zp04VmpTH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04563"/>
            <a:ext cx="3354736" cy="223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\\Server\обмен\!-Сохранено\Для Юлии Николаевны\Логотип Управления образование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2338" y="82723"/>
            <a:ext cx="1986974" cy="143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4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ADE0E8-65C6-4CFC-A04C-14860589C076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9397" y="142875"/>
            <a:ext cx="6985000" cy="724021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Достижения школьников в 2018 году </a:t>
            </a:r>
            <a:endParaRPr lang="ru-RU" altLang="ru-RU" sz="24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939828" y="1087428"/>
            <a:ext cx="7704138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Призеры регионального этапа  Всероссийской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олимпиады школьников в 2017-2018 уч. году</a:t>
            </a:r>
            <a:endParaRPr lang="ru-RU" sz="9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52034"/>
              </p:ext>
            </p:extLst>
          </p:nvPr>
        </p:nvGraphicFramePr>
        <p:xfrm>
          <a:off x="395536" y="1844824"/>
          <a:ext cx="8424863" cy="3854985"/>
        </p:xfrm>
        <a:graphic>
          <a:graphicData uri="http://schemas.openxmlformats.org/drawingml/2006/table">
            <a:tbl>
              <a:tblPr/>
              <a:tblGrid>
                <a:gridCol w="659983"/>
                <a:gridCol w="1931983"/>
                <a:gridCol w="648072"/>
                <a:gridCol w="1944538"/>
                <a:gridCol w="1800200"/>
                <a:gridCol w="1440087"/>
              </a:tblGrid>
              <a:tr h="215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ОУ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Статус участника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5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Шевелева Анна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10»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ОБЖ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Мугинов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Данил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МАОУ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«Школа 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№ 13»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Победитель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Серков Илья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МАОУ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«Школа 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№ 13»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Победитель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Рожков Илья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МАОУ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«Школа № 13»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Ушакова Алена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МАОУ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«Школа № 13»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Окулова Анастасия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МАОУ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«Школа № 13»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Семенова Анастасия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9»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8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Синцова Екатерина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9»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9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Булатова</a:t>
                      </a:r>
                      <a:r>
                        <a:rPr lang="ru-RU" sz="13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Оксана</a:t>
                      </a:r>
                      <a:endParaRPr lang="ru-RU" sz="13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9»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Гаева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Софья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10»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Технология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5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11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Конюшко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Алена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МБОУ </a:t>
                      </a:r>
                      <a:r>
                        <a:rPr lang="ru-RU" sz="135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«СОШ 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8»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12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Добросердова</a:t>
                      </a:r>
                      <a:r>
                        <a:rPr lang="ru-RU" sz="135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Ирина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9»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Поличинский</a:t>
                      </a: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Евгений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13»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8725" marR="4872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Торопов Федор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МАОУ </a:t>
                      </a:r>
                      <a:r>
                        <a:rPr lang="ru-RU" sz="1350" dirty="0" smtClean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350" dirty="0">
                          <a:effectLst/>
                          <a:latin typeface="Times New Roman"/>
                          <a:ea typeface="Times New Roman"/>
                        </a:rPr>
                        <a:t>Школа № 10»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Физическая культура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Призер</a:t>
                      </a:r>
                      <a:endParaRPr lang="ru-RU" sz="13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3568" y="5924200"/>
            <a:ext cx="796039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Тупица Данил, </a:t>
            </a:r>
            <a:r>
              <a:rPr lang="ru-RU" altLang="ru-RU" sz="6400" b="1" dirty="0" err="1" smtClean="0">
                <a:solidFill>
                  <a:srgbClr val="0000FF"/>
                </a:solidFill>
                <a:latin typeface="Times New Roman" pitchFamily="18" charset="0"/>
              </a:rPr>
              <a:t>Бердюгин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 Михаил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победители заключительного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этапа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Всероссийской олимпиады школьников по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ОБЖ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(24 - 29 </a:t>
            </a:r>
            <a:r>
              <a:rPr lang="ru-RU" altLang="ru-RU" sz="6400" b="1" dirty="0">
                <a:solidFill>
                  <a:srgbClr val="0000FF"/>
                </a:solidFill>
                <a:latin typeface="Times New Roman" pitchFamily="18" charset="0"/>
              </a:rPr>
              <a:t>апреля </a:t>
            </a:r>
            <a:r>
              <a:rPr lang="ru-RU" altLang="ru-RU" sz="6400" b="1" dirty="0" smtClean="0">
                <a:solidFill>
                  <a:srgbClr val="0000FF"/>
                </a:solidFill>
                <a:latin typeface="Times New Roman" pitchFamily="18" charset="0"/>
              </a:rPr>
              <a:t>2018 года, г. Уфа)</a:t>
            </a:r>
            <a:r>
              <a:rPr lang="ru-RU" altLang="ru-RU" sz="14400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14400" dirty="0" smtClean="0">
                <a:solidFill>
                  <a:srgbClr val="0000FF"/>
                </a:solidFill>
                <a:latin typeface="Times New Roman" pitchFamily="18" charset="0"/>
              </a:rPr>
            </a:br>
            <a:endParaRPr lang="ru-RU" altLang="ru-RU" sz="80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" name="Picture 1" descr="\\Server\обмен\!-Сохранено\Для Юлии Николаевны\Логотип Управления образование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9512" y="116632"/>
            <a:ext cx="18351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rbit_city_c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7"/>
          <p:cNvSpPr txBox="1">
            <a:spLocks noChangeArrowheads="1"/>
          </p:cNvSpPr>
          <p:nvPr/>
        </p:nvSpPr>
        <p:spPr bwMode="auto">
          <a:xfrm>
            <a:off x="1403350" y="260350"/>
            <a:ext cx="74168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Единый государственный экзамен</a:t>
            </a:r>
            <a:endParaRPr lang="ru-RU" alt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TextBox 23"/>
          <p:cNvSpPr txBox="1">
            <a:spLocks noChangeArrowheads="1"/>
          </p:cNvSpPr>
          <p:nvPr/>
        </p:nvSpPr>
        <p:spPr bwMode="auto">
          <a:xfrm>
            <a:off x="1403350" y="765175"/>
            <a:ext cx="74898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среднеобластных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и общероссийских. Самыми востребованными предметами для выпускников 11-х классов являются математика профильная, обществознание, биология, физика. Эта же тенденция наблюдается и в целом по Российской Федерации.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179388" y="2130425"/>
            <a:ext cx="388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Выпускники, </a:t>
            </a:r>
            <a:r>
              <a:rPr lang="ru-RU" alt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награжденные </a:t>
            </a:r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медалями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«За особые  успехи в учении»</a:t>
            </a:r>
          </a:p>
        </p:txBody>
      </p:sp>
      <p:graphicFrame>
        <p:nvGraphicFramePr>
          <p:cNvPr id="15" name="Таблица 14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768495"/>
              </p:ext>
            </p:extLst>
          </p:nvPr>
        </p:nvGraphicFramePr>
        <p:xfrm>
          <a:off x="331788" y="2895600"/>
          <a:ext cx="3330575" cy="1032011"/>
        </p:xfrm>
        <a:graphic>
          <a:graphicData uri="http://schemas.openxmlformats.org/drawingml/2006/table">
            <a:tbl>
              <a:tblPr/>
              <a:tblGrid>
                <a:gridCol w="1019048">
                  <a:extLst>
                    <a:ext uri="{9D8B030D-6E8A-4147-A177-3AD203B41FA5}"/>
                  </a:extLst>
                </a:gridCol>
                <a:gridCol w="1303538">
                  <a:extLst>
                    <a:ext uri="{9D8B030D-6E8A-4147-A177-3AD203B41FA5}"/>
                  </a:extLst>
                </a:gridCol>
                <a:gridCol w="1007989">
                  <a:extLst>
                    <a:ext uri="{9D8B030D-6E8A-4147-A177-3AD203B41FA5}"/>
                  </a:extLst>
                </a:gridCol>
              </a:tblGrid>
              <a:tr h="20128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8269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9,27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1300" name="TextBox 8"/>
          <p:cNvSpPr txBox="1">
            <a:spLocks noChangeArrowheads="1"/>
          </p:cNvSpPr>
          <p:nvPr/>
        </p:nvSpPr>
        <p:spPr bwMode="auto">
          <a:xfrm>
            <a:off x="3889375" y="1939925"/>
            <a:ext cx="500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Учащиеся,  набравшие  наивысшие баллы по предметам в 2018 году</a:t>
            </a:r>
            <a:endParaRPr lang="ru-RU" alt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194912"/>
              </p:ext>
            </p:extLst>
          </p:nvPr>
        </p:nvGraphicFramePr>
        <p:xfrm>
          <a:off x="3854450" y="2549494"/>
          <a:ext cx="5073650" cy="2054225"/>
        </p:xfrm>
        <a:graphic>
          <a:graphicData uri="http://schemas.openxmlformats.org/drawingml/2006/table">
            <a:tbl>
              <a:tblPr/>
              <a:tblGrid>
                <a:gridCol w="1289050"/>
                <a:gridCol w="442913"/>
                <a:gridCol w="1685925"/>
                <a:gridCol w="1655762"/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Фамилия Имя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Образовательное учреждение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Денисов Николай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Тютина Мария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Щекотова Анастасия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Евстафеев Георгий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Стяжкин Глеб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Дубских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Чернов Даниил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«СОШ № 8»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Лепинских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Наталья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«Школа № 1»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48" name="TextBox 8"/>
          <p:cNvSpPr txBox="1">
            <a:spLocks noChangeArrowheads="1"/>
          </p:cNvSpPr>
          <p:nvPr/>
        </p:nvSpPr>
        <p:spPr bwMode="auto">
          <a:xfrm>
            <a:off x="1103313" y="4797425"/>
            <a:ext cx="7323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/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Результаты ЕГЭ по русскому языку </a:t>
            </a:r>
            <a:r>
              <a:rPr lang="ru-RU" alt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выпускников </a:t>
            </a:r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города Ирбита в </a:t>
            </a:r>
            <a:r>
              <a:rPr lang="ru-RU" alt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alt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07853"/>
              </p:ext>
            </p:extLst>
          </p:nvPr>
        </p:nvGraphicFramePr>
        <p:xfrm>
          <a:off x="1103313" y="5229200"/>
          <a:ext cx="7129462" cy="1199515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201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Набрали 80 и более баллов,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Набрали 80 и более баллов, 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5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7544" y="477998"/>
            <a:ext cx="8229600" cy="9976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жилищно-коммунального хозяйства и повышение энергетической эффективности в Муниципальном образовании город Ирбит на 2017-2020 годы»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596336" y="114020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29261"/>
              </p:ext>
            </p:extLst>
          </p:nvPr>
        </p:nvGraphicFramePr>
        <p:xfrm>
          <a:off x="251520" y="1578321"/>
          <a:ext cx="8640960" cy="4658991"/>
        </p:xfrm>
        <a:graphic>
          <a:graphicData uri="http://schemas.openxmlformats.org/drawingml/2006/table">
            <a:tbl>
              <a:tblPr/>
              <a:tblGrid>
                <a:gridCol w="6216401"/>
                <a:gridCol w="1194205"/>
                <a:gridCol w="1230354"/>
              </a:tblGrid>
              <a:tr h="47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990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Обращение с твердыми бытовыми (коммунальными) отходами на      территории Муниципального образования город Ирбит на 2017-2020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11 795,4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0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субсидии на возмещение затрат организациям, оказывающим услуги бань в Муниципальном образовании  город Ирбит на 2017-2020 годы 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2 381,4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2 519,3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9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территории в Муниципальном образовании город Ирбит на 2017-2020 годы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26 060,8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29 700,7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91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Газификация Муниципального образования  город Ирбит на  2017-2020 годы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12 740,3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30 145,2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9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Муниципального образования  город Ирбит на 2017-2020 годы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15 345,2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14 780,9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Муниципального образования город Ирбит на 2017-2020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57 157,7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89 291,6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250825" y="285750"/>
            <a:ext cx="8785225" cy="1071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«Благоустройство территории в Муниципальном образовании город </a:t>
            </a:r>
            <a:b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Ирбит на 2017-2020 годы»</a:t>
            </a:r>
          </a:p>
        </p:txBody>
      </p:sp>
      <p:sp>
        <p:nvSpPr>
          <p:cNvPr id="11" name="Rectangle 3"/>
          <p:cNvSpPr txBox="1">
            <a:spLocks/>
          </p:cNvSpPr>
          <p:nvPr/>
        </p:nvSpPr>
        <p:spPr bwMode="auto">
          <a:xfrm>
            <a:off x="251519" y="1484312"/>
            <a:ext cx="8784531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900" b="1" i="1" smtClean="0">
                <a:latin typeface="Liberation Serif" pitchFamily="18" charset="0"/>
              </a:rPr>
              <a:t>Объем финансирования мероприятий в 2018 году – 29 700,7 тыс. рублей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800" u="sng" smtClean="0">
                <a:latin typeface="Liberation Serif" pitchFamily="18" charset="0"/>
              </a:rPr>
              <a:t>Выполненные мероприятия в рамках подпрограммы:</a:t>
            </a:r>
          </a:p>
          <a:p>
            <a:pPr marL="266700" indent="-26670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</a:rPr>
              <a:t>1. </a:t>
            </a: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В г. Ирбите заменено 550 перегоревших ламп, установлено новых 100 светильников ДНаТ и 21 светодиодный светильник. Выполнены работы по замене светильников уличного освещения в количестве 74 светодиодных светильников на проезжую часть, 50 – на тротуар.</a:t>
            </a:r>
          </a:p>
          <a:p>
            <a:pPr marL="266700" indent="-26670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2. Работы по противоклещевой акарицидной и дератизационной обработках территории Сосновой рощи, русского кладбища, площади Ленина, у ДК им. Костевича, сквера «Сиреневый», ул. Серкова, Хомутова, Лесопарковая, Дубки.</a:t>
            </a:r>
          </a:p>
          <a:p>
            <a:pPr marL="266700" indent="-26670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3.  Отловлено 115 безнадзорных собак по заявкам жителей.</a:t>
            </a:r>
          </a:p>
          <a:p>
            <a:pPr marL="457200" indent="-457200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4.  Обустройство трех контейнерных площадок по следующим </a:t>
            </a:r>
          </a:p>
          <a:p>
            <a:pPr marL="271463" indent="-271463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адресам: пер. Малый,5, ул. Свободы, 18а, ул. Орджоникидзе, 16.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5.  Произведена обрезка 250 деревьев. </a:t>
            </a:r>
          </a:p>
          <a:p>
            <a:pPr marL="266700" indent="-266700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900" smtClean="0">
                <a:latin typeface="Liberation Serif" pitchFamily="18" charset="0"/>
                <a:cs typeface="Times New Roman" pitchFamily="18" charset="0"/>
              </a:rPr>
              <a:t>    </a:t>
            </a: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12" name="Picture 6" descr="DSC_0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85" y="5143513"/>
            <a:ext cx="2117340" cy="140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ivanova\Desktop\Screenshot_20190130-104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1" y="5130515"/>
            <a:ext cx="2357454" cy="150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3" descr="C:\Users\ivanova\Desktop\Screenshot_20190131-100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000636"/>
            <a:ext cx="2199093" cy="165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2" descr="images3_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870" y="4303130"/>
            <a:ext cx="1907130" cy="143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71718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81121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«Газификация Муниципального образования город Ирбит на 2017-2020 годы</a:t>
            </a: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»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50825" y="1143000"/>
            <a:ext cx="88931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35560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b="1" i="1" dirty="0" smtClean="0">
              <a:latin typeface="Times New Roman" pitchFamily="18" charset="0"/>
            </a:endParaRPr>
          </a:p>
          <a:p>
            <a:pPr marL="6350" indent="355600" algn="ctr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Liberation Serif" pitchFamily="18" charset="0"/>
              </a:rPr>
              <a:t>Объем финансирования мероприятий в 2018 году </a:t>
            </a:r>
          </a:p>
          <a:p>
            <a:pPr marL="6350" indent="355600" algn="ctr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Liberation Serif" pitchFamily="18" charset="0"/>
              </a:rPr>
              <a:t>составил 30 145,2 тыс. рублей</a:t>
            </a:r>
          </a:p>
          <a:p>
            <a:pPr marL="6350" indent="355600" algn="ctr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1900" b="1" u="sng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Реализация  2 проектов:</a:t>
            </a:r>
          </a:p>
          <a:p>
            <a:pPr marL="6350" indent="-6350">
              <a:spcBef>
                <a:spcPts val="0"/>
              </a:spcBef>
              <a:defRPr/>
            </a:pPr>
            <a:r>
              <a:rPr lang="ru-RU" sz="2200" dirty="0" smtClean="0">
                <a:latin typeface="Liberation Serif" pitchFamily="18" charset="0"/>
              </a:rPr>
              <a:t> «Система газоснабжения многоквартирных жилых домов (МКД) в городе Ирбит Свердловской области»;</a:t>
            </a:r>
          </a:p>
          <a:p>
            <a:pPr marL="6350" indent="-6350">
              <a:spcBef>
                <a:spcPts val="0"/>
              </a:spcBef>
              <a:defRPr/>
            </a:pPr>
            <a:r>
              <a:rPr lang="ru-RU" sz="2200" dirty="0" smtClean="0">
                <a:latin typeface="Liberation Serif" pitchFamily="18" charset="0"/>
              </a:rPr>
              <a:t> «Строительство наружного газопровода в </a:t>
            </a:r>
            <a:r>
              <a:rPr lang="ru-RU" sz="2200" dirty="0" err="1" smtClean="0">
                <a:latin typeface="Liberation Serif" pitchFamily="18" charset="0"/>
              </a:rPr>
              <a:t>мкр</a:t>
            </a:r>
            <a:r>
              <a:rPr lang="ru-RU" sz="2200" dirty="0" smtClean="0">
                <a:latin typeface="Liberation Serif" pitchFamily="18" charset="0"/>
              </a:rPr>
              <a:t>. «Северный» и в </a:t>
            </a:r>
            <a:r>
              <a:rPr lang="ru-RU" sz="2200" dirty="0" err="1" smtClean="0">
                <a:latin typeface="Liberation Serif" pitchFamily="18" charset="0"/>
              </a:rPr>
              <a:t>мкр</a:t>
            </a:r>
            <a:r>
              <a:rPr lang="ru-RU" sz="2200" dirty="0" smtClean="0">
                <a:latin typeface="Liberation Serif" pitchFamily="18" charset="0"/>
              </a:rPr>
              <a:t>. «Комсомольский».</a:t>
            </a: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6350" indent="-6350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</p:txBody>
      </p:sp>
      <p:pic>
        <p:nvPicPr>
          <p:cNvPr id="8" name="Picture 3" descr="C:\Users\ivanova\Desktop\Screenshot_20190130-11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4005064"/>
            <a:ext cx="3326713" cy="250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Z:\ОГХ\ФОТО\15-05-2018\IMG_8623.JPG"/>
          <p:cNvPicPr>
            <a:picLocks noChangeAspect="1" noChangeArrowheads="1"/>
          </p:cNvPicPr>
          <p:nvPr/>
        </p:nvPicPr>
        <p:blipFill>
          <a:blip r:embed="rId3" cstate="print"/>
          <a:srcRect l="8696" t="22651" r="70661" b="47619"/>
          <a:stretch>
            <a:fillRect/>
          </a:stretch>
        </p:blipFill>
        <p:spPr bwMode="auto">
          <a:xfrm>
            <a:off x="3571868" y="3913597"/>
            <a:ext cx="2152260" cy="265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C:\Users\ivanova\Desktop\Screenshot_20190130-104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3" y="4005064"/>
            <a:ext cx="3259549" cy="245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81452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223962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«Развитие и модернизация коммунальной инфраструктуры Муниципального образования город Ирбит на 2017-2020 годы»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437826" y="1513710"/>
            <a:ext cx="83216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 algn="ctr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Liberation Serif" pitchFamily="18" charset="0"/>
              </a:rPr>
              <a:t>Объем финансирования мероприятий в 2018 году </a:t>
            </a:r>
          </a:p>
          <a:p>
            <a:pPr marL="381000" indent="-381000" algn="ctr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Liberation Serif" pitchFamily="18" charset="0"/>
              </a:rPr>
              <a:t>составил 14 780, 8 тыс. рублей</a:t>
            </a:r>
          </a:p>
          <a:p>
            <a:pPr marL="342900" indent="19050"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81000" indent="-381000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1800" dirty="0" smtClean="0">
              <a:latin typeface="Times New Roman" pitchFamily="18" charset="0"/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428624" y="2276872"/>
            <a:ext cx="81438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6700">
              <a:defRPr/>
            </a:pPr>
            <a:r>
              <a:rPr lang="ru-RU" sz="2200" dirty="0">
                <a:latin typeface="Liberation Serif" pitchFamily="18" charset="0"/>
              </a:rPr>
              <a:t>За счет средств местного бюджета выполнен</a:t>
            </a:r>
            <a:r>
              <a:rPr lang="ru-RU" sz="2200" b="1" dirty="0">
                <a:latin typeface="Liberation Serif" pitchFamily="18" charset="0"/>
              </a:rPr>
              <a:t> </a:t>
            </a:r>
            <a:r>
              <a:rPr lang="ru-RU" sz="2200" dirty="0">
                <a:latin typeface="Liberation Serif" pitchFamily="18" charset="0"/>
              </a:rPr>
              <a:t>ремонт инженерных сетей и объектов жизнеобеспечения 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dirty="0">
                <a:latin typeface="Liberation Serif" pitchFamily="18" charset="0"/>
              </a:rPr>
              <a:t> Выполнены работы по изоляции тепловых сетей протяженностью 189 метров.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dirty="0">
                <a:latin typeface="Liberation Serif" pitchFamily="18" charset="0"/>
              </a:rPr>
              <a:t> Приобретение оборудования и техники: экскаватор-погрузчик; аппарат для сварки полимерных труб.</a:t>
            </a:r>
          </a:p>
          <a:p>
            <a:pPr>
              <a:buFont typeface="Wingdings" pitchFamily="2" charset="2"/>
              <a:buChar char="ü"/>
              <a:defRPr/>
            </a:pPr>
            <a:endParaRPr lang="ru-RU" dirty="0"/>
          </a:p>
          <a:p>
            <a:pPr indent="266700">
              <a:defRPr/>
            </a:pPr>
            <a:endParaRPr lang="ru-RU" dirty="0"/>
          </a:p>
        </p:txBody>
      </p:sp>
      <p:pic>
        <p:nvPicPr>
          <p:cNvPr id="12" name="Picture 7" descr="https://elaz.ru/images/catalog/ELAZ-BL/ELAZ%20BL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59893"/>
            <a:ext cx="3720951" cy="247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1" descr="C:\Users\Администратор\Desktop\Screenshot_20190130-234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554" y="4287801"/>
            <a:ext cx="3867965" cy="254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6" descr="https://kanalizaciya1.ru/wp-content/uploads/2017/07/naruzhnaya-set-kanalizacii-trebovan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0689" y="2075698"/>
            <a:ext cx="211289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48641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3668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«Повышение эффективности управления собственностью Муниципального образования город Ирбит </a:t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7132062"/>
              </p:ext>
            </p:extLst>
          </p:nvPr>
        </p:nvGraphicFramePr>
        <p:xfrm>
          <a:off x="501172" y="3429000"/>
          <a:ext cx="4850413" cy="1977532"/>
        </p:xfrm>
        <a:graphic>
          <a:graphicData uri="http://schemas.openxmlformats.org/drawingml/2006/table">
            <a:tbl>
              <a:tblPr/>
              <a:tblGrid>
                <a:gridCol w="2411665"/>
                <a:gridCol w="2438748"/>
              </a:tblGrid>
              <a:tr h="91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  <a:tr h="1064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-540568" y="2204864"/>
            <a:ext cx="66073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Объемы финансирования муниципальной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программы, тыс. рублей</a:t>
            </a:r>
          </a:p>
        </p:txBody>
      </p:sp>
      <p:pic>
        <p:nvPicPr>
          <p:cNvPr id="167938" name="Picture 2" descr="&amp;Kcy;&amp;acy;&amp;rcy;&amp;tcy;&amp;icy;&amp;ncy;&amp;kcy;&amp;icy; &amp;pcy;&amp;ocy; &amp;zcy;&amp;acy;&amp;pcy;&amp;rcy;&amp;ocy;&amp;scy;&amp;ucy; &amp;pcy;&amp;ocy;&amp;vcy;&amp;ycy;&amp;shcy;&amp;iecy;&amp;ncy;&amp;icy;&amp;iecy; &amp;ecy;&amp;fcy;&amp;fcy;&amp;iecy;&amp;kcy;&amp;tcy;&amp;icy;&amp;vcy;&amp;ncy;&amp;ocy;&amp;scy;&amp;tcy;&amp;icy; &amp;ucy;&amp;pcy;&amp;rcy;&amp;acy;&amp;vcy;&amp;lcy;&amp;iecy;&amp;ncy;&amp;icy;&amp;yacy; &amp;mcy;&amp;ucy;&amp;ncy;&amp;icy;&amp;tscy;&amp;icy;&amp;pcy;&amp;acy;&amp;lcy;&amp;softcy;&amp;ncy;&amp;ocy;&amp;jcy; &amp;scy;&amp;ocy;&amp;bcy;&amp;scy;&amp;tcy;&amp;vcy;&amp;iecy;&amp;ncy;&amp;ncy;&amp;ocy;&amp;scy;&amp;tcy;&amp;softcy;&amp;yu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/>
          <a:stretch/>
        </p:blipFill>
        <p:spPr bwMode="auto">
          <a:xfrm>
            <a:off x="5374252" y="1916832"/>
            <a:ext cx="37799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45262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Муниципальные учреждения МО 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619672" y="134076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dirty="0" smtClean="0">
                <a:latin typeface="Times New Roman" pitchFamily="18" charset="0"/>
              </a:rPr>
              <a:t>Всего </a:t>
            </a:r>
            <a:r>
              <a:rPr lang="ru-RU" sz="2400" b="1" dirty="0" smtClean="0">
                <a:latin typeface="Times New Roman" pitchFamily="18" charset="0"/>
              </a:rPr>
              <a:t>49 </a:t>
            </a:r>
            <a:r>
              <a:rPr lang="ru-RU" sz="2400" b="1" dirty="0" smtClean="0">
                <a:latin typeface="Times New Roman" pitchFamily="18" charset="0"/>
              </a:rPr>
              <a:t>муниципальных учреждений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446088"/>
              </p:ext>
            </p:extLst>
          </p:nvPr>
        </p:nvGraphicFramePr>
        <p:xfrm>
          <a:off x="467544" y="2132856"/>
          <a:ext cx="8318500" cy="38164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4669"/>
                <a:gridCol w="1857381"/>
                <a:gridCol w="1727188"/>
                <a:gridCol w="1519262"/>
              </a:tblGrid>
              <a:tr h="774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Подведомственность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Автономные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Казенные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7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875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образованием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1340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культуры, физической культуры  и спорта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4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50732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сферы культуры в Муниципальном образовании город Ирбит на 2017-2020 годы»</a:t>
            </a: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3841371"/>
              </p:ext>
            </p:extLst>
          </p:nvPr>
        </p:nvGraphicFramePr>
        <p:xfrm>
          <a:off x="251520" y="2000250"/>
          <a:ext cx="8649593" cy="4093046"/>
        </p:xfrm>
        <a:graphic>
          <a:graphicData uri="http://schemas.openxmlformats.org/drawingml/2006/table">
            <a:tbl>
              <a:tblPr/>
              <a:tblGrid>
                <a:gridCol w="5020510"/>
                <a:gridCol w="1864761"/>
                <a:gridCol w="1764322"/>
              </a:tblGrid>
              <a:tr h="401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989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сферы культуры и искусства в Муниципальном образовании город Ирбит на 2017- 2020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80 464,0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80 648,7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939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дополнительного образования детей в сфере культуры и искусства в Муниципальном образовании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23 638,6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26 978,0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1169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в Муниципальном образовании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14 777,0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18 596,7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9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118 879,6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126 223,4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524327" y="1571625"/>
            <a:ext cx="145616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4751717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МО город Ирбит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(ДК им.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В.К.Костевича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774739"/>
            <a:ext cx="2187222" cy="1638305"/>
          </a:xfrm>
          <a:prstGeom prst="rect">
            <a:avLst/>
          </a:prstGeom>
        </p:spPr>
      </p:pic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152374"/>
              </p:ext>
            </p:extLst>
          </p:nvPr>
        </p:nvGraphicFramePr>
        <p:xfrm>
          <a:off x="395536" y="1412776"/>
          <a:ext cx="8496945" cy="2410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8332"/>
                <a:gridCol w="4429999"/>
                <a:gridCol w="1661252"/>
                <a:gridCol w="1667362"/>
              </a:tblGrid>
              <a:tr h="6850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1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473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479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92 783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434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них – детей (чел.)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12 689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11 339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ypF4an7z4j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354">
            <a:off x="345943" y="3958870"/>
            <a:ext cx="2286000" cy="1523405"/>
          </a:xfrm>
          <a:prstGeom prst="rect">
            <a:avLst/>
          </a:prstGeom>
        </p:spPr>
      </p:pic>
      <p:pic>
        <p:nvPicPr>
          <p:cNvPr id="13" name="Рисунок 12" descr="WScy9gUyTE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7698">
            <a:off x="1512085" y="4980419"/>
            <a:ext cx="2331003" cy="1553395"/>
          </a:xfrm>
          <a:prstGeom prst="rect">
            <a:avLst/>
          </a:prstGeom>
        </p:spPr>
      </p:pic>
      <p:pic>
        <p:nvPicPr>
          <p:cNvPr id="14" name="Рисунок 13" descr="4Vrj5G8zWf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66569">
            <a:off x="6623923" y="4013572"/>
            <a:ext cx="2177552" cy="1451134"/>
          </a:xfrm>
          <a:prstGeom prst="rect">
            <a:avLst/>
          </a:prstGeom>
        </p:spPr>
      </p:pic>
      <p:pic>
        <p:nvPicPr>
          <p:cNvPr id="16" name="Рисунок 15" descr="i8zwcyxgMi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79787">
            <a:off x="5220072" y="5066852"/>
            <a:ext cx="2232248" cy="14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92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230641"/>
              </p:ext>
            </p:extLst>
          </p:nvPr>
        </p:nvGraphicFramePr>
        <p:xfrm>
          <a:off x="827584" y="1736617"/>
          <a:ext cx="7488831" cy="226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398"/>
                <a:gridCol w="3025672"/>
                <a:gridCol w="1296717"/>
                <a:gridCol w="1223022"/>
                <a:gridCol w="1223022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254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164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205</a:t>
                      </a:r>
                      <a:endParaRPr lang="ru-RU" sz="2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21,65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12,3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20,6</a:t>
                      </a:r>
                      <a:endParaRPr lang="ru-RU" sz="2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Доходы (тыс. руб.)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3 813,00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 </a:t>
                      </a:r>
                      <a:r>
                        <a:rPr lang="ru-RU" sz="2000" b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308,00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3 312,00</a:t>
                      </a:r>
                      <a:endParaRPr lang="ru-RU" sz="2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52</a:t>
            </a:fld>
            <a:endParaRPr lang="ru-RU" dirty="0"/>
          </a:p>
        </p:txBody>
      </p:sp>
      <p:pic>
        <p:nvPicPr>
          <p:cNvPr id="8" name="Рисунок 7" descr="mdddzo028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95" y="4311216"/>
            <a:ext cx="317117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050" y="4437112"/>
            <a:ext cx="3149950" cy="2250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11" descr="1kSZ3XgNf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9" y="4029684"/>
            <a:ext cx="3609508" cy="237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874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6" name="Рисунок 5" descr="36077273493_05a0057676_z.jpg"/>
          <p:cNvPicPr>
            <a:picLocks noChangeAspect="1"/>
          </p:cNvPicPr>
          <p:nvPr/>
        </p:nvPicPr>
        <p:blipFill rotWithShape="1">
          <a:blip r:embed="rId2"/>
          <a:srcRect t="28443" b="9877"/>
          <a:stretch/>
        </p:blipFill>
        <p:spPr>
          <a:xfrm>
            <a:off x="683568" y="5228471"/>
            <a:ext cx="3469012" cy="1427584"/>
          </a:xfrm>
          <a:prstGeom prst="rect">
            <a:avLst/>
          </a:prstGeom>
        </p:spPr>
      </p:pic>
      <p:pic>
        <p:nvPicPr>
          <p:cNvPr id="7" name="Содержимое 4" descr="БИБЛИОГРАД-4-Весенний-2018-1-1200x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5255127"/>
            <a:ext cx="4104456" cy="1407550"/>
          </a:xfrm>
          <a:prstGeom prst="rect">
            <a:avLst/>
          </a:prstGeom>
        </p:spPr>
      </p:pic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389255"/>
              </p:ext>
            </p:extLst>
          </p:nvPr>
        </p:nvGraphicFramePr>
        <p:xfrm>
          <a:off x="467544" y="1196753"/>
          <a:ext cx="8496944" cy="38992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9208"/>
                <a:gridCol w="3549264"/>
                <a:gridCol w="2124236"/>
                <a:gridCol w="2124236"/>
              </a:tblGrid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№</a:t>
                      </a:r>
                      <a:r>
                        <a:rPr lang="ru-RU" sz="1000" dirty="0" err="1" smtClean="0"/>
                        <a:t>п\п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</a:t>
                      </a:r>
                      <a:r>
                        <a:rPr lang="ru-RU" sz="1400" dirty="0" smtClean="0"/>
                        <a:t>Показатель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2017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2018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Книжный фонд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256</a:t>
                      </a:r>
                      <a:r>
                        <a:rPr lang="ru-RU" sz="1400" baseline="0" dirty="0" smtClean="0"/>
                        <a:t> 590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256 523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в том числе – количество электронных изданий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184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190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Новые поступления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3 328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2 786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Выбытия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4 149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2 853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Количество читателей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10 343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10 </a:t>
                      </a:r>
                      <a:r>
                        <a:rPr lang="ru-RU" sz="1400" dirty="0" smtClean="0"/>
                        <a:t>038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Количество посещений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119 013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126 186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 Книговыдача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241</a:t>
                      </a:r>
                      <a:r>
                        <a:rPr lang="ru-RU" sz="1400" baseline="0" dirty="0" smtClean="0"/>
                        <a:t> 655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249</a:t>
                      </a:r>
                      <a:r>
                        <a:rPr lang="ru-RU" sz="1400" baseline="0" dirty="0" smtClean="0"/>
                        <a:t> 285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Количество библиотек, подключённых к Интернет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/>
                        <a:t>Количество компьютеров  (ед.)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39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39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Количество </a:t>
                      </a:r>
                      <a:r>
                        <a:rPr lang="ru-RU" sz="1400" dirty="0"/>
                        <a:t>автоматизированных рабочих мест для читателей (ед.)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12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12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29116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Динамика основных показателей деятельности музея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54</a:t>
            </a:fld>
            <a:endParaRPr lang="ru-RU" dirty="0"/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009848"/>
              </p:ext>
            </p:extLst>
          </p:nvPr>
        </p:nvGraphicFramePr>
        <p:xfrm>
          <a:off x="539552" y="944055"/>
          <a:ext cx="8208912" cy="34168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136"/>
                <a:gridCol w="3918913"/>
                <a:gridCol w="1866149"/>
                <a:gridCol w="1685714"/>
              </a:tblGrid>
              <a:tr h="5450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№ </a:t>
                      </a:r>
                      <a:r>
                        <a:rPr lang="ru-RU" sz="1800" dirty="0" err="1" smtClean="0"/>
                        <a:t>п\п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Показатель</a:t>
                      </a:r>
                      <a:endParaRPr lang="ru-RU" sz="1800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2017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 smtClean="0"/>
                        <a:t>2018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Основной фонд: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 общее количество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14 262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14 395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Количество посетителей </a:t>
                      </a:r>
                      <a:endParaRPr lang="ru-RU" sz="18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( чел</a:t>
                      </a:r>
                      <a:r>
                        <a:rPr lang="ru-RU" sz="1800" dirty="0"/>
                        <a:t>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20 200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23 900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Количество экскурсий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980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985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57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Научно-просветительские мероприятия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51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/>
                        <a:t>62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Количество выставок (ед.)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23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/>
                        <a:t>23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Рисунок 9" descr="l_59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354838"/>
            <a:ext cx="3071794" cy="2046583"/>
          </a:xfrm>
          <a:prstGeom prst="rect">
            <a:avLst/>
          </a:prstGeom>
        </p:spPr>
      </p:pic>
      <p:pic>
        <p:nvPicPr>
          <p:cNvPr id="6" name="Рисунок 5" descr="4Xcpki3I8y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0429">
            <a:off x="251520" y="4437112"/>
            <a:ext cx="2872846" cy="2154635"/>
          </a:xfrm>
          <a:prstGeom prst="rect">
            <a:avLst/>
          </a:prstGeom>
        </p:spPr>
      </p:pic>
      <p:pic>
        <p:nvPicPr>
          <p:cNvPr id="7" name="Рисунок 6" descr="hC7RyfNAbq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50565">
            <a:off x="6243828" y="4526195"/>
            <a:ext cx="2758094" cy="206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580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176130" name="Picture 2" descr="http://quist.pro/assets/files/books_max/ural_09.i.3_img_max/irbit_9_m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65291"/>
            <a:ext cx="5616624" cy="278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4" name="Picture 6" descr="https://avatars.mds.yandex.net/get-pdb/921063/5e237ec3-d8f7-4664-8fa8-ec9e0b760cb2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604" y="4150674"/>
            <a:ext cx="241406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7"/>
          <p:cNvSpPr txBox="1">
            <a:spLocks/>
          </p:cNvSpPr>
          <p:nvPr/>
        </p:nvSpPr>
        <p:spPr>
          <a:xfrm>
            <a:off x="574344" y="116632"/>
            <a:ext cx="8244380" cy="4789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МБОУ  ДО «Детская художественная школа»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578588"/>
              </p:ext>
            </p:extLst>
          </p:nvPr>
        </p:nvGraphicFramePr>
        <p:xfrm>
          <a:off x="251520" y="646851"/>
          <a:ext cx="8712968" cy="36545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1568"/>
                <a:gridCol w="4963423"/>
                <a:gridCol w="1587654"/>
                <a:gridCol w="1480323"/>
              </a:tblGrid>
              <a:tr h="587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Liberation Serif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600" dirty="0" err="1">
                          <a:latin typeface="Liberation Serif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600" dirty="0">
                          <a:latin typeface="Liberation Serif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600" dirty="0" err="1">
                          <a:latin typeface="Liberation Serif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Liberation Serif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Liberation Serif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Liberation Serif"/>
                          <a:ea typeface="Times New Roman"/>
                          <a:cs typeface="Times New Roman"/>
                        </a:rPr>
                        <a:t>2017-2018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24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Кол-во обучающихся «Декоративно – прикладное творчество» (чел.)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270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216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7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Кол-во обучающихся «Живопись</a:t>
                      </a:r>
                      <a:r>
                        <a:rPr lang="ru-RU" sz="1400" dirty="0" smtClean="0">
                          <a:latin typeface="Liberation Serif"/>
                          <a:ea typeface="Times New Roman"/>
                          <a:cs typeface="Times New Roman"/>
                        </a:rPr>
                        <a:t>», (</a:t>
                      </a: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чел.)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144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7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Выставки  в выставочном зале школы, (ед.)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7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Экскурсии, (ед.)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24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Количество посещений мероприятий, организованных школой (ед.)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7 539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Liberation Serif"/>
                          <a:ea typeface="Times New Roman"/>
                          <a:cs typeface="Times New Roman"/>
                        </a:rPr>
                        <a:t>4248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51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Процент педагогических работников, прошедших переподготовку и повышение квалификации, по отношению к общему числу преподавательского состава.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59384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физической культуры, спорта и молодежной политики в Муниципальном образовании город Ирбит </a:t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77454677"/>
              </p:ext>
            </p:extLst>
          </p:nvPr>
        </p:nvGraphicFramePr>
        <p:xfrm>
          <a:off x="238345" y="2132856"/>
          <a:ext cx="8678864" cy="4094609"/>
        </p:xfrm>
        <a:graphic>
          <a:graphicData uri="http://schemas.openxmlformats.org/drawingml/2006/table">
            <a:tbl>
              <a:tblPr/>
              <a:tblGrid>
                <a:gridCol w="6107104"/>
                <a:gridCol w="1285880"/>
                <a:gridCol w="1285880"/>
              </a:tblGrid>
              <a:tr h="581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</a:tr>
              <a:tr h="689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Молодежь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5 264,0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6 451,4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</a:tr>
              <a:tr h="689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Патриотическое воспитание граждан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</a:tr>
              <a:tr h="71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 и спорта в  Муниципальном образовании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3 369,5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2 298,2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</a:tr>
              <a:tr h="979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Муниципальном образовании город Ирбит на 2017-2020 годы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25 965,8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69 534,0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</a:tr>
              <a:tr h="444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34 806,3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78 619,5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F7FA"/>
                    </a:solidFill>
                  </a:tcPr>
                </a:tc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596336" y="170080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306217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17-06-28 10-15-21.JPG"/>
          <p:cNvPicPr>
            <a:picLocks noChangeAspect="1"/>
          </p:cNvPicPr>
          <p:nvPr/>
        </p:nvPicPr>
        <p:blipFill rotWithShape="1">
          <a:blip r:embed="rId2" cstate="print"/>
          <a:srcRect t="18589" b="37958"/>
          <a:stretch/>
        </p:blipFill>
        <p:spPr>
          <a:xfrm>
            <a:off x="5148064" y="4514436"/>
            <a:ext cx="3214710" cy="2322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«Молодежь Муниципального  образования город Ирбит на 2017-2020  годы»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6" name="Содержимое 4" descr="2017-08-07 14-17-48.JPG"/>
          <p:cNvPicPr>
            <a:picLocks noChangeAspect="1"/>
          </p:cNvPicPr>
          <p:nvPr/>
        </p:nvPicPr>
        <p:blipFill rotWithShape="1">
          <a:blip r:embed="rId3" cstate="print"/>
          <a:srcRect t="14126"/>
          <a:stretch/>
        </p:blipFill>
        <p:spPr>
          <a:xfrm>
            <a:off x="755576" y="4680392"/>
            <a:ext cx="3852590" cy="1990181"/>
          </a:xfrm>
          <a:prstGeom prst="rect">
            <a:avLst/>
          </a:prstGeom>
        </p:spPr>
      </p:pic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597422"/>
              </p:ext>
            </p:extLst>
          </p:nvPr>
        </p:nvGraphicFramePr>
        <p:xfrm>
          <a:off x="467544" y="908721"/>
          <a:ext cx="8352928" cy="3647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593"/>
                <a:gridCol w="3501040"/>
                <a:gridCol w="1273106"/>
                <a:gridCol w="1119603"/>
                <a:gridCol w="1670586"/>
              </a:tblGrid>
              <a:tr h="8014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 </a:t>
                      </a:r>
                      <a:r>
                        <a:rPr lang="ru-RU" sz="1600" dirty="0" err="1" smtClean="0"/>
                        <a:t>п</a:t>
                      </a:r>
                      <a:r>
                        <a:rPr lang="ru-RU" sz="1600" dirty="0" smtClean="0"/>
                        <a:t>/</a:t>
                      </a:r>
                      <a:r>
                        <a:rPr lang="ru-RU" sz="1600" dirty="0" err="1" smtClean="0"/>
                        <a:t>п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Показатель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 2017 год, чел.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2018 год, чел.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 от  кол-ва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трудоустроенных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7307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/>
                        <a:t>Количество трудоустроенных несовершеннолетних граждан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816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/>
                        <a:t>- при поддержке средств Центра занятости населения;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234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203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84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0260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- при поддержке средств муниципального образования;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229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184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76  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537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- при поддержке средств работодателей.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23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58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24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6738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3395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«Патриотическое воспитание граждан Муниципального  образования город Ирбит на 2017-2020  годы»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58</a:t>
            </a:fld>
            <a:endParaRPr lang="ru-RU"/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023497"/>
              </p:ext>
            </p:extLst>
          </p:nvPr>
        </p:nvGraphicFramePr>
        <p:xfrm>
          <a:off x="395536" y="1482944"/>
          <a:ext cx="8496944" cy="51962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5826"/>
                <a:gridCol w="5579150"/>
                <a:gridCol w="1711968"/>
              </a:tblGrid>
              <a:tr h="5554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 </a:t>
                      </a:r>
                    </a:p>
                    <a:p>
                      <a:pPr algn="ctr"/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 участников,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140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Военно-спортивная игра </a:t>
                      </a:r>
                      <a:endParaRPr lang="ru-RU" sz="20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«</a:t>
                      </a:r>
                      <a:r>
                        <a:rPr lang="ru-RU" sz="2000" dirty="0"/>
                        <a:t>Один день из армейской жизни»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52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188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/>
                        <a:t>Военно-спортивная игра «Армейский экспресс»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80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439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День призывника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365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/>
                </a:tc>
              </a:tr>
              <a:tr h="39631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Торжественные вручения паспортов 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88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/>
                </a:tc>
              </a:tr>
              <a:tr h="69066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Молодёжная акция «Время выбрало нас!», посвящённая дню Победы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350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/>
                </a:tc>
              </a:tr>
              <a:tr h="39631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Акция «Георгиевская ленточка»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3 500 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/>
                </a:tc>
              </a:tr>
              <a:tr h="69066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Проведение 5-дневных учебных военно-патриотических сборов 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74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/>
                </a:tc>
              </a:tr>
              <a:tr h="60026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</a:t>
                      </a:r>
                      <a:endParaRPr lang="ru-RU" sz="20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Военно-спортивная игра «Призывник-2018»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80</a:t>
                      </a:r>
                      <a:endParaRPr lang="ru-RU" sz="200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36146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8628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Муниципальном образовании город Ирбит на 2017-2020  годы»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0774" y="1068378"/>
            <a:ext cx="51333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201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год на 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территории Муниципального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образования город Ирбит проведено 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r>
              <a:rPr lang="en-US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50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спортивно-массовых и физкультурно-оздоровительных мероприятий:</a:t>
            </a:r>
          </a:p>
          <a:p>
            <a:r>
              <a:rPr lang="ru-RU" i="1" dirty="0"/>
              <a:t>- Городские спортивные мероприятия (101).</a:t>
            </a:r>
          </a:p>
          <a:p>
            <a:r>
              <a:rPr lang="ru-RU" i="1" dirty="0"/>
              <a:t>- Мероприятия по внедрению ВФСК «ГТО» (3).</a:t>
            </a:r>
          </a:p>
          <a:p>
            <a:r>
              <a:rPr lang="ru-RU" i="1" dirty="0"/>
              <a:t>- Спортивные мероприятия, проводимые на </a:t>
            </a:r>
            <a:r>
              <a:rPr lang="en-US" i="1" dirty="0" smtClean="0"/>
              <a:t>  </a:t>
            </a:r>
            <a:r>
              <a:rPr lang="ru-RU" i="1" dirty="0" smtClean="0"/>
              <a:t>уровне </a:t>
            </a:r>
            <a:r>
              <a:rPr lang="ru-RU" i="1" dirty="0"/>
              <a:t>Восточного управленческого округа </a:t>
            </a:r>
            <a:r>
              <a:rPr lang="ru-RU" i="1" dirty="0" smtClean="0"/>
              <a:t>(</a:t>
            </a:r>
            <a:r>
              <a:rPr lang="en-US" i="1" dirty="0" smtClean="0"/>
              <a:t>10</a:t>
            </a:r>
            <a:r>
              <a:rPr lang="ru-RU" i="1" dirty="0" smtClean="0"/>
              <a:t>).</a:t>
            </a:r>
            <a:endParaRPr lang="ru-RU" i="1" dirty="0"/>
          </a:p>
          <a:p>
            <a:r>
              <a:rPr lang="ru-RU" i="1" dirty="0"/>
              <a:t>- Областные мероприятия (</a:t>
            </a:r>
            <a:r>
              <a:rPr lang="ru-RU" i="1" dirty="0" smtClean="0"/>
              <a:t>2</a:t>
            </a:r>
            <a:r>
              <a:rPr lang="en-US" i="1" dirty="0" smtClean="0"/>
              <a:t>7</a:t>
            </a:r>
            <a:r>
              <a:rPr lang="ru-RU" i="1" dirty="0" smtClean="0"/>
              <a:t>).</a:t>
            </a:r>
            <a:endParaRPr lang="ru-RU" i="1" dirty="0"/>
          </a:p>
          <a:p>
            <a:r>
              <a:rPr lang="ru-RU" i="1" dirty="0"/>
              <a:t>- Всероссийские мероприятия </a:t>
            </a:r>
            <a:r>
              <a:rPr lang="ru-RU" i="1" dirty="0" smtClean="0"/>
              <a:t>(</a:t>
            </a:r>
            <a:r>
              <a:rPr lang="en-US" i="1" dirty="0" smtClean="0"/>
              <a:t>9</a:t>
            </a:r>
            <a:r>
              <a:rPr lang="ru-RU" i="1" dirty="0" smtClean="0"/>
              <a:t>)</a:t>
            </a:r>
            <a:endParaRPr lang="ru-RU" i="1" dirty="0"/>
          </a:p>
        </p:txBody>
      </p:sp>
      <p:pic>
        <p:nvPicPr>
          <p:cNvPr id="9" name="Рисунок 8" descr="rcR6pkCQsi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0802">
            <a:off x="5767759" y="1106798"/>
            <a:ext cx="2812816" cy="182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-V1ASAP7os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29123">
            <a:off x="6652040" y="3083734"/>
            <a:ext cx="2491960" cy="156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Шахматный фестиваль Орбит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22112">
            <a:off x="4291499" y="3325805"/>
            <a:ext cx="2145178" cy="160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Vjwkm8XoIr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01003">
            <a:off x="210532" y="4133293"/>
            <a:ext cx="3249669" cy="214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LCs7EwVD-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52640">
            <a:off x="6013338" y="4733191"/>
            <a:ext cx="3061291" cy="204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aQSk-V1y6S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9796">
            <a:off x="3434789" y="5107583"/>
            <a:ext cx="2401382" cy="154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61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08025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Муниципальные унитарные предприятия</a:t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Муниципального образования город Ирбит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323850" y="1557338"/>
            <a:ext cx="8569325" cy="4872037"/>
          </a:xfrm>
        </p:spPr>
        <p:txBody>
          <a:bodyPr/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dirty="0" smtClean="0">
                <a:latin typeface="Times New Roman" pitchFamily="18" charset="0"/>
              </a:rPr>
              <a:t>На 01.01.201</a:t>
            </a:r>
            <a:r>
              <a:rPr lang="en-US" dirty="0" smtClean="0">
                <a:latin typeface="Times New Roman" pitchFamily="18" charset="0"/>
              </a:rPr>
              <a:t>9</a:t>
            </a:r>
            <a:r>
              <a:rPr lang="ru-RU" dirty="0" smtClean="0">
                <a:latin typeface="Times New Roman" pitchFamily="18" charset="0"/>
              </a:rPr>
              <a:t> года на территории МО город Ирбит действует </a:t>
            </a:r>
            <a:r>
              <a:rPr lang="ru-RU" b="1" dirty="0" smtClean="0">
                <a:latin typeface="Times New Roman" pitchFamily="18" charset="0"/>
              </a:rPr>
              <a:t>9 </a:t>
            </a:r>
            <a:r>
              <a:rPr lang="ru-RU" dirty="0" smtClean="0">
                <a:latin typeface="Times New Roman" pitchFamily="18" charset="0"/>
              </a:rPr>
              <a:t>муниципальных унитарных предприятий: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dirty="0" smtClean="0"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1. МУП МО город Ирбит «Ирбит-Авто-Транс»;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2. МУП МО город Ирбит «Городские тепловые сети»;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3. МУП МО город Ирбит «Водоканал-Сервис»;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4. МУП ЖКХ МО город Ирбит «</a:t>
            </a:r>
            <a:r>
              <a:rPr lang="ru-RU" sz="2400" dirty="0" err="1" smtClean="0">
                <a:latin typeface="Times New Roman" pitchFamily="18" charset="0"/>
              </a:rPr>
              <a:t>Жилкомсервис</a:t>
            </a:r>
            <a:r>
              <a:rPr lang="ru-RU" sz="2400" dirty="0" smtClean="0">
                <a:latin typeface="Times New Roman" pitchFamily="18" charset="0"/>
              </a:rPr>
              <a:t>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5. МУП МО город Ирбит «</a:t>
            </a:r>
            <a:r>
              <a:rPr lang="ru-RU" sz="2400" dirty="0" err="1" smtClean="0">
                <a:latin typeface="Times New Roman" pitchFamily="18" charset="0"/>
              </a:rPr>
              <a:t>Коммунал</a:t>
            </a:r>
            <a:r>
              <a:rPr lang="ru-RU" sz="2400" dirty="0" smtClean="0">
                <a:latin typeface="Times New Roman" pitchFamily="18" charset="0"/>
              </a:rPr>
              <a:t>-сервис»;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6. МУП МО город Ирбит «Комбинат школьного и студенческого питания»;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7. МУП БОН «Парикмахерские «Локон» МО город Ирбит 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8. МУП БОН «</a:t>
            </a:r>
            <a:r>
              <a:rPr lang="ru-RU" sz="2400" dirty="0" err="1" smtClean="0">
                <a:latin typeface="Times New Roman" pitchFamily="18" charset="0"/>
              </a:rPr>
              <a:t>Рембыттехника</a:t>
            </a:r>
            <a:r>
              <a:rPr lang="ru-RU" sz="2400" dirty="0" smtClean="0">
                <a:latin typeface="Times New Roman" pitchFamily="18" charset="0"/>
              </a:rPr>
              <a:t>» МО город Ирбит 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9. МУП МО город Ирбит «Аптека № 59</a:t>
            </a:r>
            <a:r>
              <a:rPr lang="ru-RU" sz="2400" dirty="0" smtClean="0">
                <a:latin typeface="Times New Roman" pitchFamily="18" charset="0"/>
              </a:rPr>
              <a:t>». </a:t>
            </a:r>
            <a:endParaRPr lang="ru-RU" sz="2400" dirty="0" smtClean="0">
              <a:latin typeface="Times New Roman" pitchFamily="18" charset="0"/>
            </a:endParaRP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026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51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Муниципальном образовании город Ирбит на 2017-2020 годы»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4350" y="3750973"/>
            <a:ext cx="3513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данной подпрограммы на условиях </a:t>
            </a:r>
            <a:r>
              <a:rPr lang="ru-RU" dirty="0" err="1"/>
              <a:t>софинансирования</a:t>
            </a:r>
            <a:r>
              <a:rPr lang="ru-RU" dirty="0"/>
              <a:t> завершена  реконструкция стадиона «Юность».                                     </a:t>
            </a:r>
          </a:p>
          <a:p>
            <a:r>
              <a:rPr lang="ru-RU" dirty="0"/>
              <a:t>Исполнение по 2 этапу реконструкции стадиона составило 22 млн. </a:t>
            </a:r>
          </a:p>
        </p:txBody>
      </p:sp>
      <p:pic>
        <p:nvPicPr>
          <p:cNvPr id="7" name="Рисунок 6" descr="inx960x6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50" y="1484784"/>
            <a:ext cx="3394790" cy="2155171"/>
          </a:xfrm>
          <a:prstGeom prst="rect">
            <a:avLst/>
          </a:prstGeom>
        </p:spPr>
      </p:pic>
      <p:pic>
        <p:nvPicPr>
          <p:cNvPr id="8" name="Рисунок 7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484784"/>
            <a:ext cx="3196848" cy="2155171"/>
          </a:xfrm>
          <a:prstGeom prst="rect">
            <a:avLst/>
          </a:prstGeom>
        </p:spPr>
      </p:pic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93" y="3861048"/>
            <a:ext cx="3109434" cy="2093132"/>
          </a:xfrm>
          <a:prstGeom prst="rect">
            <a:avLst/>
          </a:prstGeom>
        </p:spPr>
      </p:pic>
      <p:pic>
        <p:nvPicPr>
          <p:cNvPr id="10" name="Рисунок 9" descr="Рисунок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1846336"/>
            <a:ext cx="1694688" cy="402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9957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</a:t>
            </a:r>
            <a:r>
              <a:rPr lang="ru-RU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программа </a:t>
            </a:r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«Доступное жилье молодым семьям, проживающим на территории Муниципального образования город Ирбит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070757"/>
              </p:ext>
            </p:extLst>
          </p:nvPr>
        </p:nvGraphicFramePr>
        <p:xfrm>
          <a:off x="256989" y="2420889"/>
          <a:ext cx="8587904" cy="3312368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569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 на территории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8 156,0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15 525,1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43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Муниципального образования город Ирбит на 2017-2020 годы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643,9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1 001,6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8 799,9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16 526,7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254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Обеспечение жильем молодых семей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sz="half" idx="1"/>
          </p:nvPr>
        </p:nvSpPr>
        <p:spPr>
          <a:xfrm>
            <a:off x="252413" y="548680"/>
            <a:ext cx="8642350" cy="792162"/>
          </a:xfrm>
        </p:spPr>
        <p:txBody>
          <a:bodyPr>
            <a:normAutofit fontScale="92500"/>
          </a:bodyPr>
          <a:lstStyle/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dirty="0" smtClean="0">
                <a:latin typeface="Times New Roman" pitchFamily="18" charset="0"/>
              </a:rPr>
              <a:t>Выдано </a:t>
            </a:r>
            <a:r>
              <a:rPr lang="en-US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</a:rPr>
              <a:t>20</a:t>
            </a:r>
            <a:r>
              <a:rPr lang="ru-RU" sz="2200" dirty="0" smtClean="0">
                <a:latin typeface="Times New Roman" pitchFamily="18" charset="0"/>
              </a:rPr>
              <a:t> свидетельств молодым семьям на получение социальных выплат на приобретение (строительство) жилья и на улучшение жилищных условий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type="chart" sz="half" idx="2"/>
            <p:extLst>
              <p:ext uri="{D42A27DB-BD31-4B8C-83A1-F6EECF244321}">
                <p14:modId xmlns:p14="http://schemas.microsoft.com/office/powerpoint/2010/main" val="3977962813"/>
              </p:ext>
            </p:extLst>
          </p:nvPr>
        </p:nvGraphicFramePr>
        <p:xfrm>
          <a:off x="-180528" y="1645275"/>
          <a:ext cx="5997353" cy="457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9965" t="23673" r="42768" b="24245"/>
          <a:stretch>
            <a:fillRect/>
          </a:stretch>
        </p:blipFill>
        <p:spPr bwMode="auto">
          <a:xfrm>
            <a:off x="4860032" y="1345545"/>
            <a:ext cx="3240360" cy="2545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 l="18422" t="23973" r="43329" b="24657"/>
          <a:stretch>
            <a:fillRect/>
          </a:stretch>
        </p:blipFill>
        <p:spPr bwMode="auto">
          <a:xfrm>
            <a:off x="5940152" y="3933056"/>
            <a:ext cx="3050827" cy="230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82055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3573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30687329"/>
              </p:ext>
            </p:extLst>
          </p:nvPr>
        </p:nvGraphicFramePr>
        <p:xfrm>
          <a:off x="265112" y="2348880"/>
          <a:ext cx="8643938" cy="3816425"/>
        </p:xfrm>
        <a:graphic>
          <a:graphicData uri="http://schemas.openxmlformats.org/drawingml/2006/table">
            <a:tbl>
              <a:tblPr/>
              <a:tblGrid>
                <a:gridCol w="5145677"/>
                <a:gridCol w="1755801"/>
                <a:gridCol w="1742460"/>
              </a:tblGrid>
              <a:tr h="4258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38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Муниципального образования город Ирбит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2017-2020 годы»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16 594,2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17 055,5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74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в Муниципальном образовании город Ирбит на 2017-2020 годы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20 328,1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8 114,7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6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36 922,3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25 170,2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500938" y="1857375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475455" y="116632"/>
            <a:ext cx="8229600" cy="136842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a:t>
            </a:r>
          </a:p>
        </p:txBody>
      </p:sp>
      <p:sp>
        <p:nvSpPr>
          <p:cNvPr id="25604" name="AutoShape 7" descr="&amp;Icy;&amp;rcy;&amp;bcy;&amp;icy;&amp;tcy;, &amp;ucy;&amp;lcy;. &amp;Ocy;&amp;rcy;&amp;dcy;&amp;zhcy;&amp;ocy;&amp;ncy;&amp;icy;&amp;kcy;&amp;icy;&amp;dcy;&amp;zcy;&amp;iecy;, &amp;dcy;. 6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1131" y="1484784"/>
            <a:ext cx="8821737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u="sng" dirty="0">
                <a:latin typeface="Liberation Serif" pitchFamily="18" charset="0"/>
              </a:rPr>
              <a:t>Объем финансирования подпрограммы в 2018 году составил                                 25 </a:t>
            </a:r>
            <a:r>
              <a:rPr lang="ru-RU" sz="2000" b="1" i="1" u="sng" dirty="0" smtClean="0">
                <a:latin typeface="Liberation Serif" pitchFamily="18" charset="0"/>
              </a:rPr>
              <a:t>170,2 </a:t>
            </a:r>
            <a:r>
              <a:rPr lang="ru-RU" sz="2000" b="1" i="1" u="sng" dirty="0">
                <a:latin typeface="Liberation Serif" pitchFamily="18" charset="0"/>
              </a:rPr>
              <a:t>тыс. рублей</a:t>
            </a:r>
          </a:p>
          <a:p>
            <a:pPr indent="361950">
              <a:defRPr/>
            </a:pPr>
            <a:r>
              <a:rPr lang="ru-RU" sz="1900" dirty="0">
                <a:latin typeface="Liberation Serif" pitchFamily="18" charset="0"/>
              </a:rPr>
              <a:t>В рамках подпрограммы 2 «Формирование жилфонда для переселения граждан из жилых помещений, признанных непригодными для проживания и (или) с высоким уровнем износа  в Муниципальном образовании город Ирбит на 2017-2020 годы» в 2018 году </a:t>
            </a:r>
            <a:r>
              <a:rPr lang="ru-RU" sz="1900" b="1" u="sng" dirty="0">
                <a:latin typeface="Liberation Serif" pitchFamily="18" charset="0"/>
              </a:rPr>
              <a:t>предоставлено</a:t>
            </a:r>
            <a:r>
              <a:rPr lang="ru-RU" sz="1900" dirty="0">
                <a:latin typeface="Liberation Serif" pitchFamily="18" charset="0"/>
              </a:rPr>
              <a:t>:</a:t>
            </a:r>
            <a:endParaRPr lang="ru-RU" sz="1900" b="1" u="sng" dirty="0">
              <a:latin typeface="Liberation Serif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900" b="1" u="sng" dirty="0">
                <a:latin typeface="Liberation Serif" pitchFamily="18" charset="0"/>
              </a:rPr>
              <a:t> </a:t>
            </a:r>
            <a:r>
              <a:rPr lang="ru-RU" sz="1900" i="1" u="sng" dirty="0">
                <a:latin typeface="Liberation Serif" pitchFamily="18" charset="0"/>
              </a:rPr>
              <a:t>7 жилых помещений жилищного фонда социального </a:t>
            </a:r>
          </a:p>
          <a:p>
            <a:pPr>
              <a:defRPr/>
            </a:pPr>
            <a:r>
              <a:rPr lang="ru-RU" sz="1900" i="1" u="sng" dirty="0">
                <a:latin typeface="Liberation Serif" pitchFamily="18" charset="0"/>
              </a:rPr>
              <a:t>использования с целью отселения граждан из аварийного жилья;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b="1" u="sng" dirty="0">
                <a:latin typeface="Liberation Serif" pitchFamily="18" charset="0"/>
              </a:rPr>
              <a:t> </a:t>
            </a:r>
            <a:r>
              <a:rPr lang="ru-RU" sz="1900" i="1" u="sng" dirty="0">
                <a:latin typeface="Liberation Serif" pitchFamily="18" charset="0"/>
              </a:rPr>
              <a:t>14 жилых помещений маневренного фонда;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i="1" u="sng" dirty="0">
                <a:latin typeface="Liberation Serif" pitchFamily="18" charset="0"/>
              </a:rPr>
              <a:t> 6 служебных жилых помещений</a:t>
            </a:r>
            <a:r>
              <a:rPr lang="ru-RU" sz="1900" i="1" u="sng" dirty="0" smtClean="0">
                <a:latin typeface="Liberation Serif" pitchFamily="18" charset="0"/>
              </a:rPr>
              <a:t>.</a:t>
            </a:r>
          </a:p>
          <a:p>
            <a:pPr>
              <a:defRPr/>
            </a:pP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Выполнены 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900" i="1" u="sng" dirty="0">
              <a:latin typeface="Liberation Serif" pitchFamily="18" charset="0"/>
            </a:endParaRPr>
          </a:p>
          <a:p>
            <a:pPr>
              <a:defRPr/>
            </a:pPr>
            <a:r>
              <a:rPr lang="ru-RU" sz="1900" dirty="0" smtClean="0">
                <a:latin typeface="Liberation Serif" pitchFamily="18" charset="0"/>
                <a:cs typeface="Arial" pitchFamily="34" charset="0"/>
              </a:rPr>
              <a:t>1.  </a:t>
            </a:r>
            <a:r>
              <a:rPr lang="ru-RU" sz="1900" dirty="0">
                <a:latin typeface="Liberation Serif" pitchFamily="18" charset="0"/>
              </a:rPr>
              <a:t>Завершено переселение граждан из аварийного жилищного фонда по адресам: город Ирбит, улица Орджоникидзе, дома 18, 60, 62. </a:t>
            </a:r>
          </a:p>
          <a:p>
            <a:pPr>
              <a:defRPr/>
            </a:pPr>
            <a:r>
              <a:rPr lang="ru-RU" sz="1900" dirty="0" smtClean="0">
                <a:latin typeface="Liberation Serif" pitchFamily="18" charset="0"/>
              </a:rPr>
              <a:t>2. Заключено </a:t>
            </a:r>
            <a:r>
              <a:rPr lang="ru-RU" sz="1900" dirty="0">
                <a:latin typeface="Liberation Serif" pitchFamily="18" charset="0"/>
              </a:rPr>
              <a:t>7 соглашений с собственниками о выкупе жилых помещений, признанных аварийными и подлежащими сносу: улица Ленина, дом 19; </a:t>
            </a:r>
            <a:r>
              <a:rPr lang="ru-RU" sz="1900" dirty="0" smtClean="0">
                <a:latin typeface="Liberation Serif" pitchFamily="18" charset="0"/>
              </a:rPr>
              <a:t>улица Революции</a:t>
            </a:r>
            <a:r>
              <a:rPr lang="ru-RU" sz="1900" dirty="0">
                <a:latin typeface="Liberation Serif" pitchFamily="18" charset="0"/>
              </a:rPr>
              <a:t>, дом 35; улица Кирпичного завода, дом 9; улица Островского, дом 31. </a:t>
            </a:r>
          </a:p>
          <a:p>
            <a:pPr>
              <a:defRPr/>
            </a:pPr>
            <a:r>
              <a:rPr lang="ru-RU" sz="1900" dirty="0" smtClean="0">
                <a:latin typeface="Liberation Serif" pitchFamily="18" charset="0"/>
                <a:cs typeface="Arial" pitchFamily="34" charset="0"/>
              </a:rPr>
              <a:t>3. Разработана </a:t>
            </a:r>
            <a:r>
              <a:rPr lang="ru-RU" sz="1900" dirty="0">
                <a:latin typeface="Liberation Serif" pitchFamily="18" charset="0"/>
                <a:cs typeface="Arial" pitchFamily="34" charset="0"/>
              </a:rPr>
              <a:t>программа комплексного развития социальной инфраструктуры.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12152770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562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Муниципальная программа «Развитие транспорта, дорожного хозяйства, связи и информационных технологий Муниципального образования город Ирбит </a:t>
            </a:r>
            <a:b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75917" name="Group 1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454735"/>
              </p:ext>
            </p:extLst>
          </p:nvPr>
        </p:nvGraphicFramePr>
        <p:xfrm>
          <a:off x="357188" y="2214561"/>
          <a:ext cx="8501061" cy="3950742"/>
        </p:xfrm>
        <a:graphic>
          <a:graphicData uri="http://schemas.openxmlformats.org/drawingml/2006/table">
            <a:tbl>
              <a:tblPr/>
              <a:tblGrid>
                <a:gridCol w="5728050"/>
                <a:gridCol w="1388965"/>
                <a:gridCol w="1384046"/>
              </a:tblGrid>
              <a:tr h="385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97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Информатизация органов местного самоуправления     Муниципального образования город Ирбит на 2017 -2020 годы</a:t>
                      </a:r>
                    </a:p>
                  </a:txBody>
                  <a:tcPr marL="91439" marR="91439"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1 142,7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1 449,6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11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Организация транспортного обслуживания населения на территории Муниципального образования город Ирбит на          2017-2020 годы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144,9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41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Муниципального образования город Ирбит на 2017 - 2020годы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67 819,3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65 499,8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58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Муниципального образования город Ирбит на  2017 - 2020 годы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56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69 062,0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67 144,3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5915" name="Rectangle 139"/>
          <p:cNvSpPr>
            <a:spLocks noChangeArrowheads="1"/>
          </p:cNvSpPr>
          <p:nvPr/>
        </p:nvSpPr>
        <p:spPr bwMode="auto">
          <a:xfrm>
            <a:off x="7308850" y="170021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86848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50938"/>
          </a:xfrm>
        </p:spPr>
        <p:txBody>
          <a:bodyPr/>
          <a:lstStyle/>
          <a:p>
            <a:pPr algn="ctr"/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</a:rPr>
              <a:t>Подпрограмма «Строительство, реконструкция и ремонт автомобильных дорог Муниципального образования город Ирбит на 2017-2020 годы»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07950" y="1556792"/>
            <a:ext cx="9036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9550" indent="152400" algn="ctr">
              <a:buFont typeface="Wingdings 2" pitchFamily="18" charset="2"/>
              <a:buNone/>
              <a:defRPr/>
            </a:pPr>
            <a:r>
              <a:rPr lang="ru-RU" sz="2200" b="1" i="1" dirty="0" smtClean="0">
                <a:latin typeface="Liberation Serif" pitchFamily="18" charset="0"/>
              </a:rPr>
              <a:t>Объем финансирования в 2018 году – 65 499,8 </a:t>
            </a:r>
            <a:r>
              <a:rPr lang="ru-RU" sz="2200" b="1" i="1" dirty="0" err="1" smtClean="0">
                <a:latin typeface="Liberation Serif" pitchFamily="18" charset="0"/>
              </a:rPr>
              <a:t>тыс.рублей</a:t>
            </a:r>
            <a:r>
              <a:rPr lang="ru-RU" sz="2200" dirty="0" smtClean="0">
                <a:latin typeface="Liberation Serif" pitchFamily="18" charset="0"/>
              </a:rPr>
              <a:t> </a:t>
            </a:r>
          </a:p>
          <a:p>
            <a:pPr marL="209550" indent="152400">
              <a:buFont typeface="Wingdings 2" pitchFamily="18" charset="2"/>
              <a:buNone/>
              <a:defRPr/>
            </a:pPr>
            <a:r>
              <a:rPr lang="ru-RU" sz="1900" u="sng" dirty="0" smtClean="0">
                <a:latin typeface="Liberation Serif" pitchFamily="18" charset="0"/>
                <a:cs typeface="Times New Roman" pitchFamily="18" charset="0"/>
              </a:rPr>
              <a:t>В рамках подпрограммы выполнены мероприятия:</a:t>
            </a:r>
          </a:p>
          <a:p>
            <a:pPr marL="0" indent="271463">
              <a:buFont typeface="Wingdings" pitchFamily="2" charset="2"/>
              <a:buChar char="ü"/>
              <a:defRPr/>
            </a:pPr>
            <a:r>
              <a:rPr lang="ru-RU" sz="1900" b="1" dirty="0" smtClean="0">
                <a:latin typeface="Liberation Serif" pitchFamily="18" charset="0"/>
                <a:cs typeface="Times New Roman" pitchFamily="18" charset="0"/>
              </a:rPr>
              <a:t>Выполнен ремонт дорог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общей площадью 17 351 кв. м (2,264 км):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Красноармейская (участок от ул. Орджоникидзе до ул. Пролетарская);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Революции (участок от ул. Красноармейская до ул. Володарского);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Володарского (участок от ул. Орджоникидзе до ул. Революции);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Береговая (от ул. Кирова L-136м);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Вокзальная (от ул. Островского до площади Ж/Д вокзала);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Островского (от ул. Свободы до ж/д № 28);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Карьерная (участок  от ул. Строителей);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err="1" smtClean="0">
                <a:latin typeface="Liberation Serif" pitchFamily="18" charset="0"/>
                <a:cs typeface="Times New Roman" pitchFamily="18" charset="0"/>
              </a:rPr>
              <a:t>Паршукова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 (участок  от ул. Рабочая до ул. Профсоюзная);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Строителей (участок  от ул. Рабочая до ул. </a:t>
            </a:r>
            <a:r>
              <a:rPr lang="ru-RU" sz="1900" dirty="0" err="1" smtClean="0">
                <a:latin typeface="Liberation Serif" pitchFamily="18" charset="0"/>
                <a:cs typeface="Times New Roman" pitchFamily="18" charset="0"/>
              </a:rPr>
              <a:t>Паршукова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).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1900" b="1" dirty="0" smtClean="0">
                <a:latin typeface="Liberation Serif" pitchFamily="18" charset="0"/>
                <a:cs typeface="Times New Roman" pitchFamily="18" charset="0"/>
              </a:rPr>
              <a:t>Ямочный ремонт </a:t>
            </a: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на 22 улицах  площадью 4 тыс. 300 кв. м.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1900" b="1" dirty="0" smtClean="0">
                <a:latin typeface="Liberation Serif" pitchFamily="18" charset="0"/>
                <a:cs typeface="Times New Roman" pitchFamily="18" charset="0"/>
              </a:rPr>
              <a:t>Выполнены работы по ремонту тротуаров </a:t>
            </a:r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общей площадью 3017 кв. м.    </a:t>
            </a:r>
            <a:r>
              <a:rPr lang="ru-RU" sz="1900" b="1" dirty="0" smtClean="0">
                <a:latin typeface="Liberation Serif" pitchFamily="18" charset="0"/>
                <a:cs typeface="Times New Roman" pitchFamily="18" charset="0"/>
              </a:rPr>
              <a:t>       </a:t>
            </a:r>
          </a:p>
          <a:p>
            <a:pPr marL="457200" indent="-457200">
              <a:buFont typeface="Wingdings 2" pitchFamily="18" charset="2"/>
              <a:buAutoNum type="arabicPeriod"/>
              <a:defRPr/>
            </a:pPr>
            <a:endParaRPr lang="ru-RU" sz="2200" dirty="0" smtClean="0">
              <a:latin typeface="Times New Roman" pitchFamily="18" charset="0"/>
            </a:endParaRPr>
          </a:p>
          <a:p>
            <a:pPr marL="209550" indent="-209550">
              <a:buFont typeface="Wingdings 2" pitchFamily="18" charset="2"/>
              <a:buNone/>
              <a:defRPr/>
            </a:pPr>
            <a:endParaRPr lang="ru-RU" sz="2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3064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5621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«Повышение инвестиционной привлекательности Муниципального образования город Ирбит </a:t>
            </a:r>
            <a:br>
              <a:rPr lang="ru-RU" sz="26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</a:rPr>
              <a:t>на 2017-2020 годы»</a:t>
            </a:r>
          </a:p>
        </p:txBody>
      </p:sp>
      <p:graphicFrame>
        <p:nvGraphicFramePr>
          <p:cNvPr id="76914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69298451"/>
              </p:ext>
            </p:extLst>
          </p:nvPr>
        </p:nvGraphicFramePr>
        <p:xfrm>
          <a:off x="323528" y="2276872"/>
          <a:ext cx="8534722" cy="3312193"/>
        </p:xfrm>
        <a:graphic>
          <a:graphicData uri="http://schemas.openxmlformats.org/drawingml/2006/table">
            <a:tbl>
              <a:tblPr/>
              <a:tblGrid>
                <a:gridCol w="5618040"/>
                <a:gridCol w="1548530"/>
                <a:gridCol w="1368152"/>
              </a:tblGrid>
              <a:tr h="948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2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субъектов малого и среднего предпринимательства Муниципального образования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1 123,5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2 401,8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83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Муниципального образования город Ирбит на 2017-2020 годы»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2 250,0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3 023,4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707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3 373,5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5 425,2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380288" y="1844675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C30D4E5-2C96-44E3-BB75-172CEADF85E6}" type="slidenum">
              <a:rPr lang="ru-RU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ru-RU" sz="1200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88" y="214313"/>
            <a:ext cx="835818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Подпрограмма «Развитие субъектов малого и среднего предпринимательства МО город Ирбит на 2017-2020 годы»</a:t>
            </a:r>
          </a:p>
        </p:txBody>
      </p:sp>
      <p:pic>
        <p:nvPicPr>
          <p:cNvPr id="29702" name="Picture 10" descr="http://businessidei.com/wp-content/uploads/2013/09/kredi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0" y="4572000"/>
            <a:ext cx="2928938" cy="2197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214313" y="1484784"/>
            <a:ext cx="8786812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200" b="1" i="1" dirty="0">
                <a:latin typeface="Liberation Serif" pitchFamily="18" charset="0"/>
              </a:rPr>
              <a:t>Объем финансирования мероприятий в 2018 году   -                               2 401,8 тыс. рублей</a:t>
            </a:r>
          </a:p>
          <a:p>
            <a:pPr algn="just" eaLnBrk="1" hangingPunct="1"/>
            <a:endParaRPr lang="ru-RU" altLang="ru-RU" sz="1000" b="1" dirty="0">
              <a:latin typeface="Liberation Serif" pitchFamily="18" charset="0"/>
            </a:endParaRPr>
          </a:p>
          <a:p>
            <a:pPr eaLnBrk="1" hangingPunct="1"/>
            <a:r>
              <a:rPr lang="ru-RU" altLang="ru-RU" dirty="0" smtClean="0">
                <a:latin typeface="Liberation Serif" pitchFamily="18" charset="0"/>
              </a:rPr>
              <a:t>- </a:t>
            </a:r>
            <a:r>
              <a:rPr lang="ru-RU" altLang="ru-RU" dirty="0">
                <a:latin typeface="Liberation Serif" pitchFamily="18" charset="0"/>
              </a:rPr>
              <a:t>оказаны консультационные услуги 60 субъектам малого и среднего предпринимательства по различным вопросам финансово-хозяйственной деятельности;</a:t>
            </a:r>
          </a:p>
          <a:p>
            <a:pPr eaLnBrk="1" hangingPunct="1"/>
            <a:r>
              <a:rPr lang="ru-RU" altLang="ru-RU" dirty="0" smtClean="0">
                <a:latin typeface="Liberation Serif" pitchFamily="18" charset="0"/>
              </a:rPr>
              <a:t>- в </a:t>
            </a:r>
            <a:r>
              <a:rPr lang="ru-RU" altLang="ru-RU" dirty="0">
                <a:latin typeface="Liberation Serif" pitchFamily="18" charset="0"/>
              </a:rPr>
              <a:t>рамках «</a:t>
            </a:r>
            <a:r>
              <a:rPr lang="ru-RU" altLang="ru-RU" dirty="0" err="1">
                <a:latin typeface="Liberation Serif" pitchFamily="18" charset="0"/>
              </a:rPr>
              <a:t>Ирбитской</a:t>
            </a:r>
            <a:r>
              <a:rPr lang="ru-RU" altLang="ru-RU" dirty="0">
                <a:latin typeface="Liberation Serif" pitchFamily="18" charset="0"/>
              </a:rPr>
              <a:t> ярмарки» проведен конкурс «По определению лучших образцов продовольственных товаров» количество участников – 26; </a:t>
            </a:r>
          </a:p>
          <a:p>
            <a:pPr eaLnBrk="1" hangingPunct="1"/>
            <a:r>
              <a:rPr lang="ru-RU" altLang="ru-RU" dirty="0" smtClean="0">
                <a:latin typeface="Liberation Serif" pitchFamily="18" charset="0"/>
              </a:rPr>
              <a:t>- </a:t>
            </a:r>
            <a:r>
              <a:rPr lang="ru-RU" altLang="ru-RU" dirty="0">
                <a:latin typeface="Liberation Serif" pitchFamily="18" charset="0"/>
              </a:rPr>
              <a:t>возмещены расходы по участию в «</a:t>
            </a:r>
            <a:r>
              <a:rPr lang="ru-RU" altLang="ru-RU" dirty="0" err="1">
                <a:latin typeface="Liberation Serif" pitchFamily="18" charset="0"/>
              </a:rPr>
              <a:t>Ирбитской</a:t>
            </a:r>
            <a:r>
              <a:rPr lang="ru-RU" altLang="ru-RU" dirty="0">
                <a:latin typeface="Liberation Serif" pitchFamily="18" charset="0"/>
              </a:rPr>
              <a:t> ярмарке» 9 СМСП на общую сумму </a:t>
            </a:r>
          </a:p>
          <a:p>
            <a:pPr eaLnBrk="1" hangingPunct="1"/>
            <a:r>
              <a:rPr lang="ru-RU" altLang="ru-RU" dirty="0">
                <a:latin typeface="Liberation Serif" pitchFamily="18" charset="0"/>
              </a:rPr>
              <a:t>180 тыс. рублей.</a:t>
            </a:r>
          </a:p>
          <a:p>
            <a:pPr eaLnBrk="1" hangingPunct="1"/>
            <a:r>
              <a:rPr lang="ru-RU" altLang="ru-RU" dirty="0">
                <a:latin typeface="Liberation Serif" pitchFamily="18" charset="0"/>
              </a:rPr>
              <a:t>В 2018 году проведено 2 заседания Совета по развитию </a:t>
            </a:r>
          </a:p>
          <a:p>
            <a:pPr eaLnBrk="1" hangingPunct="1"/>
            <a:r>
              <a:rPr lang="ru-RU" altLang="ru-RU" dirty="0">
                <a:latin typeface="Liberation Serif" pitchFamily="18" charset="0"/>
              </a:rPr>
              <a:t>малого и среднего предпринимательства. </a:t>
            </a:r>
            <a:endParaRPr lang="ru-RU" altLang="ru-RU" b="1" dirty="0">
              <a:latin typeface="Liberation Serif" pitchFamily="18" charset="0"/>
            </a:endParaRPr>
          </a:p>
          <a:p>
            <a:pPr eaLnBrk="1" hangingPunct="1"/>
            <a:endParaRPr lang="ru-RU" altLang="ru-RU" sz="2400" b="1" dirty="0"/>
          </a:p>
          <a:p>
            <a:pPr eaLnBrk="1" hangingPunct="1"/>
            <a:endParaRPr lang="ru-RU" altLang="ru-RU" sz="2400" b="1" dirty="0"/>
          </a:p>
        </p:txBody>
      </p:sp>
      <p:pic>
        <p:nvPicPr>
          <p:cNvPr id="11" name="Picture 9" descr="C:\Users\paramonova\Desktop\afisha_s_programmoy_irbitskaya_yarmarka_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73" y="3769184"/>
            <a:ext cx="2143140" cy="293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0" descr="C:\Users\paramonova\Desktop\ea8f7afd89f1beea260c6c7f1e4c4b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572213"/>
            <a:ext cx="3052770" cy="203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715338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4398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«Управление муниципальными финансами в Муниципальном образовании город Ирбит на 2017-2020 годы»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9" y="2060575"/>
            <a:ext cx="5328715" cy="654050"/>
          </a:xfrm>
          <a:noFill/>
        </p:spPr>
        <p:txBody>
          <a:bodyPr>
            <a:normAutofit fontScale="92500" lnSpcReduction="10000"/>
          </a:bodyPr>
          <a:lstStyle/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b="1" i="1" dirty="0" smtClean="0">
                <a:latin typeface="Times New Roman" pitchFamily="18" charset="0"/>
              </a:rPr>
              <a:t>Объемы финансирования муниципальной </a:t>
            </a:r>
          </a:p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b="1" i="1" dirty="0" smtClean="0">
                <a:latin typeface="Times New Roman" pitchFamily="18" charset="0"/>
              </a:rPr>
              <a:t>программы, тыс. рублей</a:t>
            </a:r>
          </a:p>
        </p:txBody>
      </p:sp>
      <p:graphicFrame>
        <p:nvGraphicFramePr>
          <p:cNvPr id="78880" name="Group 3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3962989"/>
              </p:ext>
            </p:extLst>
          </p:nvPr>
        </p:nvGraphicFramePr>
        <p:xfrm>
          <a:off x="611560" y="3125004"/>
          <a:ext cx="4536504" cy="2376264"/>
        </p:xfrm>
        <a:graphic>
          <a:graphicData uri="http://schemas.openxmlformats.org/drawingml/2006/table">
            <a:tbl>
              <a:tblPr/>
              <a:tblGrid>
                <a:gridCol w="2343860"/>
                <a:gridCol w="2192644"/>
              </a:tblGrid>
              <a:tr h="13069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  <a:tr h="1069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9 955,5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384376" cy="204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338761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84052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C6C20CD-109E-4425-8096-793C8401B22E}" type="slidenum">
              <a:rPr lang="ru-RU" sz="1200"/>
              <a:pPr algn="r" eaLnBrk="1" hangingPunct="1"/>
              <a:t>7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1029" name="Прямоугольник 19"/>
          <p:cNvSpPr>
            <a:spLocks noChangeArrowheads="1"/>
          </p:cNvSpPr>
          <p:nvPr/>
        </p:nvSpPr>
        <p:spPr bwMode="auto">
          <a:xfrm>
            <a:off x="285750" y="214313"/>
            <a:ext cx="83581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/>
              <a:t>Оборот крупных и средних </a:t>
            </a:r>
          </a:p>
          <a:p>
            <a:pPr algn="ctr"/>
            <a:r>
              <a:rPr lang="ru-RU" sz="3200" b="1"/>
              <a:t>предприятий города</a:t>
            </a:r>
            <a:r>
              <a:rPr lang="ru-RU" sz="3200" b="1" i="1"/>
              <a:t> </a:t>
            </a:r>
          </a:p>
        </p:txBody>
      </p:sp>
      <p:sp>
        <p:nvSpPr>
          <p:cNvPr id="1030" name="Прямоугольник 6"/>
          <p:cNvSpPr>
            <a:spLocks noChangeArrowheads="1"/>
          </p:cNvSpPr>
          <p:nvPr/>
        </p:nvSpPr>
        <p:spPr bwMode="auto">
          <a:xfrm>
            <a:off x="7072313" y="121443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млн. рублей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34963" y="1425575"/>
          <a:ext cx="8572500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69" name="Диаграмма" r:id="rId3" imgW="8572399" imgH="5019570" progId="Excel.Chart.8">
                  <p:embed/>
                </p:oleObj>
              </mc:Choice>
              <mc:Fallback>
                <p:oleObj name="Диаграмма" r:id="rId3" imgW="8572399" imgH="5019570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1425575"/>
                        <a:ext cx="8572500" cy="501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08042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68079" y="404664"/>
            <a:ext cx="8229600" cy="12969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«Обеспечение общественной безопасности на территории Муниципального образования город Ирбит на 2017-2020 годы»</a:t>
            </a: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75314872"/>
              </p:ext>
            </p:extLst>
          </p:nvPr>
        </p:nvGraphicFramePr>
        <p:xfrm>
          <a:off x="285750" y="2349500"/>
          <a:ext cx="8623301" cy="3743796"/>
        </p:xfrm>
        <a:graphic>
          <a:graphicData uri="http://schemas.openxmlformats.org/drawingml/2006/table">
            <a:tbl>
              <a:tblPr/>
              <a:tblGrid>
                <a:gridCol w="5880278"/>
                <a:gridCol w="1330757"/>
                <a:gridCol w="1412266"/>
              </a:tblGrid>
              <a:tr h="506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  <a:tr h="1619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Муниципального образования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8 316,4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8 292,5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  <a:tr h="97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муниципальном образовании город Ирбит на 2017-2020 годы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324,3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  <a:tr h="645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8 566,4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8 616,8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772816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«Социальная политика в Муниципальном образовании город Ирбит на 2017-2020 годы»</a:t>
            </a: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79568120"/>
              </p:ext>
            </p:extLst>
          </p:nvPr>
        </p:nvGraphicFramePr>
        <p:xfrm>
          <a:off x="251520" y="1988840"/>
          <a:ext cx="8568952" cy="3960441"/>
        </p:xfrm>
        <a:graphic>
          <a:graphicData uri="http://schemas.openxmlformats.org/drawingml/2006/table">
            <a:tbl>
              <a:tblPr/>
              <a:tblGrid>
                <a:gridCol w="5784042"/>
                <a:gridCol w="1356750"/>
                <a:gridCol w="1428160"/>
              </a:tblGrid>
              <a:tr h="432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12992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Меры социальной поддержки по оплате жилого помещения и коммунальных услуг населения Муниципального образования город Ирбит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2017-2020 годы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123 709,5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114 618,2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1599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общественных организаций инвалидов, ветеранов войны и труда и социально ориентированных некоммерческих организаций Муниципального образования город Ирбит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2017-2020 годы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629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124 509,5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115 418,1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7572375" y="1535572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72380" y="339491"/>
            <a:ext cx="8229600" cy="19176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на 2017-2020 годы»</a:t>
            </a: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19375147"/>
              </p:ext>
            </p:extLst>
          </p:nvPr>
        </p:nvGraphicFramePr>
        <p:xfrm>
          <a:off x="357188" y="2714625"/>
          <a:ext cx="8679308" cy="330666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38253"/>
                <a:gridCol w="1254012"/>
                <a:gridCol w="1187043"/>
              </a:tblGrid>
              <a:tr h="839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подпрограммы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2017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2018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73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Противодействие коррупции в Муниципальном образовании город Ирбит на 2017-2020 годы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115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Развитие кадровой политики в системе муниципального управления в Муниципальном образовании город Ирбит на 2017-2020 годы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68,4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57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118,4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500" y="2286000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«Формирование современной городской среды Муниципального образования город Ирбит на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2018-2022 годы»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52891360"/>
              </p:ext>
            </p:extLst>
          </p:nvPr>
        </p:nvGraphicFramePr>
        <p:xfrm>
          <a:off x="4716016" y="2924944"/>
          <a:ext cx="4032448" cy="214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2110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10 119,0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3 952,4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A2EA-EDDD-4ECF-94E7-0B579430665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73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21328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т</a:t>
            </a:r>
            <a:r>
              <a:rPr lang="ru-RU" dirty="0" smtClean="0"/>
              <a:t>ыс. рублей</a:t>
            </a:r>
            <a:endParaRPr lang="ru-RU" dirty="0"/>
          </a:p>
        </p:txBody>
      </p:sp>
      <p:sp>
        <p:nvSpPr>
          <p:cNvPr id="7" name="AutoShape 2" descr="Картинки по запросу формирование современной городской среды"/>
          <p:cNvSpPr>
            <a:spLocks noChangeAspect="1" noChangeArrowheads="1"/>
          </p:cNvSpPr>
          <p:nvPr/>
        </p:nvSpPr>
        <p:spPr bwMode="auto">
          <a:xfrm>
            <a:off x="155575" y="-754063"/>
            <a:ext cx="23812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6133" name="Picture 5" descr="Картинки по запросу формирование современной городской сред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136089" y="1988840"/>
            <a:ext cx="4411987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74248"/>
      </p:ext>
    </p:extLst>
  </p:cSld>
  <p:clrMapOvr>
    <a:masterClrMapping/>
  </p:clrMapOvr>
  <p:transition>
    <p:comb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4"/>
          <p:cNvSpPr>
            <a:spLocks noChangeArrowheads="1"/>
          </p:cNvSpPr>
          <p:nvPr/>
        </p:nvSpPr>
        <p:spPr bwMode="auto">
          <a:xfrm>
            <a:off x="142875" y="1988840"/>
            <a:ext cx="4537138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Победы» (2 этап</a:t>
            </a:r>
            <a:r>
              <a:rPr lang="ru-RU" sz="19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ru-RU" sz="19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существующего асфальтового покрытия на тротуарную плитку площадью 3847,5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Дополнительно:</a:t>
            </a:r>
          </a:p>
          <a:p>
            <a:pPr>
              <a:buFontTx/>
              <a:buChar char="-"/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металлические секций – </a:t>
            </a:r>
          </a:p>
          <a:p>
            <a:pPr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метров ограждения;</a:t>
            </a:r>
          </a:p>
          <a:p>
            <a:pPr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газона, площадью – 48,1 кв.м;</a:t>
            </a:r>
          </a:p>
          <a:p>
            <a:pPr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восстановлена отделка существующих МАФ.</a:t>
            </a:r>
          </a:p>
        </p:txBody>
      </p:sp>
      <p:pic>
        <p:nvPicPr>
          <p:cNvPr id="13" name="Picture 32" descr="http://xn--10-6kc3bfr2e.xn--90anbvlob.xn--p1ai/files/files/%D0%9D%D0%BE%D0%B2%D0%BE%D1%81%D1%82%D0%B8%202017%20-%202018%20%D1%83%D1%87%D0%B5%D0%B1%D0%BD%D1%8B%D0%B9%20%D0%B3%D0%BE%D0%B4/%D0%B1%D1%83%D0%BB%D1%8C%D0%B2%D0%B0%D1%80%20%D0%9F%D0%BE%D0%B1%D0%B5%D0%B4%D1%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2222" y="1767186"/>
            <a:ext cx="4599770" cy="439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наиболее посещаемых муниципальных территорий общего пользования в 2018 году 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1126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7"/>
            <a:ext cx="8784976" cy="59708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 2018 году на исполнение публичных нормативных обязательств направлено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107,1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млн. руб., в том числе:</a:t>
            </a:r>
            <a:endParaRPr lang="ru-RU" sz="2800" b="1" i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-выплаты Почетным гражданам –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0,3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млн. руб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-пожизненное ежемесячное денежное </a:t>
            </a:r>
          </a:p>
          <a:p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вознаграждение ветеранам </a:t>
            </a:r>
          </a:p>
          <a:p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мотоспорта –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0,3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млн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 руб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-осуществление государственных полномочий по </a:t>
            </a:r>
            <a:r>
              <a:rPr lang="ru-RU" sz="28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предоставлению гражданам 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субсидий, компенсаций </a:t>
            </a:r>
            <a:r>
              <a:rPr lang="ru-RU" sz="28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 оплату жилого помещения и коммунальных 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услуг –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106,5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млн. </a:t>
            </a:r>
            <a:r>
              <a:rPr lang="ru-RU" sz="28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руб</a:t>
            </a:r>
            <a:r>
              <a:rPr lang="ru-RU" sz="28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800" i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just"/>
            <a:endParaRPr lang="ru-RU" b="1" dirty="0" smtClean="0">
              <a:solidFill>
                <a:srgbClr val="7030A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75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9304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Источники  внутреннего финансирования дефицита бюджета Муниципального образования город Ирбит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за 2018 год , тыс. руб.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131911"/>
              </p:ext>
            </p:extLst>
          </p:nvPr>
        </p:nvGraphicFramePr>
        <p:xfrm>
          <a:off x="323529" y="1340768"/>
          <a:ext cx="7992888" cy="5267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71"/>
                <a:gridCol w="3773738"/>
                <a:gridCol w="927753"/>
                <a:gridCol w="999112"/>
                <a:gridCol w="999107"/>
                <a:gridCol w="999107"/>
              </a:tblGrid>
              <a:tr h="86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2016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2017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2018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5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11 100,0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2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6994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16 674,7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20 555,7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17 808,8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41 654,2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912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170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6 077,2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5462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+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23 651,7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+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26 455,5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</a:t>
                      </a:r>
                      <a:r>
                        <a:rPr lang="ru-RU" sz="1200" b="1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16 909,0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- 31 454,0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/>
              <a:t>Долговые обязательства МО город Ирбит</a:t>
            </a:r>
            <a:endParaRPr lang="ru-RU" sz="3200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26313917"/>
              </p:ext>
            </p:extLst>
          </p:nvPr>
        </p:nvGraphicFramePr>
        <p:xfrm>
          <a:off x="611560" y="1412776"/>
          <a:ext cx="777686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По вопросам, касающимся бюджета Муниципального образования город Ирбит, обращаться в Финансовое управление администрации Муниципального образования город Ирбит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                         кабинет № 5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</a:rPr>
              <a:t>Также задать вопрос можно на официальном сайте Администрации Муниципального образования город Ирбит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сайте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Администрации Муниципального образования город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Ирбит /раздел «Опросы»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http://moirbit.ru/oprosy/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852EA592-1B46-4846-890C-BB179FAB85A9}" type="slidenum">
              <a:rPr lang="ru-RU" sz="1200"/>
              <a:pPr algn="r" eaLnBrk="1" hangingPunct="1"/>
              <a:t>8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053" name="Прямоугольник 9"/>
          <p:cNvSpPr>
            <a:spLocks noChangeArrowheads="1"/>
          </p:cNvSpPr>
          <p:nvPr/>
        </p:nvSpPr>
        <p:spPr bwMode="auto">
          <a:xfrm>
            <a:off x="357188" y="428625"/>
            <a:ext cx="8358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/>
              <a:t>Объем инвестиций в экономику города</a:t>
            </a:r>
            <a:r>
              <a:rPr lang="ru-RU" sz="3200" b="1" i="1"/>
              <a:t> </a:t>
            </a:r>
          </a:p>
        </p:txBody>
      </p:sp>
      <p:sp>
        <p:nvSpPr>
          <p:cNvPr id="2054" name="Прямоугольник 6"/>
          <p:cNvSpPr>
            <a:spLocks noChangeArrowheads="1"/>
          </p:cNvSpPr>
          <p:nvPr/>
        </p:nvSpPr>
        <p:spPr bwMode="auto">
          <a:xfrm>
            <a:off x="7000875" y="121443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млн. рублей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395288" y="1412875"/>
          <a:ext cx="8177212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2" name="Диаграмма" r:id="rId3" imgW="9477354" imgH="5562521" progId="MSGraph.Chart.8">
                  <p:embed followColorScheme="full"/>
                </p:oleObj>
              </mc:Choice>
              <mc:Fallback>
                <p:oleObj name="Диаграмма" r:id="rId3" imgW="9477354" imgH="5562521" progId="MSGraph.Chart.8">
                  <p:embed followColorScheme="full"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12875"/>
                        <a:ext cx="8177212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62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285750" y="214313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</a:t>
            </a:r>
            <a:r>
              <a:rPr lang="ru-RU" sz="3200" b="1" dirty="0" err="1">
                <a:solidFill>
                  <a:srgbClr val="000000"/>
                </a:solidFill>
              </a:rPr>
              <a:t>кв.м</a:t>
            </a:r>
            <a:r>
              <a:rPr lang="ru-RU" sz="3200" b="1" dirty="0">
                <a:solidFill>
                  <a:srgbClr val="00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566048"/>
              </p:ext>
            </p:extLst>
          </p:nvPr>
        </p:nvGraphicFramePr>
        <p:xfrm>
          <a:off x="-828600" y="1340768"/>
          <a:ext cx="10904140" cy="538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16" r:id="rId3" imgW="10412870" imgH="4889416" progId="Excel.Chart.8">
                  <p:embed/>
                </p:oleObj>
              </mc:Choice>
              <mc:Fallback>
                <p:oleObj r:id="rId3" imgW="10412870" imgH="4889416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28600" y="1340768"/>
                        <a:ext cx="10904140" cy="538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346169"/>
      </p:ext>
    </p:extLst>
  </p:cSld>
  <p:clrMapOvr>
    <a:masterClrMapping/>
  </p:clrMapOvr>
  <p:transition>
    <p:comb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Исполните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8399</TotalTime>
  <Words>4895</Words>
  <Application>Microsoft Office PowerPoint</Application>
  <PresentationFormat>Экран (4:3)</PresentationFormat>
  <Paragraphs>1304</Paragraphs>
  <Slides>79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79</vt:i4>
      </vt:variant>
    </vt:vector>
  </HeadingPairs>
  <TitlesOfParts>
    <vt:vector size="88" baseType="lpstr">
      <vt:lpstr>Исполнительная</vt:lpstr>
      <vt:lpstr>1_Поток</vt:lpstr>
      <vt:lpstr>2_Поток</vt:lpstr>
      <vt:lpstr>3_Поток</vt:lpstr>
      <vt:lpstr>4_Поток</vt:lpstr>
      <vt:lpstr>5_Поток</vt:lpstr>
      <vt:lpstr>Диаграмма</vt:lpstr>
      <vt:lpstr>Диаграмма Microsoft Excel</vt:lpstr>
      <vt:lpstr>Лист</vt:lpstr>
      <vt:lpstr>     Отчет  об исполнении бюджета Муниципального образования город Ирбит за 2018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МО город Ирбит</vt:lpstr>
      <vt:lpstr>Муниципальные унитарные предприятия Муниципального образования город Ирбит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Демография</vt:lpstr>
      <vt:lpstr>Жилищное строительство        </vt:lpstr>
      <vt:lpstr>Презентация PowerPoint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Единый налог на вмененный доход</vt:lpstr>
      <vt:lpstr>Доходы от использования имущества</vt:lpstr>
      <vt:lpstr>Доходы   от   реализации   имущества</vt:lpstr>
      <vt:lpstr>Доходы от оказания платных услуг 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Муниципального образования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      Структура расходов                                                                                                                                      ( млн.руб.)</vt:lpstr>
      <vt:lpstr>Расходы в области национальной экономики                                            (в  млн.руб.)</vt:lpstr>
      <vt:lpstr> Расходы   на    ЖКХ                (в  млн.руб.)</vt:lpstr>
      <vt:lpstr> Расходы   на    образование              (в млн.руб.)</vt:lpstr>
      <vt:lpstr>                          Расходы на культуру  (в млн.руб.)</vt:lpstr>
      <vt:lpstr>                     Реализация Муниципальных программ  в 2018 году </vt:lpstr>
      <vt:lpstr>Муниципальная программа «Развитие системы образования в Муниципальном образовании город Ирбит на 2017-2020 годы»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Приобретение учебников в 2018 году </vt:lpstr>
      <vt:lpstr>Презентация PowerPoint</vt:lpstr>
      <vt:lpstr> Достижения школьников в 2018 году </vt:lpstr>
      <vt:lpstr>Презентация PowerPoint</vt:lpstr>
      <vt:lpstr>Муниципальная программа «Развитие жилищно-коммунального хозяйства и повышение энергетической эффективности в Муниципальном образовании город Ирбит на 2017-2020 годы»</vt:lpstr>
      <vt:lpstr>Подпрограмма «Благоустройство территории в Муниципальном образовании город  Ирбит на 2017-2020 годы»</vt:lpstr>
      <vt:lpstr>Подпрограмма «Газификация Муниципального образования город Ирбит на 2017-2020 годы »</vt:lpstr>
      <vt:lpstr>Подпрограмма «Развитие и модернизация коммунальной инфраструктуры Муниципального образования город Ирбит на 2017-2020 годы»</vt:lpstr>
      <vt:lpstr> Муниципальная программа «Повышение эффективности управления собственностью Муниципального образования город Ирбит  на 2017-2020 годы»</vt:lpstr>
      <vt:lpstr>Муниципальная программа «Развитие сферы культуры в Муниципальном образовании город Ирбит на 2017-2020 годы»</vt:lpstr>
      <vt:lpstr>Динамика показателей культурно-досуговой сферы  в МО город Ирбит (ДК им. В.К.Костевича)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музея </vt:lpstr>
      <vt:lpstr>Презентация PowerPoint</vt:lpstr>
      <vt:lpstr>   Муниципальная программа «Развитие физической культуры, спорта и молодежной политики в Муниципальном образовании город Ирбит  на 2017-2020 годы»</vt:lpstr>
      <vt:lpstr>Подпрограмма «Молодежь Муниципального  образования город Ирбит на 2017-2020  годы»</vt:lpstr>
      <vt:lpstr>Подпрограмма «Патриотическое воспитание граждан Муниципального  образования город Ирбит на 2017-2020  годы»</vt:lpstr>
      <vt:lpstr>Подпрограмма «Развитие физической культуры и спорта в Муниципальном образовании город Ирбит на 2017-2020  годы»</vt:lpstr>
      <vt:lpstr>Подпрограмма «Развитие инфраструктуры объектов спорта Муниципальной собственности в Муниципальном образовании город Ирбит на 2017-2020 годы»</vt:lpstr>
      <vt:lpstr>Презентация PowerPoint</vt:lpstr>
      <vt:lpstr>Обеспечение жильем молодых семей</vt:lpstr>
      <vt:lpstr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vt:lpstr>
      <vt:lpstr>Муниципальная программа «Реализация основных направлений муниципальной политики в строительном комплексе Муниципального образования город Ирбит на 2017-2020 годы»</vt:lpstr>
      <vt:lpstr>Муниципальная программа «Развитие транспорта, дорожного хозяйства, связи и информационных технологий Муниципального образования город Ирбит  на 2017-2020 годы»</vt:lpstr>
      <vt:lpstr>Подпрограмма «Строительство, реконструкция и ремонт автомобильных дорог Муниципального образования город Ирбит на 2017-2020 годы»</vt:lpstr>
      <vt:lpstr>Муниципальная программа «Повышение инвестиционной привлекательности Муниципального образования город Ирбит  на 2017-2020 годы»</vt:lpstr>
      <vt:lpstr>Презентация PowerPoint</vt:lpstr>
      <vt:lpstr>Муниципальная программа «Управление муниципальными финансами в Муниципальном образовании город Ирбит на 2017-2020 годы»</vt:lpstr>
      <vt:lpstr>  Муниципальная программа «Обеспечение общественной безопасности на территории Муниципального образования город Ирбит на 2017-2020 годы»</vt:lpstr>
      <vt:lpstr>Муниципальная программа «Социальная политика в Муниципальном образовании город Ирбит на 2017-2020 годы»</vt:lpstr>
      <vt:lpstr>Муниципальная программа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на 2017-2020 годы»</vt:lpstr>
      <vt:lpstr>Муниципальная программа «Формирование современной городской среды Муниципального образования город Ирбит на 2018-2022 годы»</vt:lpstr>
      <vt:lpstr>Презентация PowerPoint</vt:lpstr>
      <vt:lpstr>Презентация PowerPoint</vt:lpstr>
      <vt:lpstr>Источники  внутреннего финансирования дефицита бюджета Муниципального образования город Ирбит  за 2018 год , тыс. руб.</vt:lpstr>
      <vt:lpstr>Долговые обязательства МО город Ирбит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Budjet1</cp:lastModifiedBy>
  <cp:revision>839</cp:revision>
  <cp:lastPrinted>2014-02-14T04:29:02Z</cp:lastPrinted>
  <dcterms:created xsi:type="dcterms:W3CDTF">2014-02-11T03:07:16Z</dcterms:created>
  <dcterms:modified xsi:type="dcterms:W3CDTF">2019-03-28T11:45:40Z</dcterms:modified>
</cp:coreProperties>
</file>