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3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notesSlides/notesSlide4.xml" ContentType="application/vnd.openxmlformats-officedocument.presentationml.notesSlide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drawings/drawing1.xml" ContentType="application/vnd.openxmlformats-officedocument.drawingml.chartshapes+xml"/>
  <Override PartName="/ppt/charts/chart13.xml" ContentType="application/vnd.openxmlformats-officedocument.drawingml.chart+xml"/>
  <Override PartName="/ppt/drawings/drawing2.xml" ContentType="application/vnd.openxmlformats-officedocument.drawingml.chartshapes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drawings/drawing3.xml" ContentType="application/vnd.openxmlformats-officedocument.drawingml.chartshapes+xml"/>
  <Override PartName="/ppt/notesSlides/notesSlide5.xml" ContentType="application/vnd.openxmlformats-officedocument.presentationml.notesSlide+xml"/>
  <Override PartName="/ppt/charts/chart17.xml" ContentType="application/vnd.openxmlformats-officedocument.drawingml.chart+xml"/>
  <Override PartName="/ppt/drawings/drawing4.xml" ContentType="application/vnd.openxmlformats-officedocument.drawingml.chartshapes+xml"/>
  <Override PartName="/ppt/charts/chart18.xml" ContentType="application/vnd.openxmlformats-officedocument.drawingml.chart+xml"/>
  <Override PartName="/ppt/notesSlides/notesSlide6.xml" ContentType="application/vnd.openxmlformats-officedocument.presentationml.notesSlide+xml"/>
  <Override PartName="/ppt/charts/chart19.xml" ContentType="application/vnd.openxmlformats-officedocument.drawingml.chart+xml"/>
  <Override PartName="/ppt/drawings/drawing5.xml" ContentType="application/vnd.openxmlformats-officedocument.drawingml.chartshapes+xml"/>
  <Override PartName="/ppt/notesSlides/notesSlide7.xml" ContentType="application/vnd.openxmlformats-officedocument.presentationml.notesSlide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drawings/drawing6.xml" ContentType="application/vnd.openxmlformats-officedocument.drawingml.chartshapes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drawings/drawing7.xml" ContentType="application/vnd.openxmlformats-officedocument.drawingml.chartshapes+xml"/>
  <Override PartName="/ppt/charts/chart24.xml" ContentType="application/vnd.openxmlformats-officedocument.drawingml.chart+xml"/>
  <Override PartName="/ppt/notesSlides/notesSlide8.xml" ContentType="application/vnd.openxmlformats-officedocument.presentationml.notesSlide+xml"/>
  <Override PartName="/ppt/charts/chart25.xml" ContentType="application/vnd.openxmlformats-officedocument.drawingml.chart+xml"/>
  <Override PartName="/ppt/notesSlides/notesSlide9.xml" ContentType="application/vnd.openxmlformats-officedocument.presentationml.notesSlide+xml"/>
  <Override PartName="/ppt/charts/chart26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27.xml" ContentType="application/vnd.openxmlformats-officedocument.drawingml.chart+xml"/>
  <Override PartName="/ppt/drawings/drawing8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83" r:id="rId1"/>
  </p:sldMasterIdLst>
  <p:notesMasterIdLst>
    <p:notesMasterId r:id="rId75"/>
  </p:notesMasterIdLst>
  <p:handoutMasterIdLst>
    <p:handoutMasterId r:id="rId76"/>
  </p:handoutMasterIdLst>
  <p:sldIdLst>
    <p:sldId id="260" r:id="rId2"/>
    <p:sldId id="599" r:id="rId3"/>
    <p:sldId id="600" r:id="rId4"/>
    <p:sldId id="601" r:id="rId5"/>
    <p:sldId id="580" r:id="rId6"/>
    <p:sldId id="683" r:id="rId7"/>
    <p:sldId id="684" r:id="rId8"/>
    <p:sldId id="685" r:id="rId9"/>
    <p:sldId id="686" r:id="rId10"/>
    <p:sldId id="687" r:id="rId11"/>
    <p:sldId id="688" r:id="rId12"/>
    <p:sldId id="689" r:id="rId13"/>
    <p:sldId id="690" r:id="rId14"/>
    <p:sldId id="691" r:id="rId15"/>
    <p:sldId id="692" r:id="rId16"/>
    <p:sldId id="257" r:id="rId17"/>
    <p:sldId id="393" r:id="rId18"/>
    <p:sldId id="394" r:id="rId19"/>
    <p:sldId id="395" r:id="rId20"/>
    <p:sldId id="398" r:id="rId21"/>
    <p:sldId id="396" r:id="rId22"/>
    <p:sldId id="553" r:id="rId23"/>
    <p:sldId id="399" r:id="rId24"/>
    <p:sldId id="554" r:id="rId25"/>
    <p:sldId id="476" r:id="rId26"/>
    <p:sldId id="400" r:id="rId27"/>
    <p:sldId id="401" r:id="rId28"/>
    <p:sldId id="490" r:id="rId29"/>
    <p:sldId id="357" r:id="rId30"/>
    <p:sldId id="304" r:id="rId31"/>
    <p:sldId id="362" r:id="rId32"/>
    <p:sldId id="359" r:id="rId33"/>
    <p:sldId id="360" r:id="rId34"/>
    <p:sldId id="361" r:id="rId35"/>
    <p:sldId id="491" r:id="rId36"/>
    <p:sldId id="492" r:id="rId37"/>
    <p:sldId id="704" r:id="rId38"/>
    <p:sldId id="705" r:id="rId39"/>
    <p:sldId id="706" r:id="rId40"/>
    <p:sldId id="707" r:id="rId41"/>
    <p:sldId id="708" r:id="rId42"/>
    <p:sldId id="709" r:id="rId43"/>
    <p:sldId id="710" r:id="rId44"/>
    <p:sldId id="711" r:id="rId45"/>
    <p:sldId id="712" r:id="rId46"/>
    <p:sldId id="713" r:id="rId47"/>
    <p:sldId id="493" r:id="rId48"/>
    <p:sldId id="693" r:id="rId49"/>
    <p:sldId id="694" r:id="rId50"/>
    <p:sldId id="695" r:id="rId51"/>
    <p:sldId id="696" r:id="rId52"/>
    <p:sldId id="697" r:id="rId53"/>
    <p:sldId id="698" r:id="rId54"/>
    <p:sldId id="699" r:id="rId55"/>
    <p:sldId id="700" r:id="rId56"/>
    <p:sldId id="701" r:id="rId57"/>
    <p:sldId id="702" r:id="rId58"/>
    <p:sldId id="703" r:id="rId59"/>
    <p:sldId id="566" r:id="rId60"/>
    <p:sldId id="502" r:id="rId61"/>
    <p:sldId id="504" r:id="rId62"/>
    <p:sldId id="636" r:id="rId63"/>
    <p:sldId id="508" r:id="rId64"/>
    <p:sldId id="511" r:id="rId65"/>
    <p:sldId id="512" r:id="rId66"/>
    <p:sldId id="513" r:id="rId67"/>
    <p:sldId id="608" r:id="rId68"/>
    <p:sldId id="643" r:id="rId69"/>
    <p:sldId id="292" r:id="rId70"/>
    <p:sldId id="404" r:id="rId71"/>
    <p:sldId id="555" r:id="rId72"/>
    <p:sldId id="556" r:id="rId73"/>
    <p:sldId id="557" r:id="rId74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A993EDE6-7C8A-4E87-A65A-291F25BC59B4}">
          <p14:sldIdLst>
            <p14:sldId id="260"/>
            <p14:sldId id="599"/>
            <p14:sldId id="600"/>
            <p14:sldId id="601"/>
            <p14:sldId id="580"/>
            <p14:sldId id="683"/>
            <p14:sldId id="684"/>
            <p14:sldId id="685"/>
            <p14:sldId id="686"/>
            <p14:sldId id="687"/>
            <p14:sldId id="688"/>
            <p14:sldId id="689"/>
            <p14:sldId id="690"/>
            <p14:sldId id="691"/>
            <p14:sldId id="692"/>
            <p14:sldId id="257"/>
            <p14:sldId id="393"/>
            <p14:sldId id="394"/>
            <p14:sldId id="395"/>
            <p14:sldId id="398"/>
            <p14:sldId id="396"/>
            <p14:sldId id="553"/>
            <p14:sldId id="399"/>
            <p14:sldId id="554"/>
            <p14:sldId id="476"/>
            <p14:sldId id="400"/>
            <p14:sldId id="401"/>
            <p14:sldId id="490"/>
            <p14:sldId id="357"/>
            <p14:sldId id="304"/>
            <p14:sldId id="362"/>
            <p14:sldId id="359"/>
            <p14:sldId id="360"/>
            <p14:sldId id="361"/>
            <p14:sldId id="491"/>
            <p14:sldId id="492"/>
            <p14:sldId id="704"/>
            <p14:sldId id="705"/>
            <p14:sldId id="706"/>
            <p14:sldId id="707"/>
            <p14:sldId id="708"/>
            <p14:sldId id="709"/>
            <p14:sldId id="710"/>
            <p14:sldId id="711"/>
            <p14:sldId id="712"/>
            <p14:sldId id="713"/>
            <p14:sldId id="493"/>
            <p14:sldId id="693"/>
            <p14:sldId id="694"/>
            <p14:sldId id="695"/>
            <p14:sldId id="696"/>
            <p14:sldId id="697"/>
            <p14:sldId id="698"/>
            <p14:sldId id="699"/>
            <p14:sldId id="700"/>
            <p14:sldId id="701"/>
            <p14:sldId id="702"/>
            <p14:sldId id="703"/>
            <p14:sldId id="566"/>
            <p14:sldId id="502"/>
            <p14:sldId id="504"/>
            <p14:sldId id="636"/>
            <p14:sldId id="508"/>
            <p14:sldId id="511"/>
            <p14:sldId id="512"/>
            <p14:sldId id="513"/>
            <p14:sldId id="608"/>
            <p14:sldId id="643"/>
            <p14:sldId id="292"/>
            <p14:sldId id="404"/>
            <p14:sldId id="555"/>
            <p14:sldId id="556"/>
            <p14:sldId id="557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99"/>
    <a:srgbClr val="A96FE3"/>
    <a:srgbClr val="EAB0E2"/>
    <a:srgbClr val="7D1161"/>
    <a:srgbClr val="82B0E2"/>
    <a:srgbClr val="F2CEED"/>
    <a:srgbClr val="DAF7FA"/>
    <a:srgbClr val="ACCAE2"/>
    <a:srgbClr val="B1EFF5"/>
    <a:srgbClr val="B6F0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1EBBBCC-DAD2-459C-BE2E-F6DE35CF9A28}" styleName="Темный стиль 2 -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67" autoAdjust="0"/>
    <p:restoredTop sz="99008" autoAdjust="0"/>
  </p:normalViewPr>
  <p:slideViewPr>
    <p:cSldViewPr>
      <p:cViewPr varScale="1">
        <p:scale>
          <a:sx n="87" d="100"/>
          <a:sy n="87" d="100"/>
        </p:scale>
        <p:origin x="-1550" y="-91"/>
      </p:cViewPr>
      <p:guideLst>
        <p:guide orient="horz" pos="2160"/>
        <p:guide pos="2880"/>
      </p:guideLst>
    </p:cSldViewPr>
  </p:slideViewPr>
  <p:outlineViewPr>
    <p:cViewPr>
      <p:scale>
        <a:sx n="40" d="100"/>
        <a:sy n="40" d="100"/>
      </p:scale>
      <p:origin x="0" y="1944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2.xlsx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16.xlsx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1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Microsoft_Excel_Worksheet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0.xlsx"/></Relationships>
</file>

<file path=ppt/charts/_rels/chart2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Microsoft_Excel_Worksheet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2.xlsx"/></Relationships>
</file>

<file path=ppt/charts/_rels/chart2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Microsoft_Excel_Worksheet23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4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5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6.xlsx"/></Relationships>
</file>

<file path=ppt/charts/_rels/chart2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8.xml"/><Relationship Id="rId1" Type="http://schemas.openxmlformats.org/officeDocument/2006/relationships/package" Target="../embeddings/Microsoft_Excel_Worksheet27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738.6</c:v>
                </c:pt>
                <c:pt idx="1">
                  <c:v>666.9</c:v>
                </c:pt>
                <c:pt idx="2">
                  <c:v>923.9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 prstMaterial="matte"/>
          </c:spPr>
          <c:invertIfNegative val="0"/>
          <c:dLbls>
            <c:dLbl>
              <c:idx val="0"/>
              <c:layout>
                <c:manualLayout>
                  <c:x val="4.7945050334213132E-2"/>
                  <c:y val="-5.42674745541093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2260201940884607E-2"/>
                  <c:y val="5.42674745541093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5.65066664653225E-2"/>
                  <c:y val="2.7133737277054686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927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4*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 algn="ctr">
                  <a:defRPr lang="ru-RU" sz="1800" b="0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724.9</c:v>
                </c:pt>
                <c:pt idx="1">
                  <c:v>870.3</c:v>
                </c:pt>
                <c:pt idx="2">
                  <c:v>927.4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one"/>
        <c:axId val="59869184"/>
        <c:axId val="119222208"/>
        <c:axId val="0"/>
      </c:bar3DChart>
      <c:catAx>
        <c:axId val="598691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19222208"/>
        <c:crosses val="autoZero"/>
        <c:auto val="1"/>
        <c:lblAlgn val="ctr"/>
        <c:lblOffset val="100"/>
        <c:noMultiLvlLbl val="0"/>
      </c:catAx>
      <c:valAx>
        <c:axId val="119222208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5986918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082779762260633E-2"/>
          <c:y val="4.208508341527558E-2"/>
          <c:w val="0.93416591824251849"/>
          <c:h val="0.8274368768312642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D60093"/>
            </a:solidFill>
            <a:ln w="19050">
              <a:noFill/>
            </a:ln>
            <a:scene3d>
              <a:camera prst="orthographicFront"/>
              <a:lightRig rig="threePt" dir="t"/>
            </a:scene3d>
          </c:spPr>
          <c:invertIfNegative val="0"/>
          <c:cat>
            <c:strRef>
              <c:f>Лист1!$A$2:$A$6</c:f>
              <c:strCache>
                <c:ptCount val="5"/>
                <c:pt idx="0">
                  <c:v>2019 год (факт) - 9,9 млн.руб.</c:v>
                </c:pt>
                <c:pt idx="1">
                  <c:v>2020 год (факт) - 7,0 млн.руб.</c:v>
                </c:pt>
                <c:pt idx="2">
                  <c:v>2021 год (факт) - 12,5 млн.руб.</c:v>
                </c:pt>
                <c:pt idx="3">
                  <c:v>2022 год (факт) - 20,5 млн.руб.</c:v>
                </c:pt>
                <c:pt idx="4">
                  <c:v>2023 год (факт) - 29,5 млн.руб.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9.9</c:v>
                </c:pt>
                <c:pt idx="1">
                  <c:v>7</c:v>
                </c:pt>
                <c:pt idx="2">
                  <c:v>12.5</c:v>
                </c:pt>
                <c:pt idx="3">
                  <c:v>20.5</c:v>
                </c:pt>
                <c:pt idx="4">
                  <c:v>29.5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1265152"/>
        <c:axId val="184757632"/>
      </c:barChart>
      <c:catAx>
        <c:axId val="201265152"/>
        <c:scaling>
          <c:orientation val="minMax"/>
        </c:scaling>
        <c:delete val="0"/>
        <c:axPos val="b"/>
        <c:majorTickMark val="out"/>
        <c:minorTickMark val="out"/>
        <c:tickLblPos val="nextTo"/>
        <c:crossAx val="184757632"/>
        <c:crosses val="autoZero"/>
        <c:auto val="1"/>
        <c:lblAlgn val="ctr"/>
        <c:lblOffset val="100"/>
        <c:noMultiLvlLbl val="0"/>
      </c:catAx>
      <c:valAx>
        <c:axId val="184757632"/>
        <c:scaling>
          <c:orientation val="minMax"/>
        </c:scaling>
        <c:delete val="0"/>
        <c:axPos val="l"/>
        <c:majorGridlines>
          <c:spPr>
            <a:ln>
              <a:noFill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201265152"/>
        <c:crosses val="autoZero"/>
        <c:crossBetween val="between"/>
      </c:valAx>
      <c:spPr>
        <a:noFill/>
        <a:ln w="6350">
          <a:noFill/>
        </a:ln>
        <a:scene3d>
          <a:camera prst="orthographicFront"/>
          <a:lightRig rig="threePt" dir="t"/>
        </a:scene3d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view3D>
      <c:rotX val="40"/>
      <c:rotY val="20"/>
      <c:depthPercent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6209718983881874E-2"/>
          <c:y val="3.5643419533442758E-2"/>
          <c:w val="0.92720703846414687"/>
          <c:h val="0.8580699152466169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Pt>
            <c:idx val="1"/>
            <c:invertIfNegative val="0"/>
            <c:bubble3D val="0"/>
          </c:dPt>
          <c:dPt>
            <c:idx val="2"/>
            <c:invertIfNegative val="0"/>
            <c:bubble3D val="0"/>
            <c:explosion val="1"/>
          </c:dPt>
          <c:dLbls>
            <c:dLbl>
              <c:idx val="0"/>
              <c:layout>
                <c:manualLayout>
                  <c:x val="0.1599345195739405"/>
                  <c:y val="0.6096122081206663"/>
                </c:manualLayout>
              </c:layout>
              <c:tx>
                <c:rich>
                  <a:bodyPr/>
                  <a:lstStyle/>
                  <a:p>
                    <a:r>
                      <a:rPr lang="ru-RU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2020 год (факт)</a:t>
                    </a:r>
                  </a:p>
                  <a:p>
                    <a:r>
                      <a:rPr lang="ru-RU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4,2 млн. руб.</a:t>
                    </a:r>
                    <a:endParaRPr lang="en-US" sz="1600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33100981570950244"/>
                  <c:y val="0.30793412660031255"/>
                </c:manualLayout>
              </c:layout>
              <c:tx>
                <c:rich>
                  <a:bodyPr/>
                  <a:lstStyle/>
                  <a:p>
                    <a:r>
                      <a:rPr lang="ru-RU" sz="1400" b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2022 год (факт)</a:t>
                    </a:r>
                  </a:p>
                  <a:p>
                    <a:r>
                      <a:rPr lang="ru-RU" sz="1400" b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16,4 млн. руб.</a:t>
                    </a:r>
                    <a:endParaRPr lang="en-US" sz="1600" baseline="0" dirty="0">
                      <a:latin typeface="Times New Roman" pitchFamily="18" charset="0"/>
                    </a:endParaRPr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33413375748419111"/>
                  <c:y val="0.31942958135370597"/>
                </c:manualLayout>
              </c:layout>
              <c:tx>
                <c:rich>
                  <a:bodyPr/>
                  <a:lstStyle/>
                  <a:p>
                    <a:r>
                      <a:rPr lang="ru-RU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2023</a:t>
                    </a:r>
                    <a:r>
                      <a:rPr lang="ru-RU" sz="1400" b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ru-RU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год (факт)</a:t>
                    </a:r>
                  </a:p>
                  <a:p>
                    <a:r>
                      <a:rPr lang="ru-RU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6,5  млн. руб.</a:t>
                    </a:r>
                    <a:endParaRPr lang="en-US" dirty="0"/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0.53262658468789059"/>
                  <c:y val="0.84317265401883446"/>
                </c:manualLayout>
              </c:layout>
              <c:tx>
                <c:rich>
                  <a:bodyPr/>
                  <a:lstStyle/>
                  <a:p>
                    <a:r>
                      <a:rPr lang="ru-RU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2019 </a:t>
                    </a:r>
                    <a:r>
                      <a: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год (факт)</a:t>
                    </a:r>
                  </a:p>
                  <a:p>
                    <a:r>
                      <a:rPr lang="ru-RU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11,1 </a:t>
                    </a:r>
                    <a:r>
                      <a: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млн. руб.</a:t>
                    </a:r>
                    <a:endParaRPr lang="en-US" sz="1400" b="1" dirty="0"/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0.35655164151072671"/>
                  <c:y val="0.40908383545619131"/>
                </c:manualLayout>
              </c:layout>
              <c:tx>
                <c:rich>
                  <a:bodyPr/>
                  <a:lstStyle/>
                  <a:p>
                    <a:r>
                      <a:rPr lang="ru-RU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2021 год (факт)</a:t>
                    </a:r>
                  </a:p>
                  <a:p>
                    <a:r>
                      <a:rPr lang="ru-RU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4,5 млн. руб.</a:t>
                    </a:r>
                    <a:endParaRPr lang="en-US" dirty="0"/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1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 formatCode="0.0">
                  <c:v>11.1</c:v>
                </c:pt>
                <c:pt idx="1">
                  <c:v>4.2</c:v>
                </c:pt>
                <c:pt idx="2" formatCode="0.0">
                  <c:v>4.5</c:v>
                </c:pt>
                <c:pt idx="3">
                  <c:v>16.399999999999999</c:v>
                </c:pt>
                <c:pt idx="4">
                  <c:v>6.5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shape val="pyramid"/>
        <c:axId val="201265664"/>
        <c:axId val="184761664"/>
        <c:axId val="0"/>
      </c:bar3DChart>
      <c:valAx>
        <c:axId val="184761664"/>
        <c:scaling>
          <c:orientation val="minMax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crossAx val="201265664"/>
        <c:crosses val="autoZero"/>
        <c:crossBetween val="between"/>
      </c:valAx>
      <c:catAx>
        <c:axId val="2012656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84761664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1316501352569885E-2"/>
          <c:y val="0.1026438697736731"/>
          <c:w val="0.81997287760130078"/>
          <c:h val="0.8973561302263268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Lbls>
            <c:dLbl>
              <c:idx val="0"/>
              <c:layout>
                <c:manualLayout>
                  <c:x val="-0.28140492855059784"/>
                  <c:y val="0.12822025661778111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927,8 млн.</a:t>
                    </a:r>
                  </a:p>
                  <a:p>
                    <a:r>
                      <a: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руб.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20897467677651402"/>
                  <c:y val="-0.1791835586861996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1 974,7 млн.</a:t>
                    </a:r>
                  </a:p>
                  <a:p>
                    <a:r>
                      <a: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руб.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Лист1!$A$2:$A$3</c:f>
              <c:strCache>
                <c:ptCount val="2"/>
                <c:pt idx="0">
                  <c:v>Налоговые и неналоговые доходы</c:v>
                </c:pt>
                <c:pt idx="1">
                  <c:v>Межбюджетные трансферты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927.8</c:v>
                </c:pt>
                <c:pt idx="1">
                  <c:v>1974.7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layout>
        <c:manualLayout>
          <c:xMode val="edge"/>
          <c:yMode val="edge"/>
          <c:x val="3.8664521833619188E-2"/>
          <c:y val="0.77847023910542612"/>
          <c:w val="0.8211995571377404"/>
          <c:h val="0.22152972070600704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750815947075064E-2"/>
          <c:y val="0.18356458510259688"/>
          <c:w val="0.9191640743621079"/>
          <c:h val="0.7747423775525916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 всего - 2 204,9 млн. руб.</c:v>
                </c:pt>
              </c:strCache>
            </c:strRef>
          </c:tx>
          <c:cat>
            <c:strRef>
              <c:f>Лист1!$A$2:$A$5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874.8</c:v>
                </c:pt>
                <c:pt idx="1">
                  <c:v>1792.4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2 667,20</c:v>
                </c:pt>
              </c:strCache>
            </c:strRef>
          </c:tx>
          <c:cat>
            <c:strRef>
              <c:f>Лист1!$A$2:$A$5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0"/>
      <c:rotY val="0"/>
      <c:depthPercent val="9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657567962534078"/>
          <c:y val="4.7806912557668751E-2"/>
          <c:w val="0.62776465441819773"/>
          <c:h val="0.8347551670219133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Дотации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4165448853261318E-2"/>
                  <c:y val="-5.4725115100490605E-3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/>
                      <a:t>816,5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36257309941521E-2"/>
                  <c:y val="5.4725115100490605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78</a:t>
                    </a:r>
                    <a:r>
                      <a:rPr lang="ru-RU" dirty="0" smtClean="0"/>
                      <a:t>,5</a:t>
                    </a:r>
                  </a:p>
                  <a:p>
                    <a:r>
                      <a:rPr lang="ru-RU" dirty="0" smtClean="0"/>
                      <a:t>млн. руб.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2022 год</c:v>
                </c:pt>
                <c:pt idx="1">
                  <c:v>2023 год</c:v>
                </c:pt>
              </c:strCache>
            </c:strRef>
          </c:cat>
          <c:val>
            <c:numRef>
              <c:f>Лист1!$B$2:$B$3</c:f>
              <c:numCache>
                <c:formatCode>0.0</c:formatCode>
                <c:ptCount val="2"/>
                <c:pt idx="0">
                  <c:v>816.5</c:v>
                </c:pt>
                <c:pt idx="1">
                  <c:v>600.70000000000005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Субсидии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2.3331927981411374E-3"/>
                  <c:y val="-1.6417534530147184E-2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/>
                      <a:t>98,8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5074298487252604E-3"/>
                  <c:y val="2.73625575502453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2163742690058478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162</a:t>
                    </a:r>
                    <a:r>
                      <a:rPr lang="ru-RU" dirty="0" smtClean="0"/>
                      <a:t>,1</a:t>
                    </a:r>
                  </a:p>
                  <a:p>
                    <a:r>
                      <a:rPr lang="ru-RU" dirty="0" smtClean="0"/>
                      <a:t>млн. руб.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2022 год</c:v>
                </c:pt>
                <c:pt idx="1">
                  <c:v>2023 год</c:v>
                </c:pt>
              </c:strCache>
            </c:strRef>
          </c:cat>
          <c:val>
            <c:numRef>
              <c:f>Лист1!$C$2:$C$3</c:f>
              <c:numCache>
                <c:formatCode>0.0</c:formatCode>
                <c:ptCount val="2"/>
                <c:pt idx="0" formatCode="#,##0.0">
                  <c:v>98.8</c:v>
                </c:pt>
                <c:pt idx="1">
                  <c:v>297.2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Субвенции</c:v>
                </c:pt>
              </c:strCache>
            </c:strRef>
          </c:tx>
          <c:spPr>
            <a:solidFill>
              <a:srgbClr val="D60093"/>
            </a:solidFill>
          </c:spPr>
          <c:invertIfNegative val="0"/>
          <c:dLbls>
            <c:dLbl>
              <c:idx val="0"/>
              <c:layout>
                <c:manualLayout>
                  <c:x val="2.9239391254722883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/>
                      <a:t>706,7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7.5371492436263014E-3"/>
                  <c:y val="1.36812787751226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8.4795321637426896E-2"/>
                  <c:y val="6.019762661053967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281</a:t>
                    </a:r>
                    <a:r>
                      <a:rPr lang="ru-RU" dirty="0" smtClean="0"/>
                      <a:t>,7</a:t>
                    </a:r>
                  </a:p>
                  <a:p>
                    <a:r>
                      <a:rPr lang="ru-RU" dirty="0" smtClean="0"/>
                      <a:t>млн. руб.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2022 год</c:v>
                </c:pt>
                <c:pt idx="1">
                  <c:v>2023 год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 formatCode="#,##0.0">
                  <c:v>706.7</c:v>
                </c:pt>
                <c:pt idx="1">
                  <c:v>811.4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Межбюджетные трансферты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3.3862571775025948E-3"/>
                  <c:y val="-8.208767265073592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188,9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4.2983115836132168E-3"/>
                  <c:y val="-1.33324600296592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3.5087719298245612E-2"/>
                  <c:y val="-0.12039525322107934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 </a:t>
                    </a:r>
                    <a:r>
                      <a:rPr lang="en-US" dirty="0" smtClean="0"/>
                      <a:t>5</a:t>
                    </a:r>
                    <a:r>
                      <a:rPr lang="ru-RU" dirty="0" smtClean="0"/>
                      <a:t>,5</a:t>
                    </a:r>
                  </a:p>
                  <a:p>
                    <a:r>
                      <a:rPr lang="ru-RU" dirty="0" smtClean="0"/>
                      <a:t>млн. руб.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2022 год</c:v>
                </c:pt>
                <c:pt idx="1">
                  <c:v>2023 год</c:v>
                </c:pt>
              </c:strCache>
            </c:strRef>
          </c:cat>
          <c:val>
            <c:numRef>
              <c:f>Лист1!$E$2:$E$3</c:f>
              <c:numCache>
                <c:formatCode>General</c:formatCode>
                <c:ptCount val="2"/>
                <c:pt idx="0" formatCode="#,##0.0">
                  <c:v>188.9</c:v>
                </c:pt>
                <c:pt idx="1">
                  <c:v>265.2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01530880"/>
        <c:axId val="201396160"/>
        <c:axId val="0"/>
      </c:bar3DChart>
      <c:catAx>
        <c:axId val="201530880"/>
        <c:scaling>
          <c:orientation val="minMax"/>
        </c:scaling>
        <c:delete val="0"/>
        <c:axPos val="b"/>
        <c:majorTickMark val="out"/>
        <c:minorTickMark val="none"/>
        <c:tickLblPos val="nextTo"/>
        <c:crossAx val="201396160"/>
        <c:crosses val="autoZero"/>
        <c:auto val="1"/>
        <c:lblAlgn val="ctr"/>
        <c:lblOffset val="100"/>
        <c:noMultiLvlLbl val="0"/>
      </c:catAx>
      <c:valAx>
        <c:axId val="201396160"/>
        <c:scaling>
          <c:orientation val="minMax"/>
        </c:scaling>
        <c:delete val="0"/>
        <c:axPos val="l"/>
        <c:majorGridlines/>
        <c:numFmt formatCode="#,##0.0" sourceLinked="0"/>
        <c:majorTickMark val="out"/>
        <c:minorTickMark val="none"/>
        <c:tickLblPos val="nextTo"/>
        <c:crossAx val="20153088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723106739327152"/>
          <c:y val="4.900892601099803E-2"/>
          <c:w val="0.20787643320900676"/>
          <c:h val="0.88532093586841321"/>
        </c:manualLayout>
      </c:layout>
      <c:overlay val="0"/>
      <c:txPr>
        <a:bodyPr/>
        <a:lstStyle/>
        <a:p>
          <a:pPr>
            <a:defRPr sz="1600"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30"/>
      <c:rotY val="3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510427481038662"/>
          <c:y val="4.0675302343487006E-2"/>
          <c:w val="0.88328811796291873"/>
          <c:h val="0.89701951730011864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.14664024864102879"/>
                  <c:y val="0.41306598034055936"/>
                </c:manualLayout>
              </c:layout>
              <c:tx>
                <c:rich>
                  <a:bodyPr/>
                  <a:lstStyle/>
                  <a:p>
                    <a:r>
                      <a:rPr lang="ru-RU" sz="1200" b="1" dirty="0" smtClean="0"/>
                      <a:t>2020</a:t>
                    </a:r>
                    <a:r>
                      <a:rPr lang="ru-RU" sz="1200" b="1" baseline="0" dirty="0" smtClean="0"/>
                      <a:t> год (факт)</a:t>
                    </a:r>
                    <a:r>
                      <a:rPr lang="ru-RU" sz="1200" b="1" dirty="0" smtClean="0"/>
                      <a:t> </a:t>
                    </a:r>
                  </a:p>
                  <a:p>
                    <a:r>
                      <a:rPr lang="ru-RU" sz="1200" b="1" dirty="0" smtClean="0"/>
                      <a:t>1</a:t>
                    </a:r>
                    <a:r>
                      <a:rPr lang="ru-RU" sz="1200" b="1" baseline="0" dirty="0" smtClean="0"/>
                      <a:t> 737,1</a:t>
                    </a:r>
                    <a:r>
                      <a:rPr lang="ru-RU" sz="1200" b="1" dirty="0" smtClean="0"/>
                      <a:t> млн. руб.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29965641673377014"/>
                  <c:y val="0.64778293299868539"/>
                </c:manualLayout>
              </c:layout>
              <c:tx>
                <c:rich>
                  <a:bodyPr/>
                  <a:lstStyle/>
                  <a:p>
                    <a:r>
                      <a:rPr lang="ru-RU" sz="1200" b="1" dirty="0" smtClean="0"/>
                      <a:t>2022 год (факт)</a:t>
                    </a:r>
                  </a:p>
                  <a:p>
                    <a:r>
                      <a:rPr lang="ru-RU" sz="1200" b="1" baseline="0" dirty="0" smtClean="0"/>
                      <a:t>1 792,4  млн</a:t>
                    </a:r>
                    <a:r>
                      <a:rPr lang="ru-RU" sz="1200" b="1" dirty="0" smtClean="0"/>
                      <a:t>. руб.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34269205320620821"/>
                  <c:y val="0.56335782420403957"/>
                </c:manualLayout>
              </c:layout>
              <c:tx>
                <c:rich>
                  <a:bodyPr/>
                  <a:lstStyle/>
                  <a:p>
                    <a:r>
                      <a:rPr lang="ru-RU" sz="1200" b="1" dirty="0" smtClean="0"/>
                      <a:t>2023 год (факт)</a:t>
                    </a:r>
                  </a:p>
                  <a:p>
                    <a:r>
                      <a:rPr lang="ru-RU" sz="1200" b="1" baseline="0" dirty="0" smtClean="0"/>
                      <a:t>1 974,5 </a:t>
                    </a:r>
                    <a:r>
                      <a:rPr lang="ru-RU" sz="1200" b="1" dirty="0" smtClean="0"/>
                      <a:t> млн. руб.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0.44789095900093778"/>
                  <c:y val="0.34273343240968629"/>
                </c:manualLayout>
              </c:layout>
              <c:tx>
                <c:rich>
                  <a:bodyPr/>
                  <a:lstStyle/>
                  <a:p>
                    <a:r>
                      <a:rPr lang="ru-RU" sz="1200" b="1" dirty="0" smtClean="0"/>
                      <a:t>2019 год (факт)</a:t>
                    </a:r>
                  </a:p>
                  <a:p>
                    <a:r>
                      <a:rPr lang="ru-RU" sz="1200" b="1" dirty="0" smtClean="0"/>
                      <a:t>1 026,1 млн. руб.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0.29328099930319468"/>
                  <c:y val="0.45068351934212525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2021 год (факт)</a:t>
                    </a:r>
                  </a:p>
                  <a:p>
                    <a:r>
                      <a:rPr lang="ru-RU" baseline="0" dirty="0" smtClean="0"/>
                      <a:t> 1 431,5</a:t>
                    </a:r>
                    <a:r>
                      <a:rPr lang="ru-RU" dirty="0" smtClean="0"/>
                      <a:t> млн. руб.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1026.0999999999999</c:v>
                </c:pt>
                <c:pt idx="1">
                  <c:v>1737.1</c:v>
                </c:pt>
                <c:pt idx="2">
                  <c:v>1431.5</c:v>
                </c:pt>
                <c:pt idx="3">
                  <c:v>1792.4</c:v>
                </c:pt>
                <c:pt idx="4">
                  <c:v>1974.5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shape val="cylinder"/>
        <c:axId val="201527296"/>
        <c:axId val="201399040"/>
        <c:axId val="58737920"/>
      </c:bar3DChart>
      <c:catAx>
        <c:axId val="2015272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01399040"/>
        <c:crosses val="autoZero"/>
        <c:auto val="1"/>
        <c:lblAlgn val="ctr"/>
        <c:lblOffset val="100"/>
        <c:noMultiLvlLbl val="0"/>
      </c:catAx>
      <c:valAx>
        <c:axId val="20139904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01527296"/>
        <c:crosses val="autoZero"/>
        <c:crossBetween val="between"/>
      </c:valAx>
      <c:serAx>
        <c:axId val="58737920"/>
        <c:scaling>
          <c:orientation val="minMax"/>
        </c:scaling>
        <c:delete val="1"/>
        <c:axPos val="b"/>
        <c:majorTickMark val="out"/>
        <c:minorTickMark val="none"/>
        <c:tickLblPos val="nextTo"/>
        <c:crossAx val="201399040"/>
        <c:crosses val="autoZero"/>
      </c:ser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0"/>
      <c:rotY val="0"/>
      <c:depthPercent val="80"/>
      <c:rAngAx val="0"/>
      <c:perspective val="30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3113698101874486E-2"/>
          <c:y val="9.2825276358182426E-2"/>
          <c:w val="0.86444784436949362"/>
          <c:h val="0.83402167146408823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1"/>
            <c:invertIfNegative val="0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2"/>
            <c:invertIfNegative val="0"/>
            <c:bubble3D val="0"/>
            <c:spPr>
              <a:solidFill>
                <a:schemeClr val="bg2">
                  <a:lumMod val="90000"/>
                </a:schemeClr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3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cat>
            <c:strRef>
              <c:f>Лист1!$A$2:$A$6</c:f>
              <c:strCache>
                <c:ptCount val="5"/>
                <c:pt idx="0">
                  <c:v>2019 год (факт)-  28,1 тыс. руб.    </c:v>
                </c:pt>
                <c:pt idx="1">
                  <c:v>2020 год (факт)-  48,1 тыс. руб. </c:v>
                </c:pt>
                <c:pt idx="2">
                  <c:v>2021 год (факт) - 40,2 тыс. руб.</c:v>
                </c:pt>
                <c:pt idx="3">
                  <c:v>2022 год (факт) - 50,3 тыс. руб.</c:v>
                </c:pt>
                <c:pt idx="4">
                  <c:v>2023 год (факт) - 54,8 тыс. руб.</c:v>
                </c:pt>
              </c:strCache>
            </c:strRef>
          </c:cat>
          <c:val>
            <c:numRef>
              <c:f>Лист1!$B$2:$B$6</c:f>
              <c:numCache>
                <c:formatCode>0.0</c:formatCode>
                <c:ptCount val="5"/>
                <c:pt idx="0">
                  <c:v>28.1</c:v>
                </c:pt>
                <c:pt idx="1">
                  <c:v>48.1</c:v>
                </c:pt>
                <c:pt idx="2" formatCode="General">
                  <c:v>40.200000000000003</c:v>
                </c:pt>
                <c:pt idx="3">
                  <c:v>50.3</c:v>
                </c:pt>
                <c:pt idx="4" formatCode="General">
                  <c:v>54.8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gapDepth val="2"/>
        <c:shape val="box"/>
        <c:axId val="201585664"/>
        <c:axId val="201729152"/>
        <c:axId val="58738560"/>
      </c:bar3DChart>
      <c:catAx>
        <c:axId val="2015856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baseline="0"/>
            </a:pPr>
            <a:endParaRPr lang="ru-RU"/>
          </a:p>
        </c:txPr>
        <c:crossAx val="201729152"/>
        <c:crosses val="autoZero"/>
        <c:auto val="0"/>
        <c:lblAlgn val="ctr"/>
        <c:lblOffset val="100"/>
        <c:noMultiLvlLbl val="0"/>
      </c:catAx>
      <c:valAx>
        <c:axId val="201729152"/>
        <c:scaling>
          <c:orientation val="minMax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201585664"/>
        <c:crosses val="autoZero"/>
        <c:crossBetween val="between"/>
      </c:valAx>
      <c:serAx>
        <c:axId val="58738560"/>
        <c:scaling>
          <c:orientation val="minMax"/>
        </c:scaling>
        <c:delete val="1"/>
        <c:axPos val="b"/>
        <c:majorTickMark val="out"/>
        <c:minorTickMark val="none"/>
        <c:tickLblPos val="nextTo"/>
        <c:crossAx val="201729152"/>
        <c:crosses val="autoZero"/>
      </c:ser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r">
              <a:defRPr sz="2147" b="1" i="0" u="none" strike="noStrike" baseline="0">
                <a:solidFill>
                  <a:srgbClr val="000000"/>
                </a:solidFill>
                <a:latin typeface="Constantia" pitchFamily="18" charset="0"/>
                <a:ea typeface="Franklin Gothic Book"/>
                <a:cs typeface="Franklin Gothic Book"/>
              </a:defRPr>
            </a:pPr>
            <a:r>
              <a:rPr lang="ru-RU" sz="2774" b="1" i="1" u="none" strike="noStrike" baseline="0" dirty="0" smtClean="0">
                <a:solidFill>
                  <a:srgbClr val="003366"/>
                </a:solidFill>
                <a:latin typeface="Constantia" pitchFamily="18" charset="0"/>
              </a:rPr>
              <a:t>ДИНАМИКА РАСХОДОВ БЮДЖЕТА</a:t>
            </a:r>
            <a:endParaRPr lang="ru-RU" sz="2800" b="1" i="1" u="none" strike="noStrike" baseline="0" dirty="0">
              <a:solidFill>
                <a:srgbClr val="003366"/>
              </a:solidFill>
              <a:latin typeface="Constantia" pitchFamily="18" charset="0"/>
            </a:endParaRPr>
          </a:p>
          <a:p>
            <a:pPr algn="r">
              <a:defRPr sz="2147" b="1" i="0" u="none" strike="noStrike" baseline="0">
                <a:solidFill>
                  <a:srgbClr val="000000"/>
                </a:solidFill>
                <a:latin typeface="Constantia" pitchFamily="18" charset="0"/>
                <a:ea typeface="Franklin Gothic Book"/>
                <a:cs typeface="Franklin Gothic Book"/>
              </a:defRPr>
            </a:pPr>
            <a:r>
              <a:rPr lang="ru-RU" sz="2775" b="1" i="1" u="none" strike="noStrike" baseline="0" dirty="0" smtClean="0">
                <a:solidFill>
                  <a:srgbClr val="003366"/>
                </a:solidFill>
                <a:latin typeface="Constantia" pitchFamily="18" charset="0"/>
              </a:rPr>
              <a:t>в млн.руб.</a:t>
            </a:r>
            <a:endParaRPr lang="ru-RU" sz="2800" b="1" i="1" u="none" strike="noStrike" baseline="0" dirty="0">
              <a:solidFill>
                <a:srgbClr val="003366"/>
              </a:solidFill>
              <a:latin typeface="Constantia" pitchFamily="18" charset="0"/>
            </a:endParaRPr>
          </a:p>
        </c:rich>
      </c:tx>
      <c:layout>
        <c:manualLayout>
          <c:xMode val="edge"/>
          <c:yMode val="edge"/>
          <c:x val="0.14969193237788392"/>
          <c:y val="1.3092860483202124E-3"/>
        </c:manualLayout>
      </c:layout>
      <c:overlay val="0"/>
    </c:title>
    <c:autoTitleDeleted val="0"/>
    <c:view3D>
      <c:rotX val="10"/>
      <c:hPercent val="100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  <a:scene3d>
          <a:camera prst="orthographicFront"/>
          <a:lightRig rig="threePt" dir="t"/>
        </a:scene3d>
      </c:spPr>
    </c:backWall>
    <c:plotArea>
      <c:layout>
        <c:manualLayout>
          <c:layoutTarget val="inner"/>
          <c:xMode val="edge"/>
          <c:yMode val="edge"/>
          <c:x val="0.24160810835833052"/>
          <c:y val="0.72090084305878155"/>
          <c:w val="6.6142419360811763E-2"/>
          <c:h val="0.1204677193490129"/>
        </c:manualLayout>
      </c:layout>
      <c:bar3D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gapDepth val="82"/>
        <c:shape val="cylinder"/>
        <c:axId val="201587200"/>
        <c:axId val="201397888"/>
        <c:axId val="0"/>
      </c:bar3DChart>
      <c:catAx>
        <c:axId val="20158720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201397888"/>
        <c:crossesAt val="100"/>
        <c:auto val="1"/>
        <c:lblAlgn val="ctr"/>
        <c:lblOffset val="100"/>
        <c:noMultiLvlLbl val="0"/>
      </c:catAx>
      <c:valAx>
        <c:axId val="201397888"/>
        <c:scaling>
          <c:orientation val="minMax"/>
          <c:max val="1250"/>
          <c:min val="100"/>
        </c:scaling>
        <c:delete val="1"/>
        <c:axPos val="r"/>
        <c:numFmt formatCode="0.0" sourceLinked="1"/>
        <c:majorTickMark val="out"/>
        <c:minorTickMark val="none"/>
        <c:tickLblPos val="nextTo"/>
        <c:crossAx val="201587200"/>
        <c:crosses val="max"/>
        <c:crossBetween val="between"/>
        <c:majorUnit val="100"/>
        <c:minorUnit val="100"/>
      </c:valAx>
      <c:spPr>
        <a:noFill/>
        <a:ln w="25400">
          <a:noFill/>
        </a:ln>
      </c:spPr>
    </c:plotArea>
    <c:plotVisOnly val="1"/>
    <c:dispBlanksAs val="gap"/>
    <c:showDLblsOverMax val="0"/>
  </c:chart>
  <c:spPr>
    <a:ln>
      <a:noFill/>
    </a:ln>
    <a:scene3d>
      <a:camera prst="orthographicFront"/>
      <a:lightRig rig="threePt" dir="t"/>
    </a:scene3d>
  </c:spPr>
  <c:txPr>
    <a:bodyPr/>
    <a:lstStyle/>
    <a:p>
      <a:pPr>
        <a:defRPr sz="1308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>
    <c:autoUpdate val="0"/>
  </c:externalData>
  <c:userShapes r:id="rId2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hart>
    <c:title>
      <c:tx>
        <c:rich>
          <a:bodyPr/>
          <a:lstStyle/>
          <a:p>
            <a:pPr algn="just">
              <a:defRPr/>
            </a:pPr>
            <a:r>
              <a:rPr lang="ru-RU" dirty="0" smtClean="0"/>
              <a:t>           Динамика </a:t>
            </a:r>
            <a:r>
              <a:rPr lang="ru-RU" dirty="0"/>
              <a:t>расходов бюджета </a:t>
            </a:r>
          </a:p>
          <a:p>
            <a:pPr algn="just">
              <a:defRPr/>
            </a:pPr>
            <a:r>
              <a:rPr lang="ru-RU" dirty="0"/>
              <a:t>         </a:t>
            </a:r>
            <a:r>
              <a:rPr lang="ru-RU" baseline="0" dirty="0" smtClean="0"/>
              <a:t>                                                        </a:t>
            </a:r>
            <a:r>
              <a:rPr lang="ru-RU" dirty="0" smtClean="0"/>
              <a:t>     в </a:t>
            </a:r>
            <a:r>
              <a:rPr lang="ru-RU" dirty="0"/>
              <a:t>млн. руб.</a:t>
            </a:r>
          </a:p>
        </c:rich>
      </c:tx>
      <c:layout>
        <c:manualLayout>
          <c:xMode val="edge"/>
          <c:yMode val="edge"/>
          <c:x val="0.19118482027637954"/>
          <c:y val="1.2080088513757224E-2"/>
        </c:manualLayout>
      </c:layout>
      <c:overlay val="0"/>
    </c:title>
    <c:autoTitleDeleted val="0"/>
    <c:view3D>
      <c:rotX val="15"/>
      <c:hPercent val="100"/>
      <c:rotY val="20"/>
      <c:depthPercent val="100"/>
      <c:rAngAx val="1"/>
    </c:view3D>
    <c:floor>
      <c:thickness val="0"/>
    </c:floor>
    <c:sideWall>
      <c:thickness val="0"/>
      <c:spPr>
        <a:scene3d>
          <a:camera prst="orthographicFront"/>
          <a:lightRig rig="threePt" dir="t"/>
        </a:scene3d>
        <a:sp3d>
          <a:bevelT w="50800"/>
        </a:sp3d>
      </c:spPr>
    </c:sideWall>
    <c:backWall>
      <c:thickness val="0"/>
      <c:spPr>
        <a:scene3d>
          <a:camera prst="orthographicFront"/>
          <a:lightRig rig="threePt" dir="t"/>
        </a:scene3d>
        <a:sp3d>
          <a:bevelT w="50800"/>
        </a:sp3d>
      </c:spPr>
    </c:backWall>
    <c:plotArea>
      <c:layout>
        <c:manualLayout>
          <c:layoutTarget val="inner"/>
          <c:xMode val="edge"/>
          <c:yMode val="edge"/>
          <c:x val="0.11036892365494742"/>
          <c:y val="0.18040532533422213"/>
          <c:w val="0.57020726219423512"/>
          <c:h val="0.79615531939237261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3"/>
            </a:solidFill>
            <a:ln w="15875" cap="flat" cmpd="sng" algn="ctr">
              <a:solidFill>
                <a:schemeClr val="accent3">
                  <a:shade val="50000"/>
                  <a:shade val="75000"/>
                  <a:satMod val="125000"/>
                  <a:lumMod val="75000"/>
                </a:schemeClr>
              </a:solidFill>
              <a:prstDash val="solid"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prstMaterial="plastic">
              <a:contourClr>
                <a:srgbClr val="000000"/>
              </a:contourClr>
            </a:sp3d>
          </c:spPr>
          <c:invertIfNegative val="0"/>
          <c:dPt>
            <c:idx val="1"/>
            <c:invertIfNegative val="0"/>
            <c:bubble3D val="0"/>
            <c:spPr>
              <a:solidFill>
                <a:schemeClr val="accent4">
                  <a:lumMod val="75000"/>
                </a:schemeClr>
              </a:solidFill>
              <a:ln w="15875" cap="flat" cmpd="sng" algn="ctr">
                <a:solidFill>
                  <a:schemeClr val="accent3">
                    <a:shade val="50000"/>
                    <a:shade val="75000"/>
                    <a:satMod val="125000"/>
                    <a:lumMod val="75000"/>
                  </a:schemeClr>
                </a:solidFill>
                <a:prstDash val="solid"/>
              </a:ln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plastic">
                <a:contourClr>
                  <a:srgbClr val="000000"/>
                </a:contourClr>
              </a:sp3d>
            </c:spPr>
          </c:dPt>
          <c:dPt>
            <c:idx val="2"/>
            <c:invertIfNegative val="0"/>
            <c:bubble3D val="0"/>
            <c:spPr>
              <a:solidFill>
                <a:schemeClr val="accent4">
                  <a:lumMod val="50000"/>
                </a:schemeClr>
              </a:solidFill>
              <a:ln w="15875" cap="flat" cmpd="sng" algn="ctr">
                <a:solidFill>
                  <a:schemeClr val="accent3">
                    <a:shade val="50000"/>
                    <a:shade val="75000"/>
                    <a:satMod val="125000"/>
                    <a:lumMod val="75000"/>
                  </a:schemeClr>
                </a:solidFill>
                <a:prstDash val="solid"/>
              </a:ln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plastic">
                <a:contourClr>
                  <a:srgbClr val="000000"/>
                </a:contourClr>
              </a:sp3d>
            </c:spPr>
          </c:dPt>
          <c:dPt>
            <c:idx val="3"/>
            <c:invertIfNegative val="0"/>
            <c:bubble3D val="0"/>
            <c:spPr>
              <a:solidFill>
                <a:srgbClr val="00B0F0"/>
              </a:solidFill>
              <a:ln w="15875" cap="flat" cmpd="sng" algn="ctr">
                <a:solidFill>
                  <a:schemeClr val="accent3">
                    <a:shade val="50000"/>
                    <a:shade val="75000"/>
                    <a:satMod val="125000"/>
                    <a:lumMod val="75000"/>
                  </a:schemeClr>
                </a:solidFill>
                <a:prstDash val="solid"/>
              </a:ln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plastic">
                <a:contourClr>
                  <a:srgbClr val="000000"/>
                </a:contourClr>
              </a:sp3d>
            </c:spPr>
          </c:dPt>
          <c:dPt>
            <c:idx val="4"/>
            <c:invertIfNegative val="0"/>
            <c:bubble3D val="0"/>
            <c:spPr>
              <a:solidFill>
                <a:srgbClr val="0070C0"/>
              </a:solidFill>
              <a:ln w="15875" cap="flat" cmpd="sng" algn="ctr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</a:ln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plastic">
                <a:contourClr>
                  <a:srgbClr val="000000"/>
                </a:contourClr>
              </a:sp3d>
            </c:spPr>
          </c:dPt>
          <c:dLbls>
            <c:dLbl>
              <c:idx val="0"/>
              <c:layout>
                <c:manualLayout>
                  <c:x val="1.1871010058711426E-2"/>
                  <c:y val="-6.04004425687861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6958585798159179E-2"/>
                  <c:y val="-9.42246904073064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526272721834326E-2"/>
                  <c:y val="-0.1256329205430751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1871010058711363E-2"/>
                  <c:y val="-0.1256329205430751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8654444377975036E-2"/>
                  <c:y val="-0.20052946932836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2019 год (факт)</c:v>
                </c:pt>
                <c:pt idx="1">
                  <c:v>2020 год (факт)</c:v>
                </c:pt>
                <c:pt idx="2">
                  <c:v>2021 год (факт)</c:v>
                </c:pt>
                <c:pt idx="3">
                  <c:v>2022 год (факт)</c:v>
                </c:pt>
                <c:pt idx="4">
                  <c:v>2023 год (факт)</c:v>
                </c:pt>
              </c:strCache>
            </c:strRef>
          </c:cat>
          <c:val>
            <c:numRef>
              <c:f>Лист1!$B$2:$B$6</c:f>
              <c:numCache>
                <c:formatCode>0.0</c:formatCode>
                <c:ptCount val="5"/>
                <c:pt idx="0" formatCode="General">
                  <c:v>1579.7</c:v>
                </c:pt>
                <c:pt idx="1">
                  <c:v>2162.5</c:v>
                </c:pt>
                <c:pt idx="2" formatCode="General">
                  <c:v>2224.4</c:v>
                </c:pt>
                <c:pt idx="3" formatCode="General">
                  <c:v>2653.4</c:v>
                </c:pt>
                <c:pt idx="4" formatCode="General">
                  <c:v>2920.8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gapDepth val="90"/>
        <c:shape val="cylinder"/>
        <c:axId val="201951232"/>
        <c:axId val="201731456"/>
        <c:axId val="0"/>
      </c:bar3DChart>
      <c:catAx>
        <c:axId val="201951232"/>
        <c:scaling>
          <c:orientation val="minMax"/>
        </c:scaling>
        <c:delete val="1"/>
        <c:axPos val="b"/>
        <c:majorTickMark val="out"/>
        <c:minorTickMark val="none"/>
        <c:tickLblPos val="nextTo"/>
        <c:crossAx val="201731456"/>
        <c:crosses val="autoZero"/>
        <c:auto val="1"/>
        <c:lblAlgn val="ctr"/>
        <c:lblOffset val="100"/>
        <c:noMultiLvlLbl val="0"/>
      </c:catAx>
      <c:valAx>
        <c:axId val="20173145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201951232"/>
        <c:crosses val="autoZero"/>
        <c:crossBetween val="between"/>
      </c:valAx>
    </c:plotArea>
    <c:legend>
      <c:legendPos val="r"/>
      <c:layout/>
      <c:overlay val="0"/>
    </c:legend>
    <c:plotVisOnly val="0"/>
    <c:dispBlanksAs val="gap"/>
    <c:showDLblsOverMax val="0"/>
  </c:chart>
  <c:txPr>
    <a:bodyPr/>
    <a:lstStyle/>
    <a:p>
      <a:pPr>
        <a:defRPr sz="1800">
          <a:latin typeface="Liberation Serif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7"/>
    </mc:Choice>
    <mc:Fallback>
      <c:style val="37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923216482572273"/>
          <c:y val="4.7312050797774632E-2"/>
          <c:w val="0.90657409115602849"/>
          <c:h val="0.7333534851203558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Pt>
            <c:idx val="1"/>
            <c:invertIfNegative val="0"/>
            <c:bubble3D val="0"/>
            <c:spPr>
              <a:solidFill>
                <a:srgbClr val="00B0F0"/>
              </a:solidFill>
            </c:spPr>
          </c:dPt>
          <c:dPt>
            <c:idx val="2"/>
            <c:invertIfNegative val="0"/>
            <c:bubble3D val="0"/>
            <c:spPr>
              <a:solidFill>
                <a:srgbClr val="D60093"/>
              </a:solidFill>
            </c:spPr>
          </c:dPt>
          <c:dPt>
            <c:idx val="3"/>
            <c:invertIfNegative val="0"/>
            <c:bubble3D val="0"/>
            <c:spPr>
              <a:solidFill>
                <a:srgbClr val="92D050"/>
              </a:solidFill>
            </c:spPr>
          </c:dPt>
          <c:dPt>
            <c:idx val="4"/>
            <c:invertIfNegative val="0"/>
            <c:bubble3D val="0"/>
            <c:spPr>
              <a:solidFill>
                <a:srgbClr val="FFC000"/>
              </a:solidFill>
            </c:spPr>
          </c:dPt>
          <c:dPt>
            <c:idx val="5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</c:spPr>
          </c:dPt>
          <c:cat>
            <c:strRef>
              <c:f>Лист1!$A$2:$A$6</c:f>
              <c:strCache>
                <c:ptCount val="5"/>
                <c:pt idx="0">
                  <c:v>2019 год (факт) - 44,8 тыс.руб.</c:v>
                </c:pt>
                <c:pt idx="1">
                  <c:v>2020 год (факт) - 59,2 тыс.руб</c:v>
                </c:pt>
                <c:pt idx="2">
                  <c:v>2021 год (факт) - 61,6 тыс.руб.</c:v>
                </c:pt>
                <c:pt idx="3">
                  <c:v>2022 год (факт) -  74,5 тыс.руб.</c:v>
                </c:pt>
                <c:pt idx="4">
                  <c:v>2023 год (факт) - 79,9 тыс.руб.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44.8</c:v>
                </c:pt>
                <c:pt idx="1">
                  <c:v>59.2</c:v>
                </c:pt>
                <c:pt idx="2">
                  <c:v>61.6</c:v>
                </c:pt>
                <c:pt idx="3">
                  <c:v>74.5</c:v>
                </c:pt>
                <c:pt idx="4">
                  <c:v>79.900000000000006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1794560"/>
        <c:axId val="201732608"/>
      </c:barChart>
      <c:catAx>
        <c:axId val="20179456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>
                <a:latin typeface="Liberation Serif" panose="02020603050405020304" pitchFamily="18" charset="0"/>
              </a:defRPr>
            </a:pPr>
            <a:endParaRPr lang="ru-RU"/>
          </a:p>
        </c:txPr>
        <c:crossAx val="201732608"/>
        <c:crosses val="autoZero"/>
        <c:auto val="1"/>
        <c:lblAlgn val="ctr"/>
        <c:lblOffset val="100"/>
        <c:noMultiLvlLbl val="0"/>
      </c:catAx>
      <c:valAx>
        <c:axId val="201732608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Liberation Serif" panose="02020603050405020304" pitchFamily="18" charset="0"/>
              </a:defRPr>
            </a:pPr>
            <a:endParaRPr lang="ru-RU"/>
          </a:p>
        </c:txPr>
        <c:crossAx val="20179456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33268418893627"/>
          <c:y val="3.6126194311743132E-2"/>
          <c:w val="0.6935990813648294"/>
          <c:h val="0.8108617125984252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-2.5000000000000001E-2"/>
                  <c:y val="-2.49999999999999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1.8749999999999999E-2"/>
                  <c:y val="-3.4375000000000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1649</c:v>
                </c:pt>
                <c:pt idx="1">
                  <c:v>1588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3.9583333333333331E-2"/>
                  <c:y val="-4.06250000000000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5.4166666666666669E-2"/>
                  <c:y val="-2.18749999999999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1568</c:v>
                </c:pt>
                <c:pt idx="1">
                  <c:v>1563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59870208"/>
        <c:axId val="119225664"/>
        <c:axId val="0"/>
      </c:bar3DChart>
      <c:catAx>
        <c:axId val="598702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19225664"/>
        <c:crosses val="autoZero"/>
        <c:auto val="1"/>
        <c:lblAlgn val="ctr"/>
        <c:lblOffset val="100"/>
        <c:noMultiLvlLbl val="0"/>
      </c:catAx>
      <c:valAx>
        <c:axId val="119225664"/>
        <c:scaling>
          <c:orientation val="minMax"/>
          <c:min val="1000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59870208"/>
        <c:crosses val="autoZero"/>
        <c:crossBetween val="between"/>
        <c:majorUnit val="200"/>
      </c:valAx>
    </c:plotArea>
    <c:legend>
      <c:legendPos val="r"/>
      <c:layout/>
      <c:overlay val="0"/>
      <c:spPr>
        <a:noFill/>
      </c:sp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2405546209151364"/>
          <c:y val="3.919831276057046E-2"/>
          <c:w val="0.77809605778763669"/>
          <c:h val="0.84220760098193048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B050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Лист1!$A$2:$A$5</c:f>
              <c:strCache>
                <c:ptCount val="4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  <c:pt idx="3">
                  <c:v>2023 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107.8</c:v>
                </c:pt>
                <c:pt idx="1">
                  <c:v>109.1</c:v>
                </c:pt>
                <c:pt idx="2">
                  <c:v>199.9</c:v>
                </c:pt>
                <c:pt idx="3">
                  <c:v>159.1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FC000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Лист1!$A$2:$A$5</c:f>
              <c:strCache>
                <c:ptCount val="4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  <c:pt idx="3">
                  <c:v>2023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16</c:v>
                </c:pt>
                <c:pt idx="1">
                  <c:v>17.8</c:v>
                </c:pt>
                <c:pt idx="2">
                  <c:v>20.6</c:v>
                </c:pt>
                <c:pt idx="3">
                  <c:v>30.7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rgbClr val="00B0F0"/>
            </a:solidFill>
            <a:ln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</c:dPt>
          <c:dPt>
            <c:idx val="2"/>
            <c:invertIfNegative val="0"/>
            <c:bubble3D val="0"/>
          </c:dPt>
          <c:dPt>
            <c:idx val="3"/>
            <c:invertIfNegative val="0"/>
            <c:bubble3D val="0"/>
          </c:dPt>
          <c:cat>
            <c:strRef>
              <c:f>Лист1!$A$2:$A$5</c:f>
              <c:strCache>
                <c:ptCount val="4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  <c:pt idx="3">
                  <c:v>2023 год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258</c:v>
                </c:pt>
                <c:pt idx="1">
                  <c:v>235.2</c:v>
                </c:pt>
                <c:pt idx="2">
                  <c:v>340.1</c:v>
                </c:pt>
                <c:pt idx="3">
                  <c:v>280.8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Ряд 4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cat>
            <c:strRef>
              <c:f>Лист1!$A$2:$A$5</c:f>
              <c:strCache>
                <c:ptCount val="4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  <c:pt idx="3">
                  <c:v>2023 год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383</c:v>
                </c:pt>
                <c:pt idx="1">
                  <c:v>244.2</c:v>
                </c:pt>
                <c:pt idx="2">
                  <c:v>314.10000000000002</c:v>
                </c:pt>
                <c:pt idx="3">
                  <c:v>403.3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Ряд 6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</c:spPr>
          <c:invertIfNegative val="0"/>
          <c:cat>
            <c:strRef>
              <c:f>Лист1!$A$2:$A$5</c:f>
              <c:strCache>
                <c:ptCount val="4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  <c:pt idx="3">
                  <c:v>2023 год</c:v>
                </c:pt>
              </c:strCache>
            </c:strRef>
          </c:cat>
          <c:val>
            <c:numRef>
              <c:f>Лист1!$F$2:$F$5</c:f>
              <c:numCache>
                <c:formatCode>General</c:formatCode>
                <c:ptCount val="4"/>
                <c:pt idx="0">
                  <c:v>963.2</c:v>
                </c:pt>
                <c:pt idx="1">
                  <c:v>1112.2</c:v>
                </c:pt>
                <c:pt idx="2">
                  <c:v>1270.3</c:v>
                </c:pt>
                <c:pt idx="3">
                  <c:v>1470.8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Ряд 7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invertIfNegative val="0"/>
          <c:cat>
            <c:strRef>
              <c:f>Лист1!$A$2:$A$5</c:f>
              <c:strCache>
                <c:ptCount val="4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  <c:pt idx="3">
                  <c:v>2023 год</c:v>
                </c:pt>
              </c:strCache>
            </c:strRef>
          </c:cat>
          <c:val>
            <c:numRef>
              <c:f>Лист1!$G$2:$G$5</c:f>
              <c:numCache>
                <c:formatCode>General</c:formatCode>
                <c:ptCount val="4"/>
                <c:pt idx="0">
                  <c:v>204.1</c:v>
                </c:pt>
                <c:pt idx="1">
                  <c:v>159.5</c:v>
                </c:pt>
                <c:pt idx="2">
                  <c:v>307.3</c:v>
                </c:pt>
                <c:pt idx="3">
                  <c:v>314.8</c:v>
                </c:pt>
              </c:numCache>
            </c:numRef>
          </c:val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Ряд 8</c:v>
                </c:pt>
              </c:strCache>
            </c:strRef>
          </c:tx>
          <c:spPr>
            <a:solidFill>
              <a:srgbClr val="CC0099"/>
            </a:solidFill>
          </c:spPr>
          <c:invertIfNegative val="0"/>
          <c:cat>
            <c:strRef>
              <c:f>Лист1!$A$2:$A$5</c:f>
              <c:strCache>
                <c:ptCount val="4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  <c:pt idx="3">
                  <c:v>2023 год</c:v>
                </c:pt>
              </c:strCache>
            </c:strRef>
          </c:cat>
          <c:val>
            <c:numRef>
              <c:f>Лист1!$H$2:$H$5</c:f>
              <c:numCache>
                <c:formatCode>General</c:formatCode>
                <c:ptCount val="4"/>
                <c:pt idx="0">
                  <c:v>152</c:v>
                </c:pt>
                <c:pt idx="1">
                  <c:v>149.30000000000001</c:v>
                </c:pt>
                <c:pt idx="2">
                  <c:v>132.6</c:v>
                </c:pt>
                <c:pt idx="3">
                  <c:v>151.80000000000001</c:v>
                </c:pt>
              </c:numCache>
            </c:numRef>
          </c:val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Ряд 9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  <c:pt idx="3">
                  <c:v>2023 год</c:v>
                </c:pt>
              </c:strCache>
            </c:strRef>
          </c:cat>
          <c:val>
            <c:numRef>
              <c:f>Лист1!$I$2:$I$5</c:f>
              <c:numCache>
                <c:formatCode>General</c:formatCode>
                <c:ptCount val="4"/>
                <c:pt idx="0">
                  <c:v>75</c:v>
                </c:pt>
                <c:pt idx="1">
                  <c:v>97.1</c:v>
                </c:pt>
                <c:pt idx="2">
                  <c:v>68.5</c:v>
                </c:pt>
                <c:pt idx="3">
                  <c:v>109.5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01879040"/>
        <c:axId val="201735488"/>
        <c:axId val="0"/>
      </c:bar3DChart>
      <c:catAx>
        <c:axId val="201879040"/>
        <c:scaling>
          <c:orientation val="minMax"/>
        </c:scaling>
        <c:delete val="0"/>
        <c:axPos val="b"/>
        <c:majorGridlines/>
        <c:majorTickMark val="out"/>
        <c:minorTickMark val="none"/>
        <c:tickLblPos val="nextTo"/>
        <c:txPr>
          <a:bodyPr/>
          <a:lstStyle/>
          <a:p>
            <a:pPr>
              <a:defRPr>
                <a:latin typeface="Liberation Serif" panose="02020603050405020304" pitchFamily="18" charset="0"/>
              </a:defRPr>
            </a:pPr>
            <a:endParaRPr lang="ru-RU"/>
          </a:p>
        </c:txPr>
        <c:crossAx val="201735488"/>
        <c:crosses val="autoZero"/>
        <c:auto val="1"/>
        <c:lblAlgn val="ctr"/>
        <c:lblOffset val="100"/>
        <c:noMultiLvlLbl val="0"/>
      </c:catAx>
      <c:valAx>
        <c:axId val="201735488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Liberation Serif" panose="02020603050405020304" pitchFamily="18" charset="0"/>
              </a:defRPr>
            </a:pPr>
            <a:endParaRPr lang="ru-RU"/>
          </a:p>
        </c:txPr>
        <c:crossAx val="201879040"/>
        <c:crosses val="autoZero"/>
        <c:crossBetween val="between"/>
      </c:valAx>
      <c:spPr>
        <a:solidFill>
          <a:schemeClr val="lt1"/>
        </a:solidFill>
        <a:ln w="40000" cap="flat" cmpd="sng" algn="ctr">
          <a:solidFill>
            <a:schemeClr val="accent1"/>
          </a:solidFill>
          <a:prstDash val="solid"/>
        </a:ln>
        <a:effectLst/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2547531449673639E-2"/>
          <c:y val="2.930798093141166E-2"/>
          <c:w val="0.743713049330607"/>
          <c:h val="0.8791969397976220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 том числе дорожное хозяйство (дорожный фонд)</c:v>
                </c:pt>
              </c:strCache>
            </c:strRef>
          </c:tx>
          <c:spPr>
            <a:solidFill>
              <a:srgbClr val="ACCAE2"/>
            </a:solidFill>
          </c:spPr>
          <c:invertIfNegative val="0"/>
          <c:dLbls>
            <c:dLbl>
              <c:idx val="1"/>
              <c:layout>
                <c:manualLayout>
                  <c:x val="-6.902355202039076E-4"/>
                  <c:y val="1.1781098396474465E-3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4.7564533586677933E-3"/>
                  <c:y val="-3.05731357773313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2020 год - 258,0</c:v>
                </c:pt>
                <c:pt idx="1">
                  <c:v>2021 год - 235,2</c:v>
                </c:pt>
                <c:pt idx="2">
                  <c:v>2022 год - 340,1</c:v>
                </c:pt>
                <c:pt idx="3">
                  <c:v>2023 год - 280,8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223.3</c:v>
                </c:pt>
                <c:pt idx="1">
                  <c:v>211.4</c:v>
                </c:pt>
                <c:pt idx="2">
                  <c:v>299.39999999999998</c:v>
                </c:pt>
                <c:pt idx="3">
                  <c:v>164.8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82B0E2"/>
            </a:solidFill>
          </c:spPr>
          <c:invertIfNegative val="0"/>
          <c:cat>
            <c:strRef>
              <c:f>Лист1!$A$2:$A$5</c:f>
              <c:strCache>
                <c:ptCount val="4"/>
                <c:pt idx="0">
                  <c:v>2020 год - 258,0</c:v>
                </c:pt>
                <c:pt idx="1">
                  <c:v>2021 год - 235,2</c:v>
                </c:pt>
                <c:pt idx="2">
                  <c:v>2022 год - 340,1</c:v>
                </c:pt>
                <c:pt idx="3">
                  <c:v>2023 год - 280,8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34.700000000000003</c:v>
                </c:pt>
                <c:pt idx="1">
                  <c:v>23.8</c:v>
                </c:pt>
                <c:pt idx="2">
                  <c:v>40.700000000000003</c:v>
                </c:pt>
                <c:pt idx="3">
                  <c:v>116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2270208"/>
        <c:axId val="201770688"/>
      </c:barChart>
      <c:catAx>
        <c:axId val="202270208"/>
        <c:scaling>
          <c:orientation val="minMax"/>
        </c:scaling>
        <c:delete val="0"/>
        <c:axPos val="b"/>
        <c:majorTickMark val="out"/>
        <c:minorTickMark val="none"/>
        <c:tickLblPos val="nextTo"/>
        <c:crossAx val="201770688"/>
        <c:crosses val="autoZero"/>
        <c:auto val="1"/>
        <c:lblAlgn val="ctr"/>
        <c:lblOffset val="100"/>
        <c:noMultiLvlLbl val="0"/>
      </c:catAx>
      <c:valAx>
        <c:axId val="20177068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02270208"/>
        <c:crosses val="autoZero"/>
        <c:crossBetween val="between"/>
      </c:valAx>
      <c:spPr>
        <a:solidFill>
          <a:schemeClr val="accent6">
            <a:lumMod val="20000"/>
            <a:lumOff val="80000"/>
          </a:schemeClr>
        </a:solidFill>
      </c:spPr>
    </c:plotArea>
    <c:legend>
      <c:legendPos val="r"/>
      <c:legendEntry>
        <c:idx val="0"/>
        <c:delete val="1"/>
      </c:legendEntry>
      <c:layout>
        <c:manualLayout>
          <c:xMode val="edge"/>
          <c:yMode val="edge"/>
          <c:x val="0.80945884341592889"/>
          <c:y val="4.8322405862863842E-2"/>
          <c:w val="0.19054115658407098"/>
          <c:h val="0.89649319348330436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>
          <a:latin typeface="Liberation Serif" panose="02020603050405020304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view3D>
      <c:rotX val="10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5479486116866973E-2"/>
          <c:y val="2.7382899238606227E-2"/>
          <c:w val="0.67711700511120321"/>
          <c:h val="0.88439800950679626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жилищное хозяйство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642939144327879E-3"/>
                  <c:y val="-2.6203228881001525E-3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>
                        <a:latin typeface="Liberation Serif" panose="02020603050405020304" pitchFamily="18" charset="0"/>
                      </a:rPr>
                      <a:t>5,5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3.0053373699218604E-3"/>
                  <c:y val="8.6828802647659024E-3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>
                        <a:latin typeface="Liberation Serif" panose="02020603050405020304" pitchFamily="18" charset="0"/>
                      </a:rPr>
                      <a:t>1,9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latin typeface="Liberation Serif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2020 год - 383,0</c:v>
                </c:pt>
                <c:pt idx="1">
                  <c:v>2021 год - 244,2</c:v>
                </c:pt>
                <c:pt idx="2">
                  <c:v>2022 год - 314,1</c:v>
                </c:pt>
                <c:pt idx="3">
                  <c:v>2023 год - 403,3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233.2</c:v>
                </c:pt>
                <c:pt idx="1">
                  <c:v>105.6</c:v>
                </c:pt>
                <c:pt idx="2">
                  <c:v>141.1</c:v>
                </c:pt>
                <c:pt idx="3">
                  <c:v>154.1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коммунальное хозяйство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b="1" dirty="0" smtClean="0">
                        <a:latin typeface="Liberation Serif" panose="02020603050405020304" pitchFamily="18" charset="0"/>
                      </a:rPr>
                      <a:t>20,7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4.0683203658374873E-3"/>
                  <c:y val="3.2881945865664047E-3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>
                        <a:latin typeface="Liberation Serif" panose="02020603050405020304" pitchFamily="18" charset="0"/>
                      </a:rPr>
                      <a:t>19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3.8741215133802336E-3"/>
                  <c:y val="-1.8272823487448764E-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latin typeface="Liberation Serif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2020 год - 383,0</c:v>
                </c:pt>
                <c:pt idx="1">
                  <c:v>2021 год - 244,2</c:v>
                </c:pt>
                <c:pt idx="2">
                  <c:v>2022 год - 314,1</c:v>
                </c:pt>
                <c:pt idx="3">
                  <c:v>2023 год - 403,3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23.3</c:v>
                </c:pt>
                <c:pt idx="1">
                  <c:v>41.4</c:v>
                </c:pt>
                <c:pt idx="2">
                  <c:v>67.3</c:v>
                </c:pt>
                <c:pt idx="3">
                  <c:v>114.4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благоустройство</c:v>
                </c:pt>
              </c:strCache>
            </c:strRef>
          </c:tx>
          <c:invertIfNegative val="0"/>
          <c:dPt>
            <c:idx val="0"/>
            <c:invertIfNegative val="0"/>
            <c:bubble3D val="0"/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b="1" dirty="0" smtClean="0">
                        <a:latin typeface="Liberation Serif" panose="02020603050405020304" pitchFamily="18" charset="0"/>
                      </a:rPr>
                      <a:t>12,7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1.8698980536554139E-3"/>
                  <c:y val="-3.24890801606839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>
                        <a:latin typeface="Liberation Serif" panose="02020603050405020304" pitchFamily="18" charset="0"/>
                      </a:rPr>
                      <a:t>25,7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latin typeface="Liberation Serif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2020 год - 383,0</c:v>
                </c:pt>
                <c:pt idx="1">
                  <c:v>2021 год - 244,2</c:v>
                </c:pt>
                <c:pt idx="2">
                  <c:v>2022 год - 314,1</c:v>
                </c:pt>
                <c:pt idx="3">
                  <c:v>2023 год - 403,3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120.6</c:v>
                </c:pt>
                <c:pt idx="1">
                  <c:v>94.3</c:v>
                </c:pt>
                <c:pt idx="2">
                  <c:v>101.8</c:v>
                </c:pt>
                <c:pt idx="3">
                  <c:v>130.30000000000001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другие вопросы в области ЖКХ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0127570950897903E-2"/>
                  <c:y val="-4.85112399791836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/>
                      <a:t>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7.172254158140135E-3"/>
                  <c:y val="-5.9592428326677153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/>
                      <a:t>5,8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1615756851389377E-2"/>
                  <c:y val="-4.87339856974955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7.6265047611197324E-3"/>
                  <c:y val="-3.248908016068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2020 год - 383,0</c:v>
                </c:pt>
                <c:pt idx="1">
                  <c:v>2021 год - 244,2</c:v>
                </c:pt>
                <c:pt idx="2">
                  <c:v>2022 год - 314,1</c:v>
                </c:pt>
                <c:pt idx="3">
                  <c:v>2023 год - 403,3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5.9</c:v>
                </c:pt>
                <c:pt idx="1">
                  <c:v>3</c:v>
                </c:pt>
                <c:pt idx="2">
                  <c:v>3.9</c:v>
                </c:pt>
                <c:pt idx="3">
                  <c:v>4.5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02271744"/>
        <c:axId val="201773568"/>
        <c:axId val="0"/>
      </c:bar3DChart>
      <c:catAx>
        <c:axId val="20227174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>
                <a:latin typeface="Liberation Serif" panose="02020603050405020304" pitchFamily="18" charset="0"/>
              </a:defRPr>
            </a:pPr>
            <a:endParaRPr lang="ru-RU"/>
          </a:p>
        </c:txPr>
        <c:crossAx val="201773568"/>
        <c:crosses val="autoZero"/>
        <c:auto val="1"/>
        <c:lblAlgn val="ctr"/>
        <c:lblOffset val="100"/>
        <c:noMultiLvlLbl val="0"/>
      </c:catAx>
      <c:valAx>
        <c:axId val="201773568"/>
        <c:scaling>
          <c:orientation val="minMax"/>
          <c:min val="0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crossAx val="20227174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6601502162842117"/>
          <c:y val="8.9793385530262726E-2"/>
          <c:w val="0.23398497837157878"/>
          <c:h val="0.8703396990977611"/>
        </c:manualLayout>
      </c:layout>
      <c:overlay val="0"/>
      <c:txPr>
        <a:bodyPr/>
        <a:lstStyle/>
        <a:p>
          <a:pPr>
            <a:defRPr>
              <a:latin typeface="Liberation Serif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1206301151723887E-2"/>
          <c:y val="2.7382966933213383E-2"/>
          <c:w val="0.69328419527459917"/>
          <c:h val="0.88439800950679626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дошкольное образование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dLbl>
              <c:idx val="0"/>
              <c:layout>
                <c:manualLayout>
                  <c:x val="1.242743861793134E-2"/>
                  <c:y val="-5.7055560356119556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372,6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5352635888262649E-2"/>
                  <c:y val="-3.1369456891621093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411,4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2875670210312766E-2"/>
                  <c:y val="-2.177398670380931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2597806592918247E-2"/>
                  <c:y val="-2.39513853741902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2020 год - 963,2</c:v>
                </c:pt>
                <c:pt idx="1">
                  <c:v>2021 год - 1 112,2</c:v>
                </c:pt>
                <c:pt idx="2">
                  <c:v>2022 год - 1 270,3</c:v>
                </c:pt>
                <c:pt idx="3">
                  <c:v>2023 год - 1 470,8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411.4</c:v>
                </c:pt>
                <c:pt idx="1">
                  <c:v>469.4</c:v>
                </c:pt>
                <c:pt idx="2">
                  <c:v>558.6</c:v>
                </c:pt>
                <c:pt idx="3">
                  <c:v>619.70000000000005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общее образование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</c:spPr>
          <c:invertIfNegative val="0"/>
          <c:dPt>
            <c:idx val="0"/>
            <c:invertIfNegative val="0"/>
            <c:bubble3D val="0"/>
          </c:dPt>
          <c:dLbls>
            <c:dLbl>
              <c:idx val="0"/>
              <c:layout>
                <c:manualLayout>
                  <c:x val="1.2717307787463364E-2"/>
                  <c:y val="2.8306182714952111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ru-RU" dirty="0" smtClean="0"/>
                      <a:t>351,3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0689055090984289E-2"/>
                  <c:y val="3.0333563760405184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ru-RU" dirty="0" smtClean="0"/>
                      <a:t>390,4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1856759146275998E-2"/>
                  <c:y val="-4.354797340761902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9.7261602118905548E-3"/>
                  <c:y val="6.53219601114279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2020 год - 963,2</c:v>
                </c:pt>
                <c:pt idx="1">
                  <c:v>2021 год - 1 112,2</c:v>
                </c:pt>
                <c:pt idx="2">
                  <c:v>2022 год - 1 270,3</c:v>
                </c:pt>
                <c:pt idx="3">
                  <c:v>2023 год - 1 470,8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390.4</c:v>
                </c:pt>
                <c:pt idx="1">
                  <c:v>461</c:v>
                </c:pt>
                <c:pt idx="2">
                  <c:v>529.5</c:v>
                </c:pt>
                <c:pt idx="3">
                  <c:v>616.6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дополнительное образование</c:v>
                </c:pt>
              </c:strCache>
            </c:strRef>
          </c:tx>
          <c:invertIfNegative val="0"/>
          <c:dPt>
            <c:idx val="0"/>
            <c:invertIfNegative val="0"/>
            <c:bubble3D val="0"/>
          </c:dPt>
          <c:dLbls>
            <c:dLbl>
              <c:idx val="0"/>
              <c:layout>
                <c:manualLayout>
                  <c:x val="1.8524479422921264E-2"/>
                  <c:y val="4.3547973407618628E-3"/>
                </c:manualLayout>
              </c:layout>
              <c:tx>
                <c:rich>
                  <a:bodyPr/>
                  <a:lstStyle/>
                  <a:p>
                    <a:r>
                      <a:rPr lang="ru-RU" sz="1400" dirty="0" smtClean="0"/>
                      <a:t>59,7</a:t>
                    </a:r>
                    <a:endParaRPr lang="en-US" sz="14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0099205247036043E-2"/>
                  <c:y val="2.1772272216667283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66,7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2412603081450334E-2"/>
                  <c:y val="2.177398670380931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9.9116008874658313E-3"/>
                  <c:y val="4.457184495840331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2020 год - 963,2</c:v>
                </c:pt>
                <c:pt idx="1">
                  <c:v>2021 год - 1 112,2</c:v>
                </c:pt>
                <c:pt idx="2">
                  <c:v>2022 год - 1 270,3</c:v>
                </c:pt>
                <c:pt idx="3">
                  <c:v>2023 год - 1 470,8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66.7</c:v>
                </c:pt>
                <c:pt idx="1">
                  <c:v>53</c:v>
                </c:pt>
                <c:pt idx="2">
                  <c:v>61.6</c:v>
                </c:pt>
                <c:pt idx="3">
                  <c:v>38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молодежная политика и оздоровление детей</c:v>
                </c:pt>
              </c:strCache>
            </c:strRef>
          </c:tx>
          <c:spPr>
            <a:solidFill>
              <a:srgbClr val="B1EFF5"/>
            </a:solidFill>
          </c:spPr>
          <c:invertIfNegative val="0"/>
          <c:dLbls>
            <c:dLbl>
              <c:idx val="0"/>
              <c:layout>
                <c:manualLayout>
                  <c:x val="1.1268355803603494E-2"/>
                  <c:y val="-9.2342277469855891E-4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57,1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8.6096915157575088E-3"/>
                  <c:y val="4.9294997032850009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65,1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1578895528881477E-2"/>
                  <c:y val="-2.177398670380931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2.3015427697788027E-2"/>
                  <c:y val="-1.47066992556382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2020 год - 963,2</c:v>
                </c:pt>
                <c:pt idx="1">
                  <c:v>2021 год - 1 112,2</c:v>
                </c:pt>
                <c:pt idx="2">
                  <c:v>2022 год - 1 270,3</c:v>
                </c:pt>
                <c:pt idx="3">
                  <c:v>2023 год - 1 470,8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65.099999999999994</c:v>
                </c:pt>
                <c:pt idx="1">
                  <c:v>96</c:v>
                </c:pt>
                <c:pt idx="2">
                  <c:v>84.9</c:v>
                </c:pt>
                <c:pt idx="3">
                  <c:v>12.4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другие вопросы в области образования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dLbl>
              <c:idx val="0"/>
              <c:layout>
                <c:manualLayout>
                  <c:x val="1.0374664252991524E-2"/>
                  <c:y val="-2.8306182714952107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0374664252991498E-2"/>
                  <c:y val="-3.0483581385333042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ru-RU" dirty="0" smtClean="0"/>
                      <a:t>29,6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03745475526062E-2"/>
                  <c:y val="-1.7419189363047451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1856759146275998E-2"/>
                  <c:y val="-2.83061827149521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2020 год - 963,2</c:v>
                </c:pt>
                <c:pt idx="1">
                  <c:v>2021 год - 1 112,2</c:v>
                </c:pt>
                <c:pt idx="2">
                  <c:v>2022 год - 1 270,3</c:v>
                </c:pt>
                <c:pt idx="3">
                  <c:v>2023 год - 1 470,8</c:v>
                </c:pt>
              </c:strCache>
            </c:strRef>
          </c:cat>
          <c:val>
            <c:numRef>
              <c:f>Лист1!$F$2:$F$5</c:f>
              <c:numCache>
                <c:formatCode>General</c:formatCode>
                <c:ptCount val="4"/>
                <c:pt idx="0">
                  <c:v>29.6</c:v>
                </c:pt>
                <c:pt idx="1">
                  <c:v>32.799999999999997</c:v>
                </c:pt>
                <c:pt idx="2">
                  <c:v>35.700000000000003</c:v>
                </c:pt>
                <c:pt idx="3">
                  <c:v>184.1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202851840"/>
        <c:axId val="201775872"/>
        <c:axId val="0"/>
      </c:bar3DChart>
      <c:catAx>
        <c:axId val="202851840"/>
        <c:scaling>
          <c:orientation val="minMax"/>
        </c:scaling>
        <c:delete val="1"/>
        <c:axPos val="b"/>
        <c:majorTickMark val="out"/>
        <c:minorTickMark val="none"/>
        <c:tickLblPos val="nextTo"/>
        <c:crossAx val="201775872"/>
        <c:crosses val="autoZero"/>
        <c:auto val="1"/>
        <c:lblAlgn val="ctr"/>
        <c:lblOffset val="100"/>
        <c:noMultiLvlLbl val="0"/>
      </c:catAx>
      <c:valAx>
        <c:axId val="201775872"/>
        <c:scaling>
          <c:orientation val="minMax"/>
          <c:min val="0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crossAx val="20285184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9046935961363773"/>
          <c:y val="4.9792821373756825E-2"/>
          <c:w val="0.20953064038636229"/>
          <c:h val="0.90002002520981894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>
          <a:latin typeface="Liberation Serif" panose="02020603050405020304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1713397964889143E-2"/>
          <c:y val="2.3924125028631935E-2"/>
          <c:w val="0.84524473916190002"/>
          <c:h val="0.90817001128818331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культура</c:v>
                </c:pt>
              </c:strCache>
            </c:strRef>
          </c:tx>
          <c:spPr>
            <a:solidFill>
              <a:schemeClr val="accent1"/>
            </a:solidFill>
            <a:ln w="15875" cap="flat" cmpd="sng" algn="ctr">
              <a:solidFill>
                <a:schemeClr val="accent1">
                  <a:shade val="50000"/>
                  <a:shade val="75000"/>
                  <a:lumMod val="80000"/>
                </a:schemeClr>
              </a:solidFill>
              <a:prstDash val="solid"/>
            </a:ln>
            <a:effectLst/>
          </c:spPr>
          <c:invertIfNegative val="0"/>
          <c:dLbls>
            <c:dLbl>
              <c:idx val="0"/>
              <c:layout>
                <c:manualLayout>
                  <c:x val="1.2476186616787571E-2"/>
                  <c:y val="-0.13321002527496945"/>
                </c:manualLayout>
              </c:layout>
              <c:tx>
                <c:rich>
                  <a:bodyPr/>
                  <a:lstStyle/>
                  <a:p>
                    <a:r>
                      <a:rPr lang="en-US" sz="1800" dirty="0" smtClean="0"/>
                      <a:t>52,2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5530947381074181E-2"/>
                  <c:y val="-0.10319634623930679"/>
                </c:manualLayout>
              </c:layout>
              <c:tx>
                <c:rich>
                  <a:bodyPr/>
                  <a:lstStyle/>
                  <a:p>
                    <a:r>
                      <a:rPr lang="en-US" sz="1800" dirty="0" smtClean="0"/>
                      <a:t>67,3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3924682321272136E-2"/>
                  <c:y val="-5.2312243084101769E-2"/>
                </c:manualLayout>
              </c:layout>
              <c:tx>
                <c:rich>
                  <a:bodyPr/>
                  <a:lstStyle/>
                  <a:p>
                    <a:r>
                      <a:rPr lang="ru-RU" sz="1800" dirty="0" smtClean="0"/>
                      <a:t>91,4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5204249336280643E-2"/>
                  <c:y val="-0.1023377375079037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2020 год - 203,9</c:v>
                </c:pt>
                <c:pt idx="1">
                  <c:v>2021 год - 259,5</c:v>
                </c:pt>
                <c:pt idx="2">
                  <c:v>2022 год - 307,3</c:v>
                </c:pt>
                <c:pt idx="3">
                  <c:v>2023 год - 314,8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188.2</c:v>
                </c:pt>
                <c:pt idx="1">
                  <c:v>241.9</c:v>
                </c:pt>
                <c:pt idx="2">
                  <c:v>286.5</c:v>
                </c:pt>
                <c:pt idx="3">
                  <c:v>292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другие вопросы в области культуры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FF00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contourClr>
                  <a:srgbClr val="000000"/>
                </a:contourClr>
              </a:sp3d>
            </c:spPr>
          </c:dPt>
          <c:dLbls>
            <c:dLbl>
              <c:idx val="0"/>
              <c:layout>
                <c:manualLayout>
                  <c:x val="1.416008421650782E-2"/>
                  <c:y val="-2.2320436618153538E-3"/>
                </c:manualLayout>
              </c:layout>
              <c:tx>
                <c:rich>
                  <a:bodyPr/>
                  <a:lstStyle/>
                  <a:p>
                    <a:r>
                      <a:rPr lang="en-US" sz="1800" b="1" dirty="0" smtClean="0"/>
                      <a:t>5,8</a:t>
                    </a:r>
                    <a:endParaRPr lang="en-US" sz="1400" b="1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1463548676740836E-2"/>
                  <c:y val="-2.3545994889456728E-3"/>
                </c:manualLayout>
              </c:layout>
              <c:tx>
                <c:rich>
                  <a:bodyPr/>
                  <a:lstStyle/>
                  <a:p>
                    <a:r>
                      <a:rPr lang="en-US" sz="1800" dirty="0" smtClean="0"/>
                      <a:t>6,6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3861733942130292E-2"/>
                  <c:y val="-6.5322603044106206E-3"/>
                </c:manualLayout>
              </c:layout>
              <c:tx>
                <c:rich>
                  <a:bodyPr/>
                  <a:lstStyle/>
                  <a:p>
                    <a:r>
                      <a:rPr lang="ru-RU" sz="1800" dirty="0" smtClean="0"/>
                      <a:t>12,2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064297453539645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2020 год - 203,9</c:v>
                </c:pt>
                <c:pt idx="1">
                  <c:v>2021 год - 259,5</c:v>
                </c:pt>
                <c:pt idx="2">
                  <c:v>2022 год - 307,3</c:v>
                </c:pt>
                <c:pt idx="3">
                  <c:v>2023 год - 314,8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15.7</c:v>
                </c:pt>
                <c:pt idx="1">
                  <c:v>17.600000000000001</c:v>
                </c:pt>
                <c:pt idx="2">
                  <c:v>20.8</c:v>
                </c:pt>
                <c:pt idx="3">
                  <c:v>22.8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203147264"/>
        <c:axId val="202949760"/>
        <c:axId val="0"/>
      </c:bar3DChart>
      <c:catAx>
        <c:axId val="203147264"/>
        <c:scaling>
          <c:orientation val="minMax"/>
        </c:scaling>
        <c:delete val="0"/>
        <c:axPos val="b"/>
        <c:majorTickMark val="out"/>
        <c:minorTickMark val="none"/>
        <c:tickLblPos val="nextTo"/>
        <c:crossAx val="202949760"/>
        <c:crosses val="autoZero"/>
        <c:auto val="1"/>
        <c:lblAlgn val="ctr"/>
        <c:lblOffset val="100"/>
        <c:noMultiLvlLbl val="0"/>
      </c:catAx>
      <c:valAx>
        <c:axId val="202949760"/>
        <c:scaling>
          <c:orientation val="minMax"/>
          <c:min val="0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crossAx val="2031472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3587536266462192"/>
          <c:y val="0.34374164187518258"/>
          <c:w val="0.16412463733537805"/>
          <c:h val="0.44492655822878391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>
          <a:latin typeface="Liberation Serif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Учреждения дополнительного образования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b="1" i="0" baseline="0">
                    <a:latin typeface="Liberation Serif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2073</c:v>
                </c:pt>
                <c:pt idx="1">
                  <c:v>2024</c:v>
                </c:pt>
                <c:pt idx="2">
                  <c:v>2102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Детские сады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b="1" i="0" baseline="0">
                    <a:latin typeface="Liberation Serif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2633</c:v>
                </c:pt>
                <c:pt idx="1">
                  <c:v>2373</c:v>
                </c:pt>
                <c:pt idx="2">
                  <c:v>2133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Школы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b="1" i="0" baseline="0">
                    <a:solidFill>
                      <a:schemeClr val="tx1"/>
                    </a:solidFill>
                    <a:latin typeface="Liberation Serif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4856</c:v>
                </c:pt>
                <c:pt idx="1">
                  <c:v>4991</c:v>
                </c:pt>
                <c:pt idx="2">
                  <c:v>5055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04615168"/>
        <c:axId val="145775936"/>
        <c:axId val="74265856"/>
      </c:bar3DChart>
      <c:catAx>
        <c:axId val="2046151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0" i="0" baseline="0">
                <a:latin typeface="Liberation Serif" pitchFamily="18" charset="0"/>
              </a:defRPr>
            </a:pPr>
            <a:endParaRPr lang="ru-RU"/>
          </a:p>
        </c:txPr>
        <c:crossAx val="145775936"/>
        <c:crosses val="autoZero"/>
        <c:auto val="1"/>
        <c:lblAlgn val="ctr"/>
        <c:lblOffset val="100"/>
        <c:noMultiLvlLbl val="0"/>
      </c:catAx>
      <c:valAx>
        <c:axId val="14577593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aseline="0">
                <a:latin typeface="Liberation Serif" pitchFamily="18" charset="0"/>
              </a:defRPr>
            </a:pPr>
            <a:endParaRPr lang="ru-RU"/>
          </a:p>
        </c:txPr>
        <c:crossAx val="204615168"/>
        <c:crosses val="autoZero"/>
        <c:crossBetween val="between"/>
      </c:valAx>
      <c:serAx>
        <c:axId val="7426585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600" baseline="0">
                <a:latin typeface="Liberation Serif" pitchFamily="18" charset="0"/>
              </a:defRPr>
            </a:pPr>
            <a:endParaRPr lang="ru-RU"/>
          </a:p>
        </c:txPr>
        <c:crossAx val="145775936"/>
        <c:crosses val="autoZero"/>
      </c:ser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144570026572731"/>
          <c:y val="6.0913705583756347E-2"/>
          <c:w val="0.68273222043959603"/>
          <c:h val="0.832487309644670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invertIfNegative val="0"/>
          <c:dLbls>
            <c:numFmt formatCode="#,##0.00" sourceLinked="0"/>
            <c:txPr>
              <a:bodyPr/>
              <a:lstStyle/>
              <a:p>
                <a:pPr>
                  <a:defRPr sz="1385" baseline="0">
                    <a:latin typeface="Liberation Serif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Федеральный</c:v>
                </c:pt>
                <c:pt idx="1">
                  <c:v>Областной</c:v>
                </c:pt>
                <c:pt idx="2">
                  <c:v>Местный</c:v>
                </c:pt>
              </c:strCache>
            </c:strRef>
          </c:cat>
          <c:val>
            <c:numRef>
              <c:f>Лист1!$B$2:$B$4</c:f>
              <c:numCache>
                <c:formatCode>#,##0.000</c:formatCode>
                <c:ptCount val="3"/>
                <c:pt idx="0">
                  <c:v>45427.41</c:v>
                </c:pt>
                <c:pt idx="1">
                  <c:v>767704.62399999995</c:v>
                </c:pt>
                <c:pt idx="2">
                  <c:v>640740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invertIfNegative val="0"/>
          <c:dLbls>
            <c:numFmt formatCode="#,##0.00" sourceLinked="0"/>
            <c:txPr>
              <a:bodyPr/>
              <a:lstStyle/>
              <a:p>
                <a:pPr>
                  <a:defRPr sz="1385" baseline="0">
                    <a:latin typeface="Liberation Serif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Федеральный</c:v>
                </c:pt>
                <c:pt idx="1">
                  <c:v>Областной</c:v>
                </c:pt>
                <c:pt idx="2">
                  <c:v>Местный</c:v>
                </c:pt>
              </c:strCache>
            </c:strRef>
          </c:cat>
          <c:val>
            <c:numRef>
              <c:f>Лист1!$C$2:$C$4</c:f>
              <c:numCache>
                <c:formatCode>#,##0.000</c:formatCode>
                <c:ptCount val="3"/>
                <c:pt idx="0">
                  <c:v>38684.110999999997</c:v>
                </c:pt>
                <c:pt idx="1">
                  <c:v>653893.19200000004</c:v>
                </c:pt>
                <c:pt idx="2">
                  <c:v>542412.43299999996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2021</c:v>
                </c:pt>
              </c:strCache>
            </c:strRef>
          </c:tx>
          <c:invertIfNegative val="0"/>
          <c:dLbls>
            <c:numFmt formatCode="#,##0.00" sourceLinked="0"/>
            <c:txPr>
              <a:bodyPr/>
              <a:lstStyle/>
              <a:p>
                <a:pPr>
                  <a:defRPr sz="1385" baseline="0">
                    <a:latin typeface="Liberation Serif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Федеральный</c:v>
                </c:pt>
                <c:pt idx="1">
                  <c:v>Областной</c:v>
                </c:pt>
                <c:pt idx="2">
                  <c:v>Местный</c:v>
                </c:pt>
              </c:strCache>
            </c:strRef>
          </c:cat>
          <c:val>
            <c:numRef>
              <c:f>Лист1!$D$2:$D$4</c:f>
              <c:numCache>
                <c:formatCode>#,##0.000</c:formatCode>
                <c:ptCount val="3"/>
                <c:pt idx="0">
                  <c:v>36394.870000000003</c:v>
                </c:pt>
                <c:pt idx="1">
                  <c:v>582064.97199999995</c:v>
                </c:pt>
                <c:pt idx="2">
                  <c:v>482966.95699999999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4673536"/>
        <c:axId val="204571776"/>
      </c:barChart>
      <c:catAx>
        <c:axId val="20467353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385" baseline="0">
                <a:latin typeface="Liberation Serif" pitchFamily="18" charset="0"/>
              </a:defRPr>
            </a:pPr>
            <a:endParaRPr lang="ru-RU"/>
          </a:p>
        </c:txPr>
        <c:crossAx val="204571776"/>
        <c:crosses val="autoZero"/>
        <c:auto val="1"/>
        <c:lblAlgn val="ctr"/>
        <c:lblOffset val="50"/>
        <c:noMultiLvlLbl val="0"/>
      </c:catAx>
      <c:valAx>
        <c:axId val="204571776"/>
        <c:scaling>
          <c:orientation val="minMax"/>
        </c:scaling>
        <c:delete val="1"/>
        <c:axPos val="b"/>
        <c:numFmt formatCode="#,##0.000" sourceLinked="1"/>
        <c:majorTickMark val="out"/>
        <c:minorTickMark val="none"/>
        <c:tickLblPos val="nextTo"/>
        <c:crossAx val="204673536"/>
        <c:crosses val="autoZero"/>
        <c:crossBetween val="between"/>
      </c:valAx>
      <c:spPr>
        <a:noFill/>
        <a:ln w="25379">
          <a:noFill/>
        </a:ln>
      </c:spPr>
    </c:plotArea>
    <c:legend>
      <c:legendPos val="r"/>
      <c:layout>
        <c:manualLayout>
          <c:xMode val="edge"/>
          <c:yMode val="edge"/>
          <c:x val="0.3089108661417323"/>
          <c:y val="0.88709679350917636"/>
          <c:w val="0.39801973753280834"/>
          <c:h val="0.11290320649082364"/>
        </c:manualLayout>
      </c:layout>
      <c:overlay val="0"/>
      <c:txPr>
        <a:bodyPr/>
        <a:lstStyle/>
        <a:p>
          <a:pPr>
            <a:defRPr sz="1385" b="1" i="0" baseline="0">
              <a:latin typeface="Liberation Serif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780"/>
      </a:pPr>
      <a:endParaRPr lang="ru-RU"/>
    </a:p>
  </c:tx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7032382204446423E-2"/>
          <c:y val="5.534841366832257E-2"/>
          <c:w val="0.64697415307764172"/>
          <c:h val="0.65923171234942146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Муниципальные гарантии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На 01.01.2020</c:v>
                </c:pt>
                <c:pt idx="1">
                  <c:v>На 01.01.2021</c:v>
                </c:pt>
                <c:pt idx="2">
                  <c:v>На 01.01.2022</c:v>
                </c:pt>
                <c:pt idx="3">
                  <c:v>На 01.01.2023</c:v>
                </c:pt>
                <c:pt idx="4">
                  <c:v>На 01.01.2024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Бюджетные кредиты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6.6043546783887339E-3"/>
                  <c:y val="-0.1259780659291824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1142321452975236E-2"/>
                  <c:y val="-0.1763692923008554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4452671433754164E-4"/>
                  <c:y val="-0.1284976272477661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6.6044775752546669E-3"/>
                  <c:y val="-0.1637716840985922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1142321452975236E-2"/>
                  <c:y val="-0.3275431698065294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На 01.01.2020</c:v>
                </c:pt>
                <c:pt idx="1">
                  <c:v>На 01.01.2021</c:v>
                </c:pt>
                <c:pt idx="2">
                  <c:v>На 01.01.2022</c:v>
                </c:pt>
                <c:pt idx="3">
                  <c:v>На 01.01.2023</c:v>
                </c:pt>
                <c:pt idx="4">
                  <c:v>На 01.01.2024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8.1</c:v>
                </c:pt>
                <c:pt idx="1">
                  <c:v>23.5</c:v>
                </c:pt>
                <c:pt idx="2">
                  <c:v>13.5</c:v>
                </c:pt>
                <c:pt idx="3">
                  <c:v>20.8</c:v>
                </c:pt>
                <c:pt idx="4">
                  <c:v>56.2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62923008"/>
        <c:axId val="163718848"/>
        <c:axId val="0"/>
      </c:bar3DChart>
      <c:catAx>
        <c:axId val="162923008"/>
        <c:scaling>
          <c:orientation val="minMax"/>
        </c:scaling>
        <c:delete val="0"/>
        <c:axPos val="b"/>
        <c:majorTickMark val="out"/>
        <c:minorTickMark val="none"/>
        <c:tickLblPos val="nextTo"/>
        <c:crossAx val="163718848"/>
        <c:crosses val="autoZero"/>
        <c:auto val="1"/>
        <c:lblAlgn val="ctr"/>
        <c:lblOffset val="100"/>
        <c:noMultiLvlLbl val="0"/>
      </c:catAx>
      <c:valAx>
        <c:axId val="16371884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6292300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4870397630715924"/>
          <c:y val="8.5604774072722059E-2"/>
          <c:w val="0.24149772967612648"/>
          <c:h val="0.52896265494310157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>
          <a:latin typeface="Liberation Serif" panose="02020603050405020304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24"/>
      <c:hPercent val="46"/>
      <c:rotY val="44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rgbClr val="000000"/>
          </a:solidFill>
          <a:prstDash val="solid"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11383537653239928"/>
          <c:y val="3.3088235294117647E-2"/>
          <c:w val="0.88616462346760061"/>
          <c:h val="0.7337976039494627"/>
        </c:manualLayout>
      </c:layout>
      <c:bar3D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gapDepth val="0"/>
        <c:shape val="box"/>
        <c:axId val="74985472"/>
        <c:axId val="58946624"/>
        <c:axId val="0"/>
      </c:bar3DChart>
      <c:catAx>
        <c:axId val="749854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spPr>
          <a:ln w="4977">
            <a:solidFill>
              <a:srgbClr val="000000"/>
            </a:solidFill>
            <a:prstDash val="solid"/>
          </a:ln>
        </c:spPr>
        <c:txPr>
          <a:bodyPr rot="-2700000" vert="horz"/>
          <a:lstStyle/>
          <a:p>
            <a:pPr>
              <a:defRPr sz="2312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5894662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58946624"/>
        <c:scaling>
          <c:orientation val="minMax"/>
          <c:max val="6800"/>
          <c:min val="0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ln w="59718">
            <a:solidFill>
              <a:srgbClr val="969696"/>
            </a:solidFill>
            <a:prstDash val="solid"/>
          </a:ln>
        </c:spPr>
        <c:txPr>
          <a:bodyPr rot="0" vert="horz"/>
          <a:lstStyle/>
          <a:p>
            <a:pPr>
              <a:defRPr sz="1998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74985472"/>
        <c:crosses val="autoZero"/>
        <c:crossBetween val="between"/>
        <c:majorUnit val="1000"/>
        <c:minorUnit val="500"/>
      </c:valAx>
      <c:spPr>
        <a:noFill/>
        <a:ln w="39812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81" b="1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24"/>
      <c:hPercent val="46"/>
      <c:rotY val="44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rgbClr val="000000"/>
          </a:solidFill>
          <a:prstDash val="solid"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11383537653239928"/>
          <c:y val="3.3088235294117647E-2"/>
          <c:w val="0.88616462346760061"/>
          <c:h val="0.733797603949462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chemeClr val="accent2">
                <a:lumMod val="20000"/>
                <a:lumOff val="80000"/>
              </a:schemeClr>
            </a:solidFill>
            <a:ln w="19906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3.2166555487657282E-2"/>
                  <c:y val="-0.1117813250944656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2281364301802539E-2"/>
                  <c:y val="-0.1220776568509007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4655250881264433E-2"/>
                  <c:y val="-0.1204647112033576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numFmt formatCode="0.0" sourceLinked="0"/>
              <c:spPr>
                <a:solidFill>
                  <a:srgbClr val="FFFFFF"/>
                </a:solidFill>
                <a:ln w="19906">
                  <a:solidFill>
                    <a:srgbClr val="000000"/>
                  </a:solidFill>
                  <a:prstDash val="solid"/>
                </a:ln>
              </c:spPr>
              <c:txPr>
                <a:bodyPr/>
                <a:lstStyle/>
                <a:p>
                  <a:pPr>
                    <a:defRPr sz="1763" b="1" i="0" u="none" strike="noStrike" baseline="0"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numFmt formatCode="0.0" sourceLinked="0"/>
              <c:spPr>
                <a:solidFill>
                  <a:srgbClr val="FFFFFF"/>
                </a:solidFill>
                <a:ln w="19906">
                  <a:solidFill>
                    <a:srgbClr val="000000"/>
                  </a:solidFill>
                  <a:prstDash val="solid"/>
                </a:ln>
              </c:spPr>
              <c:txPr>
                <a:bodyPr/>
                <a:lstStyle/>
                <a:p>
                  <a:pPr>
                    <a:defRPr sz="1763" b="1" i="0" u="none" strike="noStrike" baseline="0"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numFmt formatCode="0.0" sourceLinked="0"/>
              <c:spPr>
                <a:solidFill>
                  <a:srgbClr val="FFFFFF"/>
                </a:solidFill>
                <a:ln w="19906">
                  <a:solidFill>
                    <a:srgbClr val="000000"/>
                  </a:solidFill>
                  <a:prstDash val="solid"/>
                </a:ln>
              </c:spPr>
              <c:txPr>
                <a:bodyPr/>
                <a:lstStyle/>
                <a:p>
                  <a:pPr>
                    <a:defRPr sz="1763" b="1" i="0" u="none" strike="noStrike" baseline="0"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0.0" sourceLinked="0"/>
            <c:spPr>
              <a:solidFill>
                <a:srgbClr val="FFFFFF"/>
              </a:solidFill>
              <a:ln w="19906">
                <a:solidFill>
                  <a:srgbClr val="000000"/>
                </a:solidFill>
                <a:prstDash val="solid"/>
              </a:ln>
            </c:spPr>
            <c:txPr>
              <a:bodyPr/>
              <a:lstStyle/>
              <a:p>
                <a:pPr>
                  <a:defRPr sz="2194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Sheet1!$B$1:$D$1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Sheet1!$B$2:$D$2</c:f>
              <c:numCache>
                <c:formatCode>General</c:formatCode>
                <c:ptCount val="3"/>
                <c:pt idx="0">
                  <c:v>4442</c:v>
                </c:pt>
                <c:pt idx="1">
                  <c:v>5437</c:v>
                </c:pt>
                <c:pt idx="2">
                  <c:v>7444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gapDepth val="0"/>
        <c:shape val="box"/>
        <c:axId val="74988032"/>
        <c:axId val="58948352"/>
        <c:axId val="0"/>
      </c:bar3DChart>
      <c:catAx>
        <c:axId val="749880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spPr>
          <a:ln w="4977">
            <a:solidFill>
              <a:srgbClr val="000000"/>
            </a:solidFill>
            <a:prstDash val="solid"/>
          </a:ln>
        </c:spPr>
        <c:txPr>
          <a:bodyPr rot="-2700000" vert="horz"/>
          <a:lstStyle/>
          <a:p>
            <a:pPr>
              <a:defRPr sz="2312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5894835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58948352"/>
        <c:scaling>
          <c:orientation val="minMax"/>
          <c:max val="8000"/>
          <c:min val="0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ln w="59718">
            <a:solidFill>
              <a:srgbClr val="969696"/>
            </a:solidFill>
            <a:prstDash val="solid"/>
          </a:ln>
        </c:spPr>
        <c:txPr>
          <a:bodyPr rot="0" vert="horz"/>
          <a:lstStyle/>
          <a:p>
            <a:pPr>
              <a:defRPr sz="1998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74988032"/>
        <c:crosses val="autoZero"/>
        <c:crossBetween val="between"/>
        <c:majorUnit val="1000"/>
        <c:minorUnit val="500"/>
      </c:valAx>
      <c:spPr>
        <a:noFill/>
        <a:ln w="39812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81" b="1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0"/>
      <c:rotY val="0"/>
      <c:depthPercent val="110"/>
      <c:rAngAx val="1"/>
    </c:view3D>
    <c:floor>
      <c:thickness val="0"/>
    </c:floor>
    <c:sideWall>
      <c:thickness val="0"/>
      <c:spPr>
        <a:noFill/>
      </c:spPr>
    </c:sideWall>
    <c:backWall>
      <c:thickness val="0"/>
      <c:spPr>
        <a:noFill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2019 год (факт)</c:v>
                </c:pt>
              </c:strCache>
            </c:strRef>
          </c:tx>
          <c:spPr>
            <a:solidFill>
              <a:srgbClr val="D60093"/>
            </a:solidFill>
            <a:scene3d>
              <a:camera prst="orthographicFront"/>
              <a:lightRig rig="threePt" dir="t"/>
            </a:scene3d>
            <a:sp3d>
              <a:bevelT w="133350" h="12700"/>
            </a:sp3d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43.5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2020 год (факт)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General</c:formatCode>
                <c:ptCount val="1"/>
                <c:pt idx="0">
                  <c:v>60.4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Столбец2</c:v>
                </c:pt>
              </c:strCache>
            </c:strRef>
          </c:tx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General</c:formatCode>
                <c:ptCount val="1"/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2021 год (факт)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General</c:formatCode>
                <c:ptCount val="1"/>
                <c:pt idx="0">
                  <c:v>59.1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2021 год(факт)</c:v>
                </c:pt>
              </c:strCache>
            </c:strRef>
          </c:tx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General</c:formatCode>
                <c:ptCount val="1"/>
              </c:numCache>
            </c:numRef>
          </c:val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2022 год (факт)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Лист1!$H$2</c:f>
              <c:numCache>
                <c:formatCode>General</c:formatCode>
                <c:ptCount val="1"/>
                <c:pt idx="0">
                  <c:v>74.900000000000006</c:v>
                </c:pt>
              </c:numCache>
            </c:numRef>
          </c:val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Столбец 4</c:v>
                </c:pt>
              </c:strCache>
            </c:strRef>
          </c:tx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Лист1!$I$2</c:f>
              <c:numCache>
                <c:formatCode>General</c:formatCode>
                <c:ptCount val="1"/>
              </c:numCache>
            </c:numRef>
          </c:val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2023 год (факт)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Лист1!$J$2</c:f>
              <c:numCache>
                <c:formatCode>General</c:formatCode>
                <c:ptCount val="1"/>
                <c:pt idx="0">
                  <c:v>80.599999999999994</c:v>
                </c:pt>
              </c:numCache>
            </c:numRef>
          </c:val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Столбец 6</c:v>
                </c:pt>
              </c:strCache>
            </c:strRef>
          </c:tx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Лист1!$K$2</c:f>
              <c:numCache>
                <c:formatCode>General</c:formatCode>
                <c:ptCount val="1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gapDepth val="10"/>
        <c:shape val="cylinder"/>
        <c:axId val="75229696"/>
        <c:axId val="145210112"/>
        <c:axId val="0"/>
      </c:bar3DChart>
      <c:catAx>
        <c:axId val="752296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45210112"/>
        <c:crosses val="autoZero"/>
        <c:auto val="1"/>
        <c:lblAlgn val="ctr"/>
        <c:lblOffset val="100"/>
        <c:noMultiLvlLbl val="0"/>
      </c:catAx>
      <c:valAx>
        <c:axId val="1452101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75229696"/>
        <c:crosses val="autoZero"/>
        <c:crossBetween val="between"/>
      </c:valAx>
    </c:plotArea>
    <c:legend>
      <c:legendPos val="r"/>
      <c:legendEntry>
        <c:idx val="1"/>
        <c:delete val="1"/>
      </c:legendEntry>
      <c:legendEntry>
        <c:idx val="3"/>
        <c:delete val="1"/>
      </c:legendEntry>
      <c:legendEntry>
        <c:idx val="5"/>
        <c:delete val="1"/>
      </c:legendEntry>
      <c:legendEntry>
        <c:idx val="7"/>
        <c:delete val="1"/>
      </c:legendEntry>
      <c:legendEntry>
        <c:idx val="9"/>
        <c:delete val="1"/>
      </c:legendEntry>
      <c:layout>
        <c:manualLayout>
          <c:xMode val="edge"/>
          <c:yMode val="edge"/>
          <c:x val="0.67368011028991892"/>
          <c:y val="6.3156945825672897E-2"/>
          <c:w val="0.32631988971008108"/>
          <c:h val="0.70630714391611249"/>
        </c:manualLayout>
      </c:layout>
      <c:overlay val="0"/>
      <c:txPr>
        <a:bodyPr/>
        <a:lstStyle/>
        <a:p>
          <a:pPr>
            <a:defRPr sz="1660" b="1" baseline="0"/>
          </a:pPr>
          <a:endParaRPr lang="ru-RU"/>
        </a:p>
      </c:txPr>
    </c:legend>
    <c:plotVisOnly val="1"/>
    <c:dispBlanksAs val="gap"/>
    <c:showDLblsOverMax val="0"/>
  </c:chart>
  <c:spPr>
    <a:scene3d>
      <a:camera prst="orthographicFront"/>
      <a:lightRig rig="threePt" dir="t"/>
    </a:scene3d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0"/>
      <c:rotY val="20"/>
      <c:depthPercent val="110"/>
      <c:rAngAx val="0"/>
      <c:perspective val="2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3351968828860289E-2"/>
          <c:y val="2.5840626166932553E-2"/>
          <c:w val="0.92507330534702492"/>
          <c:h val="0.9237469454685856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FFC000"/>
            </a:solidFill>
            <a:scene3d>
              <a:camera prst="orthographicFront"/>
              <a:lightRig rig="threePt" dir="t"/>
            </a:scene3d>
            <a:sp3d>
              <a:bevelT w="19050"/>
            </a:sp3d>
          </c:spPr>
          <c:invertIfNegative val="0"/>
          <c:dLbls>
            <c:dLbl>
              <c:idx val="0"/>
              <c:layout>
                <c:manualLayout>
                  <c:x val="0.51456311401907728"/>
                  <c:y val="0.383185199938403"/>
                </c:manualLayout>
              </c:layout>
              <c:tx>
                <c:rich>
                  <a:bodyPr/>
                  <a:lstStyle/>
                  <a:p>
                    <a:pPr>
                      <a:defRPr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ru-RU" sz="1400" b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2022 год (факт)     </a:t>
                    </a:r>
                  </a:p>
                  <a:p>
                    <a:pPr>
                      <a:defRPr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ru-RU" sz="1400" b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692,4 млн. руб.</a:t>
                    </a:r>
                    <a:endParaRPr lang="en-US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</c:dLbl>
            <c:dLbl>
              <c:idx val="1"/>
              <c:layout>
                <c:manualLayout>
                  <c:x val="0.52323848937419659"/>
                  <c:y val="0.32950975342731958"/>
                </c:manualLayout>
              </c:layout>
              <c:tx>
                <c:rich>
                  <a:bodyPr/>
                  <a:lstStyle/>
                  <a:p>
                    <a:pPr>
                      <a:defRPr sz="1400" b="1"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ru-RU" sz="1400" b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2023 год (факт)                 737,6 млн. руб.</a:t>
                    </a:r>
                    <a:endParaRPr lang="en-US" sz="1400" b="1" baseline="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0.33596056291364451"/>
                  <c:y val="0.46595071199580224"/>
                </c:manualLayout>
              </c:layout>
              <c:tx>
                <c:rich>
                  <a:bodyPr/>
                  <a:lstStyle/>
                  <a:p>
                    <a:pPr>
                      <a:defRPr sz="1400" b="1"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ru-RU" sz="1400" b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2019 год (факт) </a:t>
                    </a:r>
                  </a:p>
                  <a:p>
                    <a:pPr>
                      <a:defRPr sz="1400" b="1"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ru-RU" sz="1400" b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417,4 млн. руб.</a:t>
                    </a:r>
                    <a:endParaRPr lang="en-US" sz="14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0.33707725431301283"/>
                  <c:y val="0.56978326135363189"/>
                </c:manualLayout>
              </c:layout>
              <c:tx>
                <c:rich>
                  <a:bodyPr/>
                  <a:lstStyle/>
                  <a:p>
                    <a:pPr>
                      <a:defRPr sz="1400" b="1"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ru-RU" sz="1400" b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2020 год (факт)                332,7 млн. руб.</a:t>
                    </a:r>
                    <a:endParaRPr lang="en-US" sz="14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0.32686162351008624"/>
                  <c:y val="0.60507443898050861"/>
                </c:manualLayout>
              </c:layout>
              <c:tx>
                <c:rich>
                  <a:bodyPr/>
                  <a:lstStyle/>
                  <a:p>
                    <a:pPr>
                      <a:defRPr sz="1400" b="1"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ru-RU" sz="1400" b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2021 год (факт)                 543,2 млн. руб.</a:t>
                    </a:r>
                    <a:endParaRPr lang="en-US" sz="14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417.4</c:v>
                </c:pt>
                <c:pt idx="1">
                  <c:v>332.7</c:v>
                </c:pt>
                <c:pt idx="2">
                  <c:v>543.29999999999995</c:v>
                </c:pt>
                <c:pt idx="3">
                  <c:v>692.4</c:v>
                </c:pt>
                <c:pt idx="4">
                  <c:v>737.6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invertIfNegative val="0"/>
          <c:cat>
            <c:numRef>
              <c:f>Лист1!$A$2:$A$6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Лист1!$C$2:$C$6</c:f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shape val="cylinder"/>
        <c:axId val="75230720"/>
        <c:axId val="64620800"/>
        <c:axId val="58737280"/>
      </c:bar3DChart>
      <c:catAx>
        <c:axId val="7523072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64620800"/>
        <c:crosses val="autoZero"/>
        <c:auto val="1"/>
        <c:lblAlgn val="ctr"/>
        <c:lblOffset val="100"/>
        <c:noMultiLvlLbl val="0"/>
      </c:catAx>
      <c:valAx>
        <c:axId val="6462080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75230720"/>
        <c:crosses val="autoZero"/>
        <c:crossBetween val="between"/>
      </c:valAx>
      <c:serAx>
        <c:axId val="58737280"/>
        <c:scaling>
          <c:orientation val="minMax"/>
        </c:scaling>
        <c:delete val="1"/>
        <c:axPos val="b"/>
        <c:majorTickMark val="out"/>
        <c:minorTickMark val="none"/>
        <c:tickLblPos val="nextTo"/>
        <c:crossAx val="64620800"/>
        <c:crosses val="autoZero"/>
      </c:ser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10"/>
      <c:rotY val="20"/>
      <c:rAngAx val="0"/>
      <c:perspective val="1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3002625617020001E-2"/>
          <c:y val="5.5237831761383235E-2"/>
          <c:w val="0.90022943391697041"/>
          <c:h val="0.9120486978055070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4.4684384848340244E-3"/>
                  <c:y val="-6.5285551150054369E-2"/>
                </c:manualLayout>
              </c:layout>
              <c:tx>
                <c:rich>
                  <a:bodyPr/>
                  <a:lstStyle/>
                  <a:p>
                    <a:r>
                      <a:rPr lang="ru-RU" sz="1600" dirty="0"/>
                      <a:t>2012 год </a:t>
                    </a:r>
                    <a:r>
                      <a:rPr lang="ru-RU" sz="1600" dirty="0" smtClean="0"/>
                      <a:t>(факт) </a:t>
                    </a:r>
                    <a:endParaRPr lang="ru-RU" sz="1600" dirty="0"/>
                  </a:p>
                  <a:p>
                    <a:r>
                      <a:rPr lang="ru-RU" sz="1600" dirty="0" smtClean="0"/>
                      <a:t>32,5 </a:t>
                    </a:r>
                    <a:r>
                      <a:rPr lang="ru-RU" sz="1600" dirty="0"/>
                      <a:t>млн. руб.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4.1998204770626303E-2"/>
                  <c:y val="-9.2001161983823285E-2"/>
                </c:manualLayout>
              </c:layout>
              <c:tx>
                <c:rich>
                  <a:bodyPr/>
                  <a:lstStyle/>
                  <a:p>
                    <a:r>
                      <a:rPr lang="ru-RU" sz="1600" dirty="0" smtClean="0"/>
                      <a:t>2013 </a:t>
                    </a:r>
                    <a:r>
                      <a:rPr lang="ru-RU" sz="1600" dirty="0"/>
                      <a:t>год (факт)</a:t>
                    </a:r>
                  </a:p>
                  <a:p>
                    <a:r>
                      <a:rPr lang="ru-RU" sz="1600" dirty="0" smtClean="0"/>
                      <a:t>31,2 </a:t>
                    </a:r>
                    <a:r>
                      <a:rPr lang="ru-RU" sz="1600" dirty="0"/>
                      <a:t>млн. руб.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3.5720137949204504E-3"/>
                  <c:y val="-3.2267134252842583E-2"/>
                </c:manualLayout>
              </c:layout>
              <c:tx>
                <c:rich>
                  <a:bodyPr/>
                  <a:lstStyle/>
                  <a:p>
                    <a:r>
                      <a:rPr lang="ru-RU" sz="1600" dirty="0" smtClean="0"/>
                      <a:t>2014 </a:t>
                    </a:r>
                    <a:r>
                      <a:rPr lang="ru-RU" sz="1600" dirty="0"/>
                      <a:t>год </a:t>
                    </a:r>
                    <a:r>
                      <a:rPr lang="ru-RU" sz="1600" dirty="0" smtClean="0"/>
                      <a:t>(факт)</a:t>
                    </a:r>
                  </a:p>
                  <a:p>
                    <a:r>
                      <a:rPr lang="ru-RU" sz="1600" dirty="0" smtClean="0"/>
                      <a:t>33,1 </a:t>
                    </a:r>
                    <a:r>
                      <a:rPr lang="ru-RU" sz="1600" dirty="0"/>
                      <a:t>млн. руб.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7.4113128010469112E-2"/>
                  <c:y val="-4.9961661818996375E-2"/>
                </c:manualLayout>
              </c:layout>
              <c:tx>
                <c:rich>
                  <a:bodyPr/>
                  <a:lstStyle/>
                  <a:p>
                    <a:r>
                      <a:rPr lang="ru-RU" sz="1600" dirty="0" smtClean="0"/>
                      <a:t>2015 </a:t>
                    </a:r>
                    <a:r>
                      <a:rPr lang="ru-RU" sz="1600" dirty="0"/>
                      <a:t>год (факт)</a:t>
                    </a:r>
                  </a:p>
                  <a:p>
                    <a:r>
                      <a:rPr lang="ru-RU" sz="1600" dirty="0" smtClean="0"/>
                      <a:t>32,8 </a:t>
                    </a:r>
                    <a:r>
                      <a:rPr lang="ru-RU" sz="1600" dirty="0"/>
                      <a:t>млн. руб.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0.43901492850819945"/>
                  <c:y val="-0.40051507434846423"/>
                </c:manualLayout>
              </c:layout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ru-RU" sz="1600" dirty="0" smtClean="0"/>
                      <a:t>2022 </a:t>
                    </a:r>
                    <a:r>
                      <a:rPr lang="ru-RU" sz="1600" dirty="0"/>
                      <a:t>год (факт)         </a:t>
                    </a:r>
                    <a:r>
                      <a:rPr lang="ru-RU" sz="1600" dirty="0" smtClean="0"/>
                      <a:t>     62,7 </a:t>
                    </a:r>
                    <a:r>
                      <a:rPr lang="ru-RU" sz="1600" dirty="0"/>
                      <a:t>млн. руб.</a:t>
                    </a:r>
                    <a:endParaRPr lang="en-US" sz="1600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48322155706591036"/>
                  <c:y val="-0.32448185581718991"/>
                </c:manualLayout>
              </c:layout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ru-RU" sz="1600" dirty="0" smtClean="0"/>
                      <a:t>2023</a:t>
                    </a:r>
                    <a:r>
                      <a:rPr lang="ru-RU" sz="1600" baseline="0" dirty="0" smtClean="0"/>
                      <a:t> </a:t>
                    </a:r>
                    <a:r>
                      <a:rPr lang="ru-RU" sz="1600" dirty="0" smtClean="0"/>
                      <a:t>год </a:t>
                    </a:r>
                    <a:r>
                      <a:rPr lang="ru-RU" sz="1600" dirty="0"/>
                      <a:t>(факт)                </a:t>
                    </a:r>
                    <a:r>
                      <a:rPr lang="ru-RU" sz="1600" dirty="0" smtClean="0"/>
                      <a:t> 59,3 млн</a:t>
                    </a:r>
                    <a:r>
                      <a:rPr lang="ru-RU" sz="1600" dirty="0"/>
                      <a:t>. руб.</a:t>
                    </a:r>
                    <a:endParaRPr lang="en-US" sz="1600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0.30029857016398853"/>
                  <c:y val="0.25055512837754867"/>
                </c:manualLayout>
              </c:layout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ru-RU" sz="1600" dirty="0" smtClean="0"/>
                      <a:t>2019 год </a:t>
                    </a:r>
                    <a:r>
                      <a:rPr lang="ru-RU" sz="1600" dirty="0"/>
                      <a:t>(факт)              </a:t>
                    </a:r>
                    <a:r>
                      <a:rPr lang="ru-RU" sz="1600" dirty="0" smtClean="0"/>
                      <a:t>27,1 </a:t>
                    </a:r>
                    <a:r>
                      <a:rPr lang="ru-RU" sz="1600" dirty="0"/>
                      <a:t>млн. руб.</a:t>
                    </a:r>
                    <a:endParaRPr lang="en-US" sz="1600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0.26218985461583472"/>
                  <c:y val="0.33088483589542683"/>
                </c:manualLayout>
              </c:layout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ru-RU" sz="1600" dirty="0" smtClean="0"/>
                      <a:t>2020 </a:t>
                    </a:r>
                    <a:r>
                      <a:rPr lang="ru-RU" sz="1600" dirty="0"/>
                      <a:t>год (факт)           </a:t>
                    </a:r>
                    <a:r>
                      <a:rPr lang="en-US" sz="1600" dirty="0" smtClean="0"/>
                      <a:t>2</a:t>
                    </a:r>
                    <a:r>
                      <a:rPr lang="ru-RU" sz="1600" dirty="0" smtClean="0"/>
                      <a:t>9,4 </a:t>
                    </a:r>
                    <a:r>
                      <a:rPr lang="ru-RU" sz="1600" dirty="0"/>
                      <a:t>млн. руб.</a:t>
                    </a:r>
                    <a:endParaRPr lang="en-US" sz="1600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0.29877445199621905"/>
                  <c:y val="4.1478761131804091E-2"/>
                </c:manualLayout>
              </c:layout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ru-RU" sz="1600" dirty="0" smtClean="0"/>
                      <a:t>2021 </a:t>
                    </a:r>
                    <a:r>
                      <a:rPr lang="ru-RU" sz="1600" dirty="0"/>
                      <a:t>год (факт)      </a:t>
                    </a:r>
                    <a:r>
                      <a:rPr lang="ru-RU" sz="1600" dirty="0" smtClean="0"/>
                      <a:t>    52,6 </a:t>
                    </a:r>
                    <a:r>
                      <a:rPr lang="ru-RU" sz="1600" dirty="0"/>
                      <a:t>млн. руб.</a:t>
                    </a:r>
                    <a:endParaRPr lang="en-US" sz="1600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27.1</c:v>
                </c:pt>
                <c:pt idx="1">
                  <c:v>29.4</c:v>
                </c:pt>
                <c:pt idx="2">
                  <c:v>52.6</c:v>
                </c:pt>
                <c:pt idx="3">
                  <c:v>62.7</c:v>
                </c:pt>
                <c:pt idx="4">
                  <c:v>59.3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shape val="box"/>
        <c:axId val="185082880"/>
        <c:axId val="64624256"/>
        <c:axId val="0"/>
      </c:bar3DChart>
      <c:catAx>
        <c:axId val="1850828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64624256"/>
        <c:crosses val="autoZero"/>
        <c:auto val="1"/>
        <c:lblAlgn val="ctr"/>
        <c:lblOffset val="100"/>
        <c:noMultiLvlLbl val="0"/>
      </c:catAx>
      <c:valAx>
        <c:axId val="6462425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8508288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hart>
    <c:autoTitleDeleted val="1"/>
    <c:view3D>
      <c:rotX val="10"/>
      <c:rotY val="20"/>
      <c:rAngAx val="0"/>
      <c:perspective val="2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7.8307336920635656E-2"/>
          <c:w val="0.91949404611608809"/>
          <c:h val="0.8786764782948645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.16019216515881232"/>
                  <c:y val="-0.10156070901842963"/>
                </c:manualLayout>
              </c:layout>
              <c:tx>
                <c:rich>
                  <a:bodyPr/>
                  <a:lstStyle/>
                  <a:p>
                    <a:r>
                      <a:rPr lang="ru-RU" sz="1200" b="1" baseline="0" dirty="0" smtClean="0"/>
                      <a:t>2020 год (факт)</a:t>
                    </a:r>
                  </a:p>
                  <a:p>
                    <a:r>
                      <a:rPr lang="ru-RU" sz="1200" b="1" baseline="0" dirty="0" smtClean="0"/>
                      <a:t>0,5 млн. руб.</a:t>
                    </a:r>
                    <a:endParaRPr lang="en-US" sz="160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32463368891689548"/>
                  <c:y val="-0.70854213855669135"/>
                </c:manualLayout>
              </c:layout>
              <c:tx>
                <c:rich>
                  <a:bodyPr/>
                  <a:lstStyle/>
                  <a:p>
                    <a:r>
                      <a:rPr lang="ru-RU" sz="1200" b="1" baseline="0" dirty="0" smtClean="0"/>
                      <a:t>2022 год (факт)</a:t>
                    </a:r>
                  </a:p>
                  <a:p>
                    <a:r>
                      <a:rPr lang="ru-RU" sz="1200" b="1" baseline="0" dirty="0" smtClean="0"/>
                      <a:t>7,2  млн. руб.</a:t>
                    </a:r>
                    <a:endParaRPr lang="en-US" sz="16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32976141393227409"/>
                  <c:y val="4.5592498268921568E-2"/>
                </c:manualLayout>
              </c:layout>
              <c:tx>
                <c:rich>
                  <a:bodyPr/>
                  <a:lstStyle/>
                  <a:p>
                    <a:r>
                      <a:rPr lang="ru-RU" sz="1200" b="1" baseline="0" dirty="0" smtClean="0"/>
                      <a:t>2023 год (факт)</a:t>
                    </a:r>
                  </a:p>
                  <a:p>
                    <a:r>
                      <a:rPr lang="ru-RU" sz="1200" b="1" baseline="0" dirty="0" smtClean="0"/>
                      <a:t>2,8 млн. руб.</a:t>
                    </a:r>
                    <a:endParaRPr lang="en-US" sz="16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0.44042826064125068"/>
                  <c:y val="0.14032004412782978"/>
                </c:manualLayout>
              </c:layout>
              <c:tx>
                <c:rich>
                  <a:bodyPr/>
                  <a:lstStyle/>
                  <a:p>
                    <a:r>
                      <a:rPr lang="ru-RU" sz="1200" b="1" baseline="0" dirty="0" smtClean="0"/>
                      <a:t>2019 год (факт)</a:t>
                    </a:r>
                  </a:p>
                  <a:p>
                    <a:r>
                      <a:rPr lang="ru-RU" sz="1200" b="1" baseline="0" dirty="0" smtClean="0"/>
                      <a:t>0,4  млн. руб.</a:t>
                    </a:r>
                    <a:endParaRPr lang="en-US" sz="16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0.30792036128490191"/>
                  <c:y val="-0.67568803032614688"/>
                </c:manualLayout>
              </c:layout>
              <c:tx>
                <c:rich>
                  <a:bodyPr/>
                  <a:lstStyle/>
                  <a:p>
                    <a:pPr>
                      <a:defRPr sz="1200" b="1"/>
                    </a:pPr>
                    <a:r>
                      <a:rPr lang="ru-RU" sz="1200" b="1" dirty="0" smtClean="0"/>
                      <a:t>2021 год (факт) </a:t>
                    </a:r>
                  </a:p>
                  <a:p>
                    <a:pPr>
                      <a:defRPr sz="1200" b="1"/>
                    </a:pPr>
                    <a:r>
                      <a:rPr lang="ru-RU" sz="1200" b="1" dirty="0" smtClean="0"/>
                      <a:t>7</a:t>
                    </a:r>
                    <a:r>
                      <a:rPr lang="en-US" sz="1200" b="1" dirty="0" smtClean="0"/>
                      <a:t>,</a:t>
                    </a:r>
                    <a:r>
                      <a:rPr lang="ru-RU" sz="1200" b="1" dirty="0" smtClean="0"/>
                      <a:t>6 млн. руб.</a:t>
                    </a:r>
                    <a:endParaRPr lang="en-US" b="1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0.4</c:v>
                </c:pt>
                <c:pt idx="1">
                  <c:v>0.5</c:v>
                </c:pt>
                <c:pt idx="2">
                  <c:v>7.6</c:v>
                </c:pt>
                <c:pt idx="3">
                  <c:v>7.2</c:v>
                </c:pt>
                <c:pt idx="4">
                  <c:v>2.8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shape val="cylinder"/>
        <c:axId val="185083904"/>
        <c:axId val="184754752"/>
        <c:axId val="0"/>
      </c:bar3DChart>
      <c:catAx>
        <c:axId val="1850839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84754752"/>
        <c:crosses val="autoZero"/>
        <c:auto val="1"/>
        <c:lblAlgn val="ctr"/>
        <c:lblOffset val="100"/>
        <c:noMultiLvlLbl val="0"/>
      </c:catAx>
      <c:valAx>
        <c:axId val="1847547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8508390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7"/>
    </mc:Choice>
    <mc:Fallback>
      <c:style val="37"/>
    </mc:Fallback>
  </mc:AlternateContent>
  <c:chart>
    <c:autoTitleDeleted val="1"/>
    <c:plotArea>
      <c:layout>
        <c:manualLayout>
          <c:layoutTarget val="inner"/>
          <c:xMode val="edge"/>
          <c:yMode val="edge"/>
          <c:x val="2.677755218077674E-2"/>
          <c:y val="0"/>
          <c:w val="0.94988803317521442"/>
          <c:h val="0.908125672603541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47E16C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47E16C"/>
              </a:solidFill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90500" h="38100"/>
              </a:sp3d>
            </c:spPr>
          </c:dPt>
          <c:dPt>
            <c:idx val="1"/>
            <c:invertIfNegative val="0"/>
            <c:bubble3D val="0"/>
            <c:spPr>
              <a:solidFill>
                <a:srgbClr val="47E16C"/>
              </a:solidFill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90500" h="38100"/>
              </a:sp3d>
            </c:spPr>
          </c:dPt>
          <c:dPt>
            <c:idx val="2"/>
            <c:invertIfNegative val="0"/>
            <c:bubble3D val="0"/>
            <c:spPr>
              <a:solidFill>
                <a:srgbClr val="47E16C"/>
              </a:solidFill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90500" h="38100"/>
              </a:sp3d>
            </c:spPr>
          </c:dPt>
          <c:dPt>
            <c:idx val="3"/>
            <c:invertIfNegative val="0"/>
            <c:bubble3D val="0"/>
            <c:spPr>
              <a:solidFill>
                <a:srgbClr val="47E16C"/>
              </a:solidFill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90500" h="38100"/>
              </a:sp3d>
            </c:spPr>
          </c:dPt>
          <c:dLbls>
            <c:dLbl>
              <c:idx val="0"/>
              <c:layout>
                <c:manualLayout>
                  <c:x val="0.18626310216529487"/>
                  <c:y val="-0.55356370021904699"/>
                </c:manualLayout>
              </c:layout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ru-RU" sz="1600" dirty="0" smtClean="0"/>
                      <a:t>2022 </a:t>
                    </a:r>
                    <a:r>
                      <a:rPr lang="ru-RU" sz="1600" dirty="0"/>
                      <a:t>год </a:t>
                    </a:r>
                    <a:r>
                      <a:rPr lang="ru-RU" sz="1600" dirty="0" smtClean="0"/>
                      <a:t>(факт)</a:t>
                    </a:r>
                    <a:endParaRPr lang="ru-RU" sz="1600" dirty="0"/>
                  </a:p>
                  <a:p>
                    <a:pPr>
                      <a:defRPr sz="1600"/>
                    </a:pPr>
                    <a:r>
                      <a:rPr lang="ru-RU" sz="1600" dirty="0" smtClean="0"/>
                      <a:t>22,0 </a:t>
                    </a:r>
                    <a:r>
                      <a:rPr lang="ru-RU" sz="1600" dirty="0"/>
                      <a:t>млн. руб.</a:t>
                    </a:r>
                    <a:endParaRPr lang="en-US" sz="1600" dirty="0"/>
                  </a:p>
                </c:rich>
              </c:tx>
              <c:spPr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23045602353909414"/>
                  <c:y val="-0.53776943523688081"/>
                </c:manualLayout>
              </c:layout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ru-RU" sz="1600" dirty="0" smtClean="0"/>
                      <a:t>2023 </a:t>
                    </a:r>
                    <a:r>
                      <a:rPr lang="ru-RU" sz="1600" dirty="0"/>
                      <a:t>год (факт)</a:t>
                    </a:r>
                  </a:p>
                  <a:p>
                    <a:pPr>
                      <a:defRPr sz="1600"/>
                    </a:pPr>
                    <a:r>
                      <a:rPr lang="ru-RU" sz="1600" dirty="0"/>
                      <a:t> </a:t>
                    </a:r>
                    <a:r>
                      <a:rPr lang="ru-RU" sz="1600" dirty="0" smtClean="0"/>
                      <a:t>25,1 </a:t>
                    </a:r>
                    <a:r>
                      <a:rPr lang="ru-RU" sz="1600" dirty="0"/>
                      <a:t>млн. руб. </a:t>
                    </a:r>
                    <a:endParaRPr lang="en-US" sz="1600" dirty="0"/>
                  </a:p>
                </c:rich>
              </c:tx>
              <c:spPr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3.6656431898490507E-2"/>
                  <c:y val="0.35987149852338141"/>
                </c:manualLayout>
              </c:layout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ru-RU" sz="1600" dirty="0" smtClean="0"/>
                      <a:t>2019 </a:t>
                    </a:r>
                    <a:r>
                      <a:rPr lang="ru-RU" sz="1600" dirty="0"/>
                      <a:t>год </a:t>
                    </a:r>
                    <a:r>
                      <a:rPr lang="ru-RU" sz="1600" dirty="0" smtClean="0"/>
                      <a:t>(факт)</a:t>
                    </a:r>
                    <a:endParaRPr lang="ru-RU" sz="1600" dirty="0"/>
                  </a:p>
                  <a:p>
                    <a:pPr>
                      <a:defRPr sz="1600"/>
                    </a:pPr>
                    <a:r>
                      <a:rPr lang="ru-RU" sz="1600" dirty="0"/>
                      <a:t> </a:t>
                    </a:r>
                    <a:r>
                      <a:rPr lang="ru-RU" sz="1600" dirty="0" smtClean="0"/>
                      <a:t>18,2 </a:t>
                    </a:r>
                    <a:r>
                      <a:rPr lang="ru-RU" sz="1600" dirty="0"/>
                      <a:t>млн. руб.</a:t>
                    </a:r>
                    <a:endParaRPr lang="en-US" sz="1600" dirty="0"/>
                  </a:p>
                </c:rich>
              </c:tx>
              <c:spPr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6.8008094836102886E-2"/>
                  <c:y val="0.35596521613684717"/>
                </c:manualLayout>
              </c:layout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ru-RU" sz="1600" dirty="0" smtClean="0"/>
                      <a:t>2020 </a:t>
                    </a:r>
                    <a:r>
                      <a:rPr lang="ru-RU" sz="1600" dirty="0"/>
                      <a:t>год (факт)</a:t>
                    </a:r>
                  </a:p>
                  <a:p>
                    <a:pPr>
                      <a:defRPr sz="1600"/>
                    </a:pPr>
                    <a:r>
                      <a:rPr lang="ru-RU" sz="1600" dirty="0"/>
                      <a:t> </a:t>
                    </a:r>
                    <a:r>
                      <a:rPr lang="ru-RU" sz="1600" dirty="0" smtClean="0"/>
                      <a:t>16,8</a:t>
                    </a:r>
                    <a:r>
                      <a:rPr lang="ru-RU" sz="1600" baseline="0" dirty="0" smtClean="0"/>
                      <a:t> </a:t>
                    </a:r>
                    <a:r>
                      <a:rPr lang="ru-RU" sz="1600" dirty="0" smtClean="0"/>
                      <a:t>млн</a:t>
                    </a:r>
                    <a:r>
                      <a:rPr lang="ru-RU" sz="1600" dirty="0"/>
                      <a:t>. руб.</a:t>
                    </a:r>
                    <a:endParaRPr lang="en-US" sz="1600" dirty="0"/>
                  </a:p>
                </c:rich>
              </c:tx>
              <c:spPr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5692155848680814E-2"/>
                  <c:y val="0.36063571709279407"/>
                </c:manualLayout>
              </c:layout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ru-RU" sz="1600" dirty="0" smtClean="0"/>
                      <a:t>2021 год (факт) 23,0 млн. руб.</a:t>
                    </a:r>
                  </a:p>
                </c:rich>
              </c:tx>
              <c:spPr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18.2</c:v>
                </c:pt>
                <c:pt idx="1">
                  <c:v>16.8</c:v>
                </c:pt>
                <c:pt idx="2">
                  <c:v>23</c:v>
                </c:pt>
                <c:pt idx="3">
                  <c:v>22</c:v>
                </c:pt>
                <c:pt idx="4">
                  <c:v>25.1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85083392"/>
        <c:axId val="184756480"/>
      </c:barChart>
      <c:catAx>
        <c:axId val="18508339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84756480"/>
        <c:crosses val="autoZero"/>
        <c:auto val="1"/>
        <c:lblAlgn val="ctr"/>
        <c:lblOffset val="100"/>
        <c:noMultiLvlLbl val="0"/>
      </c:catAx>
      <c:valAx>
        <c:axId val="184756480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18508339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rawing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0.12564</cdr:x>
      <cdr:y>0.08824</cdr:y>
    </cdr:from>
    <cdr:to>
      <cdr:x>0.38533</cdr:x>
      <cdr:y>0.27498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42392" y="43204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0.03275</cdr:x>
      <cdr:y>0.08824</cdr:y>
    </cdr:from>
    <cdr:to>
      <cdr:x>0.95303</cdr:x>
      <cdr:y>0.22059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22974" y="432048"/>
          <a:ext cx="3455430" cy="6480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800" b="1" dirty="0" smtClean="0"/>
            <a:t>Доходы всего 2023 год – 2 902,5</a:t>
          </a:r>
        </a:p>
        <a:p xmlns:a="http://schemas.openxmlformats.org/drawingml/2006/main">
          <a:pPr algn="ctr"/>
          <a:r>
            <a:rPr lang="ru-RU" sz="1800" b="1" dirty="0" smtClean="0"/>
            <a:t> млн. руб</a:t>
          </a:r>
          <a:r>
            <a:rPr lang="ru-RU" sz="1600" b="1" dirty="0" smtClean="0"/>
            <a:t>.</a:t>
          </a:r>
          <a:endParaRPr lang="ru-RU" sz="1600" b="1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0.5625</cdr:x>
      <cdr:y>0.34811</cdr:y>
    </cdr:from>
    <cdr:to>
      <cdr:x>0.8125</cdr:x>
      <cdr:y>0.56897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146739" y="1453855"/>
          <a:ext cx="954106" cy="92240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874,8 млн. руб.</a:t>
          </a:r>
        </a:p>
        <a:p xmlns:a="http://schemas.openxmlformats.org/drawingml/2006/main">
          <a:pPr algn="ctr"/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0.22917</cdr:x>
      <cdr:y>0.35916</cdr:y>
    </cdr:from>
    <cdr:to>
      <cdr:x>0.5</cdr:x>
      <cdr:y>0.60345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874597" y="1500000"/>
          <a:ext cx="1033615" cy="102027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1 792,4</a:t>
          </a:r>
          <a:endParaRPr lang="ru-RU" sz="1800" b="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 xmlns:a="http://schemas.openxmlformats.org/drawingml/2006/main">
          <a:pPr algn="ctr"/>
          <a:r>
            <a:rPr lang="ru-RU" sz="18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млн. руб.</a:t>
          </a:r>
        </a:p>
        <a:p xmlns:a="http://schemas.openxmlformats.org/drawingml/2006/main">
          <a:pPr algn="ctr"/>
          <a:endParaRPr lang="ru-RU" sz="18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0.34043</cdr:x>
      <cdr:y>0</cdr:y>
    </cdr:from>
    <cdr:to>
      <cdr:x>0.78723</cdr:x>
      <cdr:y>0.10417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152128" y="0"/>
          <a:ext cx="1512168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endParaRPr lang="ru-RU" sz="1800" b="1" dirty="0"/>
        </a:p>
      </cdr:txBody>
    </cdr:sp>
  </cdr:relSizeAnchor>
  <cdr:relSizeAnchor xmlns:cdr="http://schemas.openxmlformats.org/drawingml/2006/chartDrawing">
    <cdr:from>
      <cdr:x>0</cdr:x>
      <cdr:y>0.03448</cdr:y>
    </cdr:from>
    <cdr:to>
      <cdr:x>0.92453</cdr:x>
      <cdr:y>0.25862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0" y="144016"/>
          <a:ext cx="3528392" cy="93610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800" b="1" dirty="0" smtClean="0"/>
            <a:t>Доходы всего 2022 год – 2 667,2 </a:t>
          </a:r>
        </a:p>
        <a:p xmlns:a="http://schemas.openxmlformats.org/drawingml/2006/main">
          <a:r>
            <a:rPr lang="ru-RU" sz="1800" b="1" dirty="0" smtClean="0"/>
            <a:t>                 млн. </a:t>
          </a:r>
          <a:r>
            <a:rPr lang="ru-RU" sz="1800" b="1" dirty="0"/>
            <a:t>р</a:t>
          </a:r>
          <a:r>
            <a:rPr lang="ru-RU" sz="1800" b="1" dirty="0" smtClean="0"/>
            <a:t>уб.</a:t>
          </a:r>
          <a:endParaRPr lang="ru-RU" sz="1800" b="1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0.19444</cdr:x>
      <cdr:y>0.73067</cdr:y>
    </cdr:from>
    <cdr:to>
      <cdr:x>0.31202</cdr:x>
      <cdr:y>0.9091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512168" y="374441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0.54032</cdr:x>
      <cdr:y>0.32834</cdr:y>
    </cdr:from>
    <cdr:to>
      <cdr:x>0.611</cdr:x>
      <cdr:y>0.46328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4824536" y="2110206"/>
          <a:ext cx="631078" cy="86724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dirty="0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0.30711</cdr:x>
      <cdr:y>2.13651E-7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 flipV="1">
          <a:off x="0" y="0"/>
          <a:ext cx="2609524" cy="1"/>
        </a:xfrm>
        <a:prstGeom xmlns:a="http://schemas.openxmlformats.org/drawingml/2006/main" prst="rect">
          <a:avLst/>
        </a:prstGeom>
      </cdr:spPr>
    </cdr:pic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0.30963</cdr:x>
      <cdr:y>2.10414E-7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 flipV="1">
          <a:off x="0" y="0"/>
          <a:ext cx="2876191" cy="1"/>
        </a:xfrm>
        <a:prstGeom xmlns:a="http://schemas.openxmlformats.org/drawingml/2006/main" prst="rect">
          <a:avLst/>
        </a:prstGeom>
      </cdr:spPr>
    </cdr:pic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0.15</cdr:x>
      <cdr:y>0.79268</cdr:y>
    </cdr:from>
    <cdr:to>
      <cdr:x>0.775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296144" y="4680520"/>
          <a:ext cx="5400600" cy="122413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b="1" dirty="0" smtClean="0"/>
            <a:t>2020 год – 963,2 </a:t>
          </a:r>
        </a:p>
        <a:p xmlns:a="http://schemas.openxmlformats.org/drawingml/2006/main">
          <a:r>
            <a:rPr lang="ru-RU" sz="1800" b="1" dirty="0" smtClean="0"/>
            <a:t>                  2021 год – 1 112,2</a:t>
          </a:r>
        </a:p>
        <a:p xmlns:a="http://schemas.openxmlformats.org/drawingml/2006/main">
          <a:r>
            <a:rPr lang="ru-RU" sz="1800" b="1" dirty="0" smtClean="0"/>
            <a:t>                                       2022 год – 1 270,3</a:t>
          </a:r>
        </a:p>
        <a:p xmlns:a="http://schemas.openxmlformats.org/drawingml/2006/main">
          <a:r>
            <a:rPr lang="ru-RU" sz="1800" dirty="0" smtClean="0"/>
            <a:t>                                                             </a:t>
          </a:r>
          <a:r>
            <a:rPr lang="ru-RU" sz="1800" b="1" dirty="0" smtClean="0"/>
            <a:t>2023 год – 1 470,8  </a:t>
          </a:r>
          <a:endParaRPr lang="ru-RU" sz="1100" dirty="0"/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0.11111</cdr:x>
      <cdr:y>0.14286</cdr:y>
    </cdr:from>
    <cdr:to>
      <cdr:x>0.17593</cdr:x>
      <cdr:y>0.2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864096" y="720080"/>
          <a:ext cx="504056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0.22222</cdr:x>
      <cdr:y>0.72857</cdr:y>
    </cdr:from>
    <cdr:to>
      <cdr:x>0.28704</cdr:x>
      <cdr:y>0.77143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728175" y="3672408"/>
          <a:ext cx="504096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0.53704</cdr:x>
      <cdr:y>0.68571</cdr:y>
    </cdr:from>
    <cdr:to>
      <cdr:x>0.60186</cdr:x>
      <cdr:y>0.72857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4176464" y="3456384"/>
          <a:ext cx="504096" cy="2160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0.43519</cdr:x>
      <cdr:y>0.7</cdr:y>
    </cdr:from>
    <cdr:to>
      <cdr:x>0.48148</cdr:x>
      <cdr:y>0.75714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3384413" y="3528392"/>
          <a:ext cx="360003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0.53704</cdr:x>
      <cdr:y>0.62857</cdr:y>
    </cdr:from>
    <cdr:to>
      <cdr:x>0.59259</cdr:x>
      <cdr:y>0.68571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4176487" y="3168345"/>
          <a:ext cx="432005" cy="28801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0.11111</cdr:x>
      <cdr:y>0.3</cdr:y>
    </cdr:from>
    <cdr:to>
      <cdr:x>0.16667</cdr:x>
      <cdr:y>0.34286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864096" y="1512168"/>
          <a:ext cx="432048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0.22222</cdr:x>
      <cdr:y>0.22857</cdr:y>
    </cdr:from>
    <cdr:to>
      <cdr:x>0.27778</cdr:x>
      <cdr:y>0.28571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1728192" y="1152128"/>
          <a:ext cx="432048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0.32407</cdr:x>
      <cdr:y>0.71429</cdr:y>
    </cdr:from>
    <cdr:to>
      <cdr:x>0.38889</cdr:x>
      <cdr:y>0.77143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2520280" y="3600422"/>
          <a:ext cx="504065" cy="28801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 smtClean="0"/>
        </a:p>
        <a:p xmlns:a="http://schemas.openxmlformats.org/drawingml/2006/main">
          <a:endParaRPr lang="ru-RU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10E062-0631-442F-AA58-1E79A02E41B8}" type="datetimeFigureOut">
              <a:rPr lang="ru-RU" smtClean="0"/>
              <a:pPr/>
              <a:t>12.04.2024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DEE8E2-F806-45C7-ACFF-E4A46501ABF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07609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3342E1-0FCD-41F1-9DEC-123217A05C58}" type="datetimeFigureOut">
              <a:rPr lang="ru-RU" smtClean="0"/>
              <a:pPr/>
              <a:t>12.04.2024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D4CF63-4C5A-456D-9A67-6CC91593C7E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9013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9163" y="744538"/>
            <a:ext cx="4960937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64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464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F3D526BF-99E9-438A-8C33-C567E6BA8F5A}" type="slidenum">
              <a:rPr lang="ru-RU" altLang="ru-RU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1741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477494" indent="-183652"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734606" indent="-146921"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028449" indent="-146921"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1322291" indent="-146921"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1616133" indent="-146921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1909976" indent="-146921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2203818" indent="-146921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2497661" indent="-146921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04697F4-84E8-4216-AD05-DDD6E501E73B}" type="slidenum">
              <a:rPr lang="ru-RU" altLang="ru-RU" sz="1200"/>
              <a:pPr eaLnBrk="1" hangingPunct="1">
                <a:spcBef>
                  <a:spcPct val="0"/>
                </a:spcBef>
              </a:pPr>
              <a:t>42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1843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477494" indent="-183652"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734606" indent="-146921"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028449" indent="-146921"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1322291" indent="-146921"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1616133" indent="-146921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1909976" indent="-146921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2203818" indent="-146921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2497661" indent="-146921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4A0834E-BC27-4886-9DD3-9F3467F048D1}" type="slidenum">
              <a:rPr lang="ru-RU" altLang="ru-RU" sz="1200"/>
              <a:pPr eaLnBrk="1" hangingPunct="1">
                <a:spcBef>
                  <a:spcPct val="0"/>
                </a:spcBef>
              </a:pPr>
              <a:t>43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/>
          </a:p>
        </p:txBody>
      </p:sp>
      <p:sp>
        <p:nvSpPr>
          <p:cNvPr id="1946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477494" indent="-183652"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734606" indent="-146921"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028449" indent="-146921"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1322291" indent="-146921"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1616133" indent="-146921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1909976" indent="-146921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2203818" indent="-146921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2497661" indent="-146921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7D31CF0-9771-4BEB-BBDD-243A5BCA1B16}" type="slidenum">
              <a:rPr lang="ru-RU" altLang="ru-RU" sz="1200"/>
              <a:pPr eaLnBrk="1" hangingPunct="1">
                <a:spcBef>
                  <a:spcPct val="0"/>
                </a:spcBef>
              </a:pPr>
              <a:t>44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D4CF63-4C5A-456D-9A67-6CC91593C7EC}" type="slidenum">
              <a:rPr lang="ru-RU" smtClean="0"/>
              <a:pPr/>
              <a:t>69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57233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9163" y="744538"/>
            <a:ext cx="4960937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745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474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F07EAC85-32E4-4DE8-9D39-BC9EE2FD37B7}" type="slidenum">
              <a:rPr lang="ru-RU" altLang="ru-RU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9163" y="744538"/>
            <a:ext cx="4960937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B42AEF-09D3-4237-A069-7AAC5B1D4138}" type="slidenum">
              <a:rPr lang="ru-RU" smtClean="0"/>
              <a:pPr>
                <a:defRPr/>
              </a:pPr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84379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18431-4249-448C-B5A6-E8146AC7EFC3}" type="slidenum">
              <a:rPr lang="ru-RU" smtClean="0"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64619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553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2D37D6CA-14E3-4A3E-A8F7-C5820555169B}" type="slidenum">
              <a:rPr lang="ru-RU" altLang="ru-RU" smtClean="0"/>
              <a:pPr/>
              <a:t>28</a:t>
            </a:fld>
            <a:endParaRPr lang="ru-RU" altLang="ru-RU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D4CF63-4C5A-456D-9A67-6CC91593C7EC}" type="slidenum">
              <a:rPr lang="ru-RU" smtClean="0"/>
              <a:pPr/>
              <a:t>29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65217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D4CF63-4C5A-456D-9A67-6CC91593C7EC}" type="slidenum">
              <a:rPr lang="ru-RU" smtClean="0"/>
              <a:pPr/>
              <a:t>30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24588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1536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477494" indent="-183652"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734606" indent="-146921"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028449" indent="-146921"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1322291" indent="-146921"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1616133" indent="-146921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1909976" indent="-146921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2203818" indent="-146921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2497661" indent="-146921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FCF84D6-6E01-4132-A2EF-626E6AED7A1B}" type="slidenum">
              <a:rPr lang="ru-RU" altLang="ru-RU" sz="1200"/>
              <a:pPr eaLnBrk="1" hangingPunct="1">
                <a:spcBef>
                  <a:spcPct val="0"/>
                </a:spcBef>
              </a:pPr>
              <a:t>38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1638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477494" indent="-183652"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734606" indent="-146921"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028449" indent="-146921"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1322291" indent="-146921"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1616133" indent="-146921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1909976" indent="-146921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2203818" indent="-146921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2497661" indent="-146921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5FE1E99-CF74-484C-9FC6-CCF49E8FC8EA}" type="slidenum">
              <a:rPr lang="ru-RU" altLang="ru-RU" sz="1200"/>
              <a:pPr eaLnBrk="1" hangingPunct="1">
                <a:spcBef>
                  <a:spcPct val="0"/>
                </a:spcBef>
              </a:pPr>
              <a:t>40</a:t>
            </a:fld>
            <a:endParaRPr lang="ru-RU" altLang="ru-RU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5B017B4-0C13-4736-BD51-7709B335F42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6FD1B1-A25A-4348-9E8A-F5D765D5960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708C6F-BA52-4ECC-B764-D748E89F120A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35163"/>
            <a:ext cx="4038600" cy="43894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35163"/>
            <a:ext cx="4038600" cy="43894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C2D98E-6160-4AD4-A014-48731FF917BD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249181"/>
      </p:ext>
    </p:extLst>
  </p:cSld>
  <p:clrMapOvr>
    <a:masterClrMapping/>
  </p:clrMapOvr>
  <p:transition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C5D6D8-AA42-4F7F-B69F-A183E0DA2A92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925157"/>
      </p:ext>
    </p:extLst>
  </p:cSld>
  <p:clrMapOvr>
    <a:masterClrMapping/>
  </p:clrMapOvr>
  <p:transition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935163"/>
            <a:ext cx="8229600" cy="4389437"/>
          </a:xfrm>
        </p:spPr>
        <p:txBody>
          <a:bodyPr/>
          <a:lstStyle/>
          <a:p>
            <a:pPr lvl="0"/>
            <a:endParaRPr lang="ru-RU" noProof="0" dirty="0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13A2EA-EDDD-4ECF-94E7-0B579430665B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765031"/>
      </p:ext>
    </p:extLst>
  </p:cSld>
  <p:clrMapOvr>
    <a:masterClrMapping/>
  </p:clrMapOvr>
  <p:transition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EED9E-A52F-458E-B19A-8D5C64568BD6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A7B0AB-4957-4FD2-B82C-9C2353FBA114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6191C4-4E2A-43BC-9393-02CA154EF905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0F49AE-05B4-4EC6-92A9-816CEA3E15E3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34C675-85D4-491D-8B24-9974C6D24869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4524D6-7005-4928-A849-2F2CDDECCE25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1CCC61-9F7F-4F5A-8B08-61BEA59C2DD2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E6C394-F595-4149-8863-55561A499BAF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4617B">
                  <a:shade val="9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4617B">
                  <a:shade val="9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BEFEE32-09D2-4472-817E-563C6BF2B53A}" type="slidenum">
              <a:rPr lang="ru-RU" smtClean="0">
                <a:solidFill>
                  <a:srgbClr val="04617B">
                    <a:shade val="90000"/>
                  </a:srgbClr>
                </a:solidFill>
                <a:latin typeface="Times New Roman" pitchFamily="18" charset="0"/>
                <a:cs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4" r:id="rId1"/>
    <p:sldLayoutId id="2147484385" r:id="rId2"/>
    <p:sldLayoutId id="2147484386" r:id="rId3"/>
    <p:sldLayoutId id="2147484387" r:id="rId4"/>
    <p:sldLayoutId id="2147484388" r:id="rId5"/>
    <p:sldLayoutId id="2147484389" r:id="rId6"/>
    <p:sldLayoutId id="2147484390" r:id="rId7"/>
    <p:sldLayoutId id="2147484391" r:id="rId8"/>
    <p:sldLayoutId id="2147484392" r:id="rId9"/>
    <p:sldLayoutId id="2147484393" r:id="rId10"/>
    <p:sldLayoutId id="2147484394" r:id="rId11"/>
    <p:sldLayoutId id="2147484395" r:id="rId12"/>
    <p:sldLayoutId id="2147484396" r:id="rId13"/>
    <p:sldLayoutId id="2147484397" r:id="rId14"/>
  </p:sldLayoutIdLst>
  <p:transition>
    <p:comb/>
  </p:transition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.emf"/><Relationship Id="rId4" Type="http://schemas.openxmlformats.org/officeDocument/2006/relationships/oleObject" Target="../embeddings/Microsoft_Excel_97-2003_Worksheet2.xls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1.emf"/><Relationship Id="rId5" Type="http://schemas.openxmlformats.org/officeDocument/2006/relationships/oleObject" Target="../embeddings/Microsoft_Excel_97-2003_Worksheet3.xls"/><Relationship Id="rId4" Type="http://schemas.openxmlformats.org/officeDocument/2006/relationships/oleObject" Target="../embeddings/oleObject3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3.emf"/><Relationship Id="rId5" Type="http://schemas.openxmlformats.org/officeDocument/2006/relationships/oleObject" Target="../embeddings/Microsoft_Excel_97-2003_Worksheet4.xls"/><Relationship Id="rId4" Type="http://schemas.openxmlformats.org/officeDocument/2006/relationships/oleObject" Target="../embeddings/oleObject4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jpeg"/><Relationship Id="rId5" Type="http://schemas.openxmlformats.org/officeDocument/2006/relationships/image" Target="../media/image21.pn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1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eg"/><Relationship Id="rId5" Type="http://schemas.openxmlformats.org/officeDocument/2006/relationships/chart" Target="../charts/chart26.xml"/><Relationship Id="rId4" Type="http://schemas.openxmlformats.org/officeDocument/2006/relationships/image" Target="../media/image22.png"/><Relationship Id="rId9" Type="http://schemas.openxmlformats.org/officeDocument/2006/relationships/image" Target="../media/image3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2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2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1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5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microsoft.com/office/2007/relationships/hdphoto" Target="../media/hdphoto1.wdp"/><Relationship Id="rId7" Type="http://schemas.openxmlformats.org/officeDocument/2006/relationships/image" Target="../media/image67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11" Type="http://schemas.microsoft.com/office/2007/relationships/hdphoto" Target="../media/hdphoto3.wdp"/><Relationship Id="rId5" Type="http://schemas.openxmlformats.org/officeDocument/2006/relationships/image" Target="../media/image65.jpeg"/><Relationship Id="rId10" Type="http://schemas.openxmlformats.org/officeDocument/2006/relationships/image" Target="../media/image69.jpeg"/><Relationship Id="rId4" Type="http://schemas.openxmlformats.org/officeDocument/2006/relationships/image" Target="../media/image64.jpeg"/><Relationship Id="rId9" Type="http://schemas.microsoft.com/office/2007/relationships/hdphoto" Target="../media/hdphoto2.wdp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8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hyperlink" Target="http://moirbit.ru/online/priemnaya/" TargetMode="Externa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hyperlink" Target="http://moirbit.ru/oprosy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emf"/><Relationship Id="rId4" Type="http://schemas.openxmlformats.org/officeDocument/2006/relationships/oleObject" Target="../embeddings/Microsoft_Excel_97-2003_Worksheet1.xls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1340768"/>
            <a:ext cx="8496944" cy="4464496"/>
          </a:xfrm>
        </p:spPr>
        <p:txBody>
          <a:bodyPr>
            <a:noAutofit/>
          </a:bodyPr>
          <a:lstStyle/>
          <a:p>
            <a:pPr marL="182880" indent="0" algn="ctr">
              <a:buNone/>
            </a:pPr>
            <a:r>
              <a:rPr lang="ru-RU" sz="28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cs typeface="Times New Roman" panose="02020603050405020304" pitchFamily="18" charset="0"/>
              </a:rPr>
              <a:t>Отчет </a:t>
            </a:r>
            <a:br>
              <a:rPr lang="ru-RU" sz="4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cs typeface="Times New Roman" panose="02020603050405020304" pitchFamily="18" charset="0"/>
              </a:rPr>
              <a:t>об исполнении бюджета Муниципального образования город Ирбит за </a:t>
            </a:r>
            <a:r>
              <a:rPr lang="ru-RU" sz="40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4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cs typeface="Times New Roman" panose="02020603050405020304" pitchFamily="18" charset="0"/>
              </a:rPr>
              <a:t>год  </a:t>
            </a:r>
            <a:br>
              <a:rPr lang="ru-RU" sz="4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cs typeface="Times New Roman" panose="02020603050405020304" pitchFamily="18" charset="0"/>
              </a:rPr>
              <a:t>в доступной для граждан форме</a:t>
            </a:r>
            <a:r>
              <a:rPr lang="ru-RU" sz="24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eration Serif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3995936" y="6237312"/>
            <a:ext cx="1161826" cy="365125"/>
          </a:xfrm>
        </p:spPr>
        <p:txBody>
          <a:bodyPr/>
          <a:lstStyle/>
          <a:p>
            <a:fld id="{39525599-B71D-41F3-8B25-72192D0EA9B2}" type="slidenum">
              <a:rPr lang="ru-RU" smtClean="0"/>
              <a:pPr/>
              <a:t>1</a:t>
            </a:fld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97943"/>
            <a:ext cx="1296144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85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Заголовок 1"/>
          <p:cNvSpPr>
            <a:spLocks/>
          </p:cNvSpPr>
          <p:nvPr/>
        </p:nvSpPr>
        <p:spPr bwMode="auto">
          <a:xfrm>
            <a:off x="389431" y="620688"/>
            <a:ext cx="86391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ru-RU" sz="3200" b="1" dirty="0">
                <a:solidFill>
                  <a:srgbClr val="000000"/>
                </a:solidFill>
              </a:rPr>
              <a:t>Обеспеченность торговыми площадями</a:t>
            </a:r>
          </a:p>
          <a:p>
            <a:pPr algn="ctr"/>
            <a:r>
              <a:rPr lang="ru-RU" sz="3200" b="1" dirty="0">
                <a:solidFill>
                  <a:srgbClr val="000000"/>
                </a:solidFill>
              </a:rPr>
              <a:t> на 1000 жителей, кв</a:t>
            </a:r>
            <a:r>
              <a:rPr lang="ru-RU" sz="3200" b="1" dirty="0" smtClean="0">
                <a:solidFill>
                  <a:srgbClr val="000000"/>
                </a:solidFill>
              </a:rPr>
              <a:t>. м</a:t>
            </a:r>
            <a:r>
              <a:rPr lang="ru-RU" sz="3200" b="1" dirty="0">
                <a:solidFill>
                  <a:srgbClr val="000000"/>
                </a:solidFill>
              </a:rPr>
              <a:t>.</a:t>
            </a:r>
            <a:endParaRPr lang="ru-RU" sz="3200" b="1" dirty="0">
              <a:solidFill>
                <a:srgbClr val="FF0000"/>
              </a:solidFill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57773"/>
              </p:ext>
            </p:extLst>
          </p:nvPr>
        </p:nvGraphicFramePr>
        <p:xfrm>
          <a:off x="250825" y="1700213"/>
          <a:ext cx="8543925" cy="497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484" name="Лист" r:id="rId4" imgW="8572457" imgH="4819599" progId="Excel.Sheet.8">
                  <p:embed/>
                </p:oleObj>
              </mc:Choice>
              <mc:Fallback>
                <p:oleObj name="Лист" r:id="rId4" imgW="8572457" imgH="4819599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700213"/>
                        <a:ext cx="8543925" cy="4978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8125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/>
          </p:cNvSpPr>
          <p:nvPr/>
        </p:nvSpPr>
        <p:spPr bwMode="auto">
          <a:xfrm>
            <a:off x="189492" y="620688"/>
            <a:ext cx="86391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ru-RU" sz="3200" b="1" dirty="0"/>
              <a:t>Открытие новых объектов потребительского </a:t>
            </a:r>
            <a:r>
              <a:rPr lang="ru-RU" sz="3200" b="1" dirty="0" smtClean="0"/>
              <a:t>рынка в 2023 году 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555776" y="5373216"/>
            <a:ext cx="2520280" cy="96207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Объем инвестиций составил </a:t>
            </a:r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более 73 </a:t>
            </a: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млн. руб.</a:t>
            </a:r>
          </a:p>
        </p:txBody>
      </p:sp>
      <p:sp>
        <p:nvSpPr>
          <p:cNvPr id="19" name="Скругленный прямоугольник 3"/>
          <p:cNvSpPr/>
          <p:nvPr/>
        </p:nvSpPr>
        <p:spPr>
          <a:xfrm>
            <a:off x="2555776" y="4457013"/>
            <a:ext cx="3456384" cy="58970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Создано </a:t>
            </a:r>
            <a:r>
              <a:rPr lang="en-US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42</a:t>
            </a:r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рабочих </a:t>
            </a:r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мест</a:t>
            </a:r>
            <a:endParaRPr lang="ru-RU" sz="20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3"/>
          <p:cNvSpPr/>
          <p:nvPr/>
        </p:nvSpPr>
        <p:spPr>
          <a:xfrm>
            <a:off x="2195736" y="1954579"/>
            <a:ext cx="6480720" cy="96592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Открыто 18 объектов потребительского рынка</a:t>
            </a:r>
            <a:endParaRPr lang="ru-RU" sz="20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трелка вниз 3"/>
          <p:cNvSpPr/>
          <p:nvPr/>
        </p:nvSpPr>
        <p:spPr>
          <a:xfrm>
            <a:off x="2937850" y="3005327"/>
            <a:ext cx="144016" cy="317055"/>
          </a:xfrm>
          <a:prstGeom prst="down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низ 4"/>
          <p:cNvSpPr/>
          <p:nvPr/>
        </p:nvSpPr>
        <p:spPr>
          <a:xfrm>
            <a:off x="5076056" y="3005327"/>
            <a:ext cx="144016" cy="317055"/>
          </a:xfrm>
          <a:prstGeom prst="down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3"/>
          <p:cNvSpPr/>
          <p:nvPr/>
        </p:nvSpPr>
        <p:spPr>
          <a:xfrm>
            <a:off x="2221962" y="3373207"/>
            <a:ext cx="1773974" cy="91140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объектов торговли</a:t>
            </a:r>
            <a:endParaRPr lang="ru-RU" sz="20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Скругленный прямоугольник 3"/>
          <p:cNvSpPr/>
          <p:nvPr/>
        </p:nvSpPr>
        <p:spPr>
          <a:xfrm>
            <a:off x="4150969" y="3373486"/>
            <a:ext cx="1994190" cy="91140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 объекта бытового обслуживания</a:t>
            </a:r>
            <a:endParaRPr lang="ru-RU" sz="20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Стрелка вниз 14"/>
          <p:cNvSpPr/>
          <p:nvPr/>
        </p:nvSpPr>
        <p:spPr>
          <a:xfrm>
            <a:off x="7490758" y="3005326"/>
            <a:ext cx="144016" cy="317055"/>
          </a:xfrm>
          <a:prstGeom prst="down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3"/>
          <p:cNvSpPr/>
          <p:nvPr/>
        </p:nvSpPr>
        <p:spPr>
          <a:xfrm>
            <a:off x="6444208" y="3373207"/>
            <a:ext cx="2160240" cy="91140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 объектов общественного питания</a:t>
            </a:r>
            <a:endParaRPr lang="ru-RU" sz="20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ShipulinaYN\Downloads\IMG_3332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42" t="14207" r="2342" b="25552"/>
          <a:stretch/>
        </p:blipFill>
        <p:spPr bwMode="auto">
          <a:xfrm>
            <a:off x="135088" y="1409687"/>
            <a:ext cx="2045915" cy="26673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 descr="C:\Users\ShipulinaYN\Downloads\IMG_613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2" b="19494"/>
          <a:stretch/>
        </p:blipFill>
        <p:spPr bwMode="auto">
          <a:xfrm>
            <a:off x="7366818" y="4415289"/>
            <a:ext cx="1777182" cy="23577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:\Users\ShipulinaYN\Desktop\WYVtMAriumI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7" t="16833" b="13186"/>
          <a:stretch/>
        </p:blipFill>
        <p:spPr bwMode="auto">
          <a:xfrm>
            <a:off x="6029151" y="4367649"/>
            <a:ext cx="1461607" cy="102020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ShipulinaYN\Downloads\IMG_613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13" y="4077072"/>
            <a:ext cx="1986229" cy="26483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ShipulinaYN\Downloads\IMG_2219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2" b="48605"/>
          <a:stretch/>
        </p:blipFill>
        <p:spPr bwMode="auto">
          <a:xfrm>
            <a:off x="5148064" y="5219701"/>
            <a:ext cx="2218754" cy="16383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2679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Номер слайда 4"/>
          <p:cNvSpPr txBox="1">
            <a:spLocks noGrp="1"/>
          </p:cNvSpPr>
          <p:nvPr/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r" eaLnBrk="1" hangingPunct="1"/>
            <a:fld id="{0ADA0E7C-9B21-4B60-A7D5-32FADD1B54DD}" type="slidenum">
              <a:rPr lang="ru-RU" sz="1200"/>
              <a:pPr algn="r" eaLnBrk="1" hangingPunct="1"/>
              <a:t>12</a:t>
            </a:fld>
            <a:endParaRPr lang="ru-RU" sz="1200"/>
          </a:p>
        </p:txBody>
      </p:sp>
      <p:sp>
        <p:nvSpPr>
          <p:cNvPr id="13315" name="Прямоугольник 7"/>
          <p:cNvSpPr>
            <a:spLocks noChangeArrowheads="1"/>
          </p:cNvSpPr>
          <p:nvPr/>
        </p:nvSpPr>
        <p:spPr bwMode="auto">
          <a:xfrm>
            <a:off x="0" y="665114"/>
            <a:ext cx="5561856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3600" b="1" dirty="0"/>
              <a:t>Доходы населения</a:t>
            </a:r>
            <a:endParaRPr lang="ru-RU" sz="36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28625" y="1428750"/>
            <a:ext cx="8358188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     </a:t>
            </a:r>
            <a:endParaRPr lang="ru-RU" dirty="0"/>
          </a:p>
        </p:txBody>
      </p:sp>
      <p:pic>
        <p:nvPicPr>
          <p:cNvPr id="176130" name="Picture 2" descr="Коронавирус может передаваться через деньги и банковские карты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410" y="627550"/>
            <a:ext cx="2972488" cy="18262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5"/>
          <p:cNvSpPr>
            <a:spLocks noChangeArrowheads="1"/>
          </p:cNvSpPr>
          <p:nvPr/>
        </p:nvSpPr>
        <p:spPr bwMode="auto">
          <a:xfrm>
            <a:off x="629065" y="2132856"/>
            <a:ext cx="3500467" cy="2143140"/>
          </a:xfrm>
          <a:prstGeom prst="homePlate">
            <a:avLst>
              <a:gd name="adj" fmla="val 43174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404" tIns="45702" rIns="91404" bIns="45702" anchor="ctr"/>
          <a:lstStyle/>
          <a:p>
            <a:pPr defTabSz="684213" eaLnBrk="0" hangingPunct="0">
              <a:defRPr/>
            </a:pPr>
            <a:r>
              <a:rPr lang="ru-RU" sz="2400" b="1" dirty="0">
                <a:latin typeface="Liberation Serif" panose="02020603050405020304" pitchFamily="18" charset="0"/>
                <a:cs typeface="Times New Roman" pitchFamily="18" charset="0"/>
              </a:rPr>
              <a:t>Среднемесячная заработная плата по </a:t>
            </a:r>
            <a:r>
              <a:rPr lang="ru-RU" sz="2400" b="1" dirty="0" smtClean="0">
                <a:latin typeface="Liberation Serif" panose="02020603050405020304" pitchFamily="18" charset="0"/>
                <a:cs typeface="Times New Roman" pitchFamily="18" charset="0"/>
              </a:rPr>
              <a:t>Городскому округу «город Ирбит» Свердловской области </a:t>
            </a:r>
            <a:endParaRPr lang="ru-RU" sz="2400" b="1" dirty="0">
              <a:latin typeface="Liberation Serif" panose="02020603050405020304" pitchFamily="18" charset="0"/>
              <a:cs typeface="Times New Roman" pitchFamily="18" charset="0"/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4578514" y="2525765"/>
            <a:ext cx="4286280" cy="135732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defTabSz="684213" eaLnBrk="0" hangingPunct="0">
              <a:defRPr/>
            </a:pPr>
            <a:r>
              <a:rPr lang="ru-RU" sz="2400" b="1" dirty="0" smtClean="0">
                <a:solidFill>
                  <a:schemeClr val="tx1"/>
                </a:solidFill>
                <a:latin typeface="Liberation Serif" pitchFamily="18" charset="0"/>
                <a:cs typeface="Times New Roman" pitchFamily="18" charset="0"/>
              </a:rPr>
              <a:t>2022 </a:t>
            </a:r>
            <a:r>
              <a:rPr lang="ru-RU" sz="2400" b="1" dirty="0">
                <a:solidFill>
                  <a:schemeClr val="tx1"/>
                </a:solidFill>
                <a:latin typeface="Liberation Serif" pitchFamily="18" charset="0"/>
                <a:cs typeface="Times New Roman" pitchFamily="18" charset="0"/>
              </a:rPr>
              <a:t>год – </a:t>
            </a:r>
            <a:r>
              <a:rPr lang="ru-RU" sz="2400" b="1" dirty="0" smtClean="0">
                <a:solidFill>
                  <a:schemeClr val="tx1"/>
                </a:solidFill>
                <a:latin typeface="Liberation Serif" pitchFamily="18" charset="0"/>
                <a:cs typeface="Times New Roman" pitchFamily="18" charset="0"/>
              </a:rPr>
              <a:t>43 075,1 руб.</a:t>
            </a:r>
          </a:p>
          <a:p>
            <a:pPr algn="ctr" defTabSz="684213" eaLnBrk="0" hangingPunct="0">
              <a:defRPr/>
            </a:pPr>
            <a:r>
              <a:rPr lang="ru-RU" sz="2400" b="1" dirty="0" smtClean="0">
                <a:solidFill>
                  <a:schemeClr val="tx1"/>
                </a:solidFill>
                <a:latin typeface="Liberation Serif" pitchFamily="18" charset="0"/>
                <a:cs typeface="Times New Roman" pitchFamily="18" charset="0"/>
              </a:rPr>
              <a:t>2023 год – </a:t>
            </a:r>
            <a:r>
              <a:rPr lang="en-US" sz="2400" b="1" dirty="0" smtClean="0">
                <a:solidFill>
                  <a:schemeClr val="tx1"/>
                </a:solidFill>
                <a:latin typeface="Liberation Serif" pitchFamily="18" charset="0"/>
                <a:cs typeface="Times New Roman" pitchFamily="18" charset="0"/>
              </a:rPr>
              <a:t>4</a:t>
            </a:r>
            <a:r>
              <a:rPr lang="ru-RU" sz="2400" b="1" dirty="0" smtClean="0">
                <a:solidFill>
                  <a:schemeClr val="tx1"/>
                </a:solidFill>
                <a:latin typeface="Liberation Serif" pitchFamily="18" charset="0"/>
                <a:cs typeface="Times New Roman" pitchFamily="18" charset="0"/>
              </a:rPr>
              <a:t>8 296,5</a:t>
            </a:r>
            <a:r>
              <a:rPr lang="en-US" sz="2400" b="1" dirty="0" smtClean="0">
                <a:solidFill>
                  <a:schemeClr val="tx1"/>
                </a:solidFill>
                <a:latin typeface="Liberation Serif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chemeClr val="tx1"/>
                </a:solidFill>
                <a:latin typeface="Liberation Serif" pitchFamily="18" charset="0"/>
                <a:cs typeface="Times New Roman" pitchFamily="18" charset="0"/>
              </a:rPr>
              <a:t>руб.</a:t>
            </a:r>
            <a:r>
              <a:rPr lang="en-US" sz="2400" b="1" dirty="0" smtClean="0">
                <a:solidFill>
                  <a:schemeClr val="tx1"/>
                </a:solidFill>
                <a:latin typeface="Liberation Serif" pitchFamily="18" charset="0"/>
                <a:cs typeface="Times New Roman" pitchFamily="18" charset="0"/>
              </a:rPr>
              <a:t> </a:t>
            </a:r>
            <a:endParaRPr lang="ru-RU" sz="2400" b="1" dirty="0">
              <a:solidFill>
                <a:schemeClr val="tx1"/>
              </a:solidFill>
              <a:latin typeface="Liberation Serif" pitchFamily="18" charset="0"/>
              <a:cs typeface="Times New Roman" pitchFamily="18" charset="0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642910" y="5013176"/>
            <a:ext cx="8358246" cy="135732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defTabSz="684213" eaLnBrk="0" hangingPunct="0">
              <a:defRPr/>
            </a:pPr>
            <a:r>
              <a:rPr lang="ru-RU" sz="2400" b="1" u="sng" dirty="0">
                <a:solidFill>
                  <a:schemeClr val="accent1">
                    <a:lumMod val="75000"/>
                  </a:schemeClr>
                </a:solidFill>
                <a:latin typeface="Liberation Serif" pitchFamily="18" charset="0"/>
                <a:cs typeface="Times New Roman" pitchFamily="18" charset="0"/>
              </a:rPr>
              <a:t>с </a:t>
            </a:r>
            <a:r>
              <a:rPr lang="ru-RU" sz="2400" b="1" u="sng" dirty="0" smtClean="0">
                <a:solidFill>
                  <a:schemeClr val="accent1">
                    <a:lumMod val="75000"/>
                  </a:schemeClr>
                </a:solidFill>
                <a:latin typeface="Liberation Serif" pitchFamily="18" charset="0"/>
                <a:cs typeface="Times New Roman" pitchFamily="18" charset="0"/>
              </a:rPr>
              <a:t>01.01.2024 </a:t>
            </a:r>
            <a:r>
              <a:rPr lang="ru-RU" sz="2400" b="1" u="sng" dirty="0">
                <a:solidFill>
                  <a:schemeClr val="accent1">
                    <a:lumMod val="75000"/>
                  </a:schemeClr>
                </a:solidFill>
                <a:latin typeface="Liberation Serif" pitchFamily="18" charset="0"/>
                <a:cs typeface="Times New Roman" pitchFamily="18" charset="0"/>
              </a:rPr>
              <a:t>года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Liberation Serif" pitchFamily="18" charset="0"/>
                <a:cs typeface="Times New Roman" pitchFamily="18" charset="0"/>
              </a:rPr>
              <a:t>:</a:t>
            </a:r>
          </a:p>
          <a:p>
            <a:pPr defTabSz="684213" eaLnBrk="0" hangingPunct="0">
              <a:defRPr/>
            </a:pPr>
            <a:r>
              <a:rPr lang="ru-RU" sz="2400" b="1" dirty="0">
                <a:solidFill>
                  <a:schemeClr val="tx1"/>
                </a:solidFill>
                <a:latin typeface="Liberation Serif" pitchFamily="18" charset="0"/>
                <a:cs typeface="Times New Roman" pitchFamily="18" charset="0"/>
              </a:rPr>
              <a:t>МРОТ – </a:t>
            </a:r>
            <a:r>
              <a:rPr lang="ru-RU" sz="2400" b="1" dirty="0" smtClean="0">
                <a:solidFill>
                  <a:schemeClr val="tx1"/>
                </a:solidFill>
                <a:latin typeface="Liberation Serif" pitchFamily="18" charset="0"/>
                <a:cs typeface="Times New Roman" pitchFamily="18" charset="0"/>
              </a:rPr>
              <a:t>19 246 </a:t>
            </a:r>
            <a:r>
              <a:rPr lang="ru-RU" sz="2400" b="1" dirty="0">
                <a:solidFill>
                  <a:schemeClr val="tx1"/>
                </a:solidFill>
                <a:latin typeface="Liberation Serif" pitchFamily="18" charset="0"/>
                <a:cs typeface="Times New Roman" pitchFamily="18" charset="0"/>
              </a:rPr>
              <a:t>рублей</a:t>
            </a:r>
          </a:p>
          <a:p>
            <a:pPr defTabSz="684213" eaLnBrk="0" hangingPunct="0">
              <a:defRPr/>
            </a:pPr>
            <a:r>
              <a:rPr lang="ru-RU" sz="2400" b="1" dirty="0">
                <a:solidFill>
                  <a:schemeClr val="tx1"/>
                </a:solidFill>
                <a:latin typeface="Liberation Serif" pitchFamily="18" charset="0"/>
                <a:cs typeface="Times New Roman" pitchFamily="18" charset="0"/>
              </a:rPr>
              <a:t>Прожиточный минимум – </a:t>
            </a:r>
            <a:r>
              <a:rPr lang="ru-RU" sz="2400" b="1" dirty="0" smtClean="0">
                <a:solidFill>
                  <a:schemeClr val="tx1"/>
                </a:solidFill>
                <a:latin typeface="Liberation Serif" pitchFamily="18" charset="0"/>
                <a:cs typeface="Times New Roman" pitchFamily="18" charset="0"/>
              </a:rPr>
              <a:t>15 298 </a:t>
            </a:r>
            <a:r>
              <a:rPr lang="ru-RU" sz="2400" dirty="0">
                <a:solidFill>
                  <a:schemeClr val="tx1"/>
                </a:solidFill>
                <a:latin typeface="Liberation Serif" pitchFamily="18" charset="0"/>
                <a:cs typeface="Times New Roman" pitchFamily="18" charset="0"/>
              </a:rPr>
              <a:t>рублей на душу населения</a:t>
            </a:r>
          </a:p>
        </p:txBody>
      </p:sp>
    </p:spTree>
    <p:extLst>
      <p:ext uri="{BB962C8B-B14F-4D97-AF65-F5344CB8AC3E}">
        <p14:creationId xmlns:p14="http://schemas.microsoft.com/office/powerpoint/2010/main" val="394944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2483768" y="579656"/>
            <a:ext cx="64293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ru-RU" sz="3200" b="1" dirty="0"/>
              <a:t>Динамика</a:t>
            </a:r>
            <a:r>
              <a:rPr lang="ru-RU" sz="3200" b="1" dirty="0">
                <a:solidFill>
                  <a:srgbClr val="002060"/>
                </a:solidFill>
              </a:rPr>
              <a:t> </a:t>
            </a:r>
            <a:r>
              <a:rPr lang="ru-RU" sz="3200" b="1" dirty="0"/>
              <a:t>уровня безработицы</a:t>
            </a:r>
            <a:endParaRPr lang="ru-RU" sz="3200" dirty="0"/>
          </a:p>
        </p:txBody>
      </p:sp>
      <p:pic>
        <p:nvPicPr>
          <p:cNvPr id="4100" name="Picture 4" descr="http://images.myshared.ru/6/542471/slide_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08"/>
          <a:stretch/>
        </p:blipFill>
        <p:spPr bwMode="auto">
          <a:xfrm>
            <a:off x="179512" y="523026"/>
            <a:ext cx="2376264" cy="14761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2127115"/>
              </p:ext>
            </p:extLst>
          </p:nvPr>
        </p:nvGraphicFramePr>
        <p:xfrm>
          <a:off x="1235075" y="1831975"/>
          <a:ext cx="7632700" cy="5138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508" name="Лист" r:id="rId5" imgW="6438972" imgH="5048276" progId="Excel.Sheet.8">
                  <p:embed/>
                </p:oleObj>
              </mc:Choice>
              <mc:Fallback>
                <p:oleObj name="Лист" r:id="rId5" imgW="6438972" imgH="5048276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5075" y="1831975"/>
                        <a:ext cx="7632700" cy="5138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51149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3357563" y="115888"/>
            <a:ext cx="5786437" cy="71437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b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tx1"/>
                </a:solidFill>
                <a:latin typeface="Liberation Serif" panose="02020603050405020304" pitchFamily="18" charset="0"/>
                <a:cs typeface="Times New Roman" pitchFamily="18" charset="0"/>
              </a:rPr>
              <a:t>Демография</a:t>
            </a:r>
          </a:p>
        </p:txBody>
      </p:sp>
      <p:pic>
        <p:nvPicPr>
          <p:cNvPr id="5124" name="Picture 9" descr="demografiy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5589240"/>
            <a:ext cx="2514824" cy="1173377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Объект 2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578076892"/>
              </p:ext>
            </p:extLst>
          </p:nvPr>
        </p:nvGraphicFramePr>
        <p:xfrm>
          <a:off x="827088" y="981075"/>
          <a:ext cx="7313612" cy="4830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532" name="Лист" r:id="rId5" imgW="7324570" imgH="4838713" progId="Excel.Sheet.8">
                  <p:embed/>
                </p:oleObj>
              </mc:Choice>
              <mc:Fallback>
                <p:oleObj name="Лист" r:id="rId5" imgW="7324570" imgH="4838713" progId="Excel.Sheet.8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981075"/>
                        <a:ext cx="7313612" cy="4830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5899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3059832" y="67300"/>
            <a:ext cx="5786437" cy="1561500"/>
          </a:xfrm>
        </p:spPr>
        <p:txBody>
          <a:bodyPr>
            <a:normAutofit fontScale="90000"/>
          </a:bodyPr>
          <a:lstStyle/>
          <a:p>
            <a:pPr algn="r" eaLnBrk="1" hangingPunct="1"/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tx1"/>
                </a:solidFill>
                <a:latin typeface="Liberation Serif" panose="02020603050405020304" pitchFamily="18" charset="0"/>
                <a:cs typeface="Times New Roman" pitchFamily="18" charset="0"/>
              </a:rPr>
              <a:t>Жилищное</a:t>
            </a: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solidFill>
                  <a:schemeClr val="tx1"/>
                </a:solidFill>
                <a:latin typeface="Liberation Serif" panose="02020603050405020304" pitchFamily="18" charset="0"/>
                <a:cs typeface="Times New Roman" pitchFamily="18" charset="0"/>
              </a:rPr>
              <a:t>строительство</a:t>
            </a: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3600" b="1" dirty="0" smtClean="0">
                <a:solidFill>
                  <a:schemeClr val="tx1"/>
                </a:solidFill>
              </a:rPr>
              <a:t/>
            </a:r>
            <a:br>
              <a:rPr lang="ru-RU" sz="3600" b="1" dirty="0" smtClean="0">
                <a:solidFill>
                  <a:schemeClr val="tx1"/>
                </a:solidFill>
              </a:rPr>
            </a:br>
            <a:endParaRPr lang="ru-RU" sz="24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1714500" y="1143000"/>
            <a:ext cx="69834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ru-RU" sz="2200" b="1"/>
          </a:p>
        </p:txBody>
      </p:sp>
      <p:sp>
        <p:nvSpPr>
          <p:cNvPr id="6149" name="Text Box 4"/>
          <p:cNvSpPr txBox="1">
            <a:spLocks noChangeArrowheads="1"/>
          </p:cNvSpPr>
          <p:nvPr/>
        </p:nvSpPr>
        <p:spPr bwMode="auto">
          <a:xfrm>
            <a:off x="6729569" y="1628800"/>
            <a:ext cx="19288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r" eaLnBrk="1" hangingPunct="1"/>
            <a:r>
              <a:rPr lang="ru-RU" sz="2400" b="1" i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кв. метров</a:t>
            </a:r>
          </a:p>
        </p:txBody>
      </p:sp>
      <p:pic>
        <p:nvPicPr>
          <p:cNvPr id="6150" name="Picture 4" descr="http://protownhouse.ru/wp-content/uploads/2015/10/adeies-melet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321468"/>
            <a:ext cx="2463800" cy="16430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Object 4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3898981"/>
              </p:ext>
            </p:extLst>
          </p:nvPr>
        </p:nvGraphicFramePr>
        <p:xfrm>
          <a:off x="395536" y="3284984"/>
          <a:ext cx="8574088" cy="4384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Object 4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0712622"/>
              </p:ext>
            </p:extLst>
          </p:nvPr>
        </p:nvGraphicFramePr>
        <p:xfrm>
          <a:off x="482600" y="2132856"/>
          <a:ext cx="8574088" cy="4384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65225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6016" y="620688"/>
            <a:ext cx="3384376" cy="648072"/>
          </a:xfrm>
        </p:spPr>
        <p:txBody>
          <a:bodyPr>
            <a:normAutofit fontScale="90000"/>
          </a:bodyPr>
          <a:lstStyle/>
          <a:p>
            <a:pPr marL="0" indent="0" algn="r">
              <a:buNone/>
            </a:pP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1800" b="1" dirty="0">
                <a:solidFill>
                  <a:schemeClr val="accent2">
                    <a:lumMod val="50000"/>
                  </a:schemeClr>
                </a:solidFill>
              </a:rPr>
              <a:t>              </a:t>
            </a: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</a:rPr>
              <a:t>        </a:t>
            </a:r>
            <a:r>
              <a:rPr lang="ru-RU" sz="1800" b="1" dirty="0" smtClean="0"/>
              <a:t>(млн.руб</a:t>
            </a:r>
            <a:r>
              <a:rPr lang="ru-RU" sz="1800" b="1" dirty="0"/>
              <a:t>.)</a:t>
            </a:r>
            <a:r>
              <a:rPr lang="ru-RU" sz="1800" b="1" dirty="0">
                <a:solidFill>
                  <a:schemeClr val="accent2">
                    <a:lumMod val="50000"/>
                  </a:schemeClr>
                </a:solidFill>
              </a:rPr>
              <a:t>                             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                                                                                              </a:t>
            </a:r>
            <a:endParaRPr lang="ru-RU" sz="20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28470200"/>
              </p:ext>
            </p:extLst>
          </p:nvPr>
        </p:nvGraphicFramePr>
        <p:xfrm>
          <a:off x="827582" y="1628800"/>
          <a:ext cx="7272809" cy="3672407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730574"/>
                <a:gridCol w="1108447"/>
                <a:gridCol w="1108447"/>
                <a:gridCol w="1108447"/>
                <a:gridCol w="1108447"/>
                <a:gridCol w="1108447"/>
              </a:tblGrid>
              <a:tr h="816959">
                <a:tc>
                  <a:txBody>
                    <a:bodyPr/>
                    <a:lstStyle/>
                    <a:p>
                      <a:endParaRPr lang="ru-RU" sz="1600" dirty="0">
                        <a:solidFill>
                          <a:schemeClr val="tx1"/>
                        </a:solidFill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44908" marR="4490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sng" dirty="0" smtClean="0">
                          <a:ln>
                            <a:solidFill>
                              <a:srgbClr val="0070C0"/>
                            </a:solidFill>
                          </a:ln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2019 год           факт</a:t>
                      </a:r>
                      <a:endParaRPr lang="ru-RU" sz="1600" u="sng" dirty="0" smtClean="0">
                        <a:ln>
                          <a:solidFill>
                            <a:srgbClr val="0070C0"/>
                          </a:solidFill>
                        </a:ln>
                        <a:solidFill>
                          <a:schemeClr val="tx1"/>
                        </a:solidFill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44908" marR="4490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sng" dirty="0" smtClean="0">
                          <a:ln>
                            <a:solidFill>
                              <a:srgbClr val="0070C0"/>
                            </a:solidFill>
                          </a:ln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2020 год           факт</a:t>
                      </a:r>
                      <a:endParaRPr lang="ru-RU" sz="1600" u="sng" dirty="0" smtClean="0">
                        <a:ln>
                          <a:solidFill>
                            <a:srgbClr val="0070C0"/>
                          </a:solidFill>
                        </a:ln>
                        <a:solidFill>
                          <a:schemeClr val="tx1"/>
                        </a:solidFill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44908" marR="4490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sng" dirty="0" smtClean="0">
                          <a:ln>
                            <a:solidFill>
                              <a:srgbClr val="0070C0"/>
                            </a:solidFill>
                          </a:ln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2021 год           факт</a:t>
                      </a:r>
                      <a:endParaRPr lang="ru-RU" sz="1600" u="sng" dirty="0" smtClean="0">
                        <a:ln>
                          <a:solidFill>
                            <a:srgbClr val="0070C0"/>
                          </a:solidFill>
                        </a:ln>
                        <a:solidFill>
                          <a:schemeClr val="tx1"/>
                        </a:solidFill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44908" marR="4490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sng" dirty="0" smtClean="0">
                          <a:ln>
                            <a:solidFill>
                              <a:srgbClr val="0070C0"/>
                            </a:solidFill>
                          </a:ln>
                          <a:solidFill>
                            <a:schemeClr val="tx1"/>
                          </a:solidFill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2022</a:t>
                      </a:r>
                      <a:r>
                        <a:rPr lang="ru-RU" sz="1600" u="sng" baseline="0" dirty="0" smtClean="0">
                          <a:ln>
                            <a:solidFill>
                              <a:srgbClr val="0070C0"/>
                            </a:solidFill>
                          </a:ln>
                          <a:solidFill>
                            <a:schemeClr val="tx1"/>
                          </a:solidFill>
                          <a:latin typeface="Liberation Serif" panose="02020603050405020304" pitchFamily="18" charset="0"/>
                          <a:cs typeface="Times New Roman" pitchFamily="18" charset="0"/>
                        </a:rPr>
                        <a:t> год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sng" baseline="0" dirty="0" smtClean="0">
                          <a:ln>
                            <a:solidFill>
                              <a:srgbClr val="0070C0"/>
                            </a:solidFill>
                          </a:ln>
                          <a:solidFill>
                            <a:schemeClr val="tx1"/>
                          </a:solidFill>
                          <a:latin typeface="Liberation Serif" panose="02020603050405020304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1600" u="sng" dirty="0" smtClean="0">
                        <a:ln>
                          <a:solidFill>
                            <a:srgbClr val="0070C0"/>
                          </a:solidFill>
                        </a:ln>
                        <a:solidFill>
                          <a:schemeClr val="tx1"/>
                        </a:solidFill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44908" marR="4490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sng" dirty="0" smtClean="0">
                          <a:ln>
                            <a:solidFill>
                              <a:srgbClr val="0070C0"/>
                            </a:solidFill>
                          </a:ln>
                          <a:solidFill>
                            <a:schemeClr val="tx1"/>
                          </a:solidFill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2023</a:t>
                      </a:r>
                      <a:r>
                        <a:rPr lang="ru-RU" sz="1600" u="sng" baseline="0" dirty="0" smtClean="0">
                          <a:ln>
                            <a:solidFill>
                              <a:srgbClr val="0070C0"/>
                            </a:solidFill>
                          </a:ln>
                          <a:solidFill>
                            <a:schemeClr val="tx1"/>
                          </a:solidFill>
                          <a:latin typeface="Liberation Serif" panose="02020603050405020304" pitchFamily="18" charset="0"/>
                          <a:cs typeface="Times New Roman" pitchFamily="18" charset="0"/>
                        </a:rPr>
                        <a:t> год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sng" baseline="0" dirty="0" smtClean="0">
                          <a:ln>
                            <a:solidFill>
                              <a:srgbClr val="0070C0"/>
                            </a:solidFill>
                          </a:ln>
                          <a:solidFill>
                            <a:schemeClr val="tx1"/>
                          </a:solidFill>
                          <a:latin typeface="Liberation Serif" panose="02020603050405020304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1600" u="sng" dirty="0" smtClean="0">
                        <a:ln>
                          <a:solidFill>
                            <a:srgbClr val="0070C0"/>
                          </a:solidFill>
                        </a:ln>
                        <a:solidFill>
                          <a:schemeClr val="tx1"/>
                        </a:solidFill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44908" marR="44908"/>
                </a:tc>
              </a:tr>
              <a:tr h="892374"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>
                          <a:ln>
                            <a:solidFill>
                              <a:srgbClr val="0070C0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Liberation Serif" panose="02020603050405020304" pitchFamily="18" charset="0"/>
                          <a:cs typeface="Times New Roman" pitchFamily="18" charset="0"/>
                        </a:rPr>
                        <a:t>Доходы бюджета</a:t>
                      </a:r>
                      <a:endParaRPr lang="ru-RU" sz="1600" b="1" i="1" dirty="0">
                        <a:ln>
                          <a:solidFill>
                            <a:srgbClr val="0070C0"/>
                          </a:solidFill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44908" marR="449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cap="none" spc="0" dirty="0" smtClean="0">
                          <a:ln w="1905"/>
                          <a:solidFill>
                            <a:srgbClr val="00206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Liberation Serif" panose="02020603050405020304" pitchFamily="18" charset="0"/>
                          <a:cs typeface="Times New Roman" pitchFamily="18" charset="0"/>
                        </a:rPr>
                        <a:t>1 586,6</a:t>
                      </a:r>
                    </a:p>
                  </a:txBody>
                  <a:tcPr marL="44908" marR="4490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cap="none" spc="0" dirty="0" smtClean="0">
                          <a:ln w="1905"/>
                          <a:solidFill>
                            <a:srgbClr val="00206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Liberation Serif" panose="02020603050405020304" pitchFamily="18" charset="0"/>
                          <a:cs typeface="Times New Roman" pitchFamily="18" charset="0"/>
                        </a:rPr>
                        <a:t>2 204,9</a:t>
                      </a:r>
                    </a:p>
                  </a:txBody>
                  <a:tcPr marL="44908" marR="4490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cap="none" spc="0" dirty="0" smtClean="0">
                          <a:ln w="1905"/>
                          <a:solidFill>
                            <a:srgbClr val="00206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Liberation Serif" panose="02020603050405020304" pitchFamily="18" charset="0"/>
                          <a:cs typeface="Times New Roman" pitchFamily="18" charset="0"/>
                        </a:rPr>
                        <a:t>2 132,3</a:t>
                      </a:r>
                    </a:p>
                  </a:txBody>
                  <a:tcPr marL="44908" marR="4490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cap="none" spc="0" dirty="0" smtClean="0">
                          <a:ln w="1905"/>
                          <a:solidFill>
                            <a:srgbClr val="00206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Liberation Serif" panose="02020603050405020304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1600" b="1" cap="none" spc="0" baseline="0" dirty="0" smtClean="0">
                          <a:ln w="1905"/>
                          <a:solidFill>
                            <a:srgbClr val="00206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Liberation Serif" panose="02020603050405020304" pitchFamily="18" charset="0"/>
                          <a:cs typeface="Times New Roman" pitchFamily="18" charset="0"/>
                        </a:rPr>
                        <a:t> 667,2</a:t>
                      </a:r>
                      <a:endParaRPr lang="ru-RU" sz="1600" b="1" cap="none" spc="0" dirty="0" smtClean="0">
                        <a:ln w="1905"/>
                        <a:solidFill>
                          <a:srgbClr val="002060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44908" marR="4490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cap="none" spc="0" dirty="0" smtClean="0">
                          <a:ln w="1905"/>
                          <a:solidFill>
                            <a:srgbClr val="00206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Liberation Serif" panose="02020603050405020304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1600" b="1" cap="none" spc="0" baseline="0" dirty="0" smtClean="0">
                          <a:ln w="1905"/>
                          <a:solidFill>
                            <a:srgbClr val="00206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Liberation Serif" panose="02020603050405020304" pitchFamily="18" charset="0"/>
                          <a:cs typeface="Times New Roman" pitchFamily="18" charset="0"/>
                        </a:rPr>
                        <a:t> 902,6</a:t>
                      </a:r>
                      <a:endParaRPr lang="ru-RU" sz="1600" b="1" cap="none" spc="0" dirty="0" smtClean="0">
                        <a:ln w="1905"/>
                        <a:solidFill>
                          <a:srgbClr val="002060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44908" marR="4490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801328"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>
                          <a:ln>
                            <a:solidFill>
                              <a:srgbClr val="0070C0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Liberation Serif" panose="02020603050405020304" pitchFamily="18" charset="0"/>
                          <a:cs typeface="Times New Roman" pitchFamily="18" charset="0"/>
                        </a:rPr>
                        <a:t>Расходы бюджета</a:t>
                      </a:r>
                      <a:endParaRPr lang="ru-RU" sz="1600" b="1" i="1" dirty="0">
                        <a:ln>
                          <a:solidFill>
                            <a:srgbClr val="0070C0"/>
                          </a:solidFill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44908" marR="449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cap="none" spc="0" dirty="0" smtClean="0">
                          <a:ln w="1905"/>
                          <a:solidFill>
                            <a:srgbClr val="00206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Liberation Serif" panose="02020603050405020304" pitchFamily="18" charset="0"/>
                          <a:cs typeface="Times New Roman" pitchFamily="18" charset="0"/>
                        </a:rPr>
                        <a:t>1 579,7</a:t>
                      </a:r>
                      <a:endParaRPr lang="ru-RU" sz="1600" b="1" cap="none" spc="0" dirty="0">
                        <a:ln w="1905"/>
                        <a:solidFill>
                          <a:srgbClr val="002060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44908" marR="4490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cap="none" spc="0" dirty="0" smtClean="0">
                          <a:ln w="1905"/>
                          <a:solidFill>
                            <a:srgbClr val="00206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Liberation Serif" panose="02020603050405020304" pitchFamily="18" charset="0"/>
                          <a:cs typeface="Times New Roman" pitchFamily="18" charset="0"/>
                        </a:rPr>
                        <a:t>2 162,5</a:t>
                      </a:r>
                      <a:endParaRPr lang="ru-RU" sz="1600" b="1" cap="none" spc="0" dirty="0">
                        <a:ln w="1905"/>
                        <a:solidFill>
                          <a:srgbClr val="002060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44908" marR="4490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cap="none" spc="0" dirty="0" smtClean="0">
                          <a:ln w="1905"/>
                          <a:solidFill>
                            <a:srgbClr val="00206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Liberation Serif" panose="02020603050405020304" pitchFamily="18" charset="0"/>
                          <a:cs typeface="Times New Roman" pitchFamily="18" charset="0"/>
                        </a:rPr>
                        <a:t>2 224,4</a:t>
                      </a:r>
                      <a:endParaRPr lang="ru-RU" sz="1600" b="1" cap="none" spc="0" dirty="0">
                        <a:ln w="1905"/>
                        <a:solidFill>
                          <a:srgbClr val="002060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44908" marR="4490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cap="none" spc="0" dirty="0" smtClean="0">
                          <a:ln w="1905"/>
                          <a:solidFill>
                            <a:srgbClr val="00206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Liberation Serif" panose="02020603050405020304" pitchFamily="18" charset="0"/>
                          <a:cs typeface="Times New Roman" pitchFamily="18" charset="0"/>
                        </a:rPr>
                        <a:t>2 653,4</a:t>
                      </a:r>
                      <a:endParaRPr lang="ru-RU" sz="1600" b="1" cap="none" spc="0" dirty="0">
                        <a:ln w="1905"/>
                        <a:solidFill>
                          <a:srgbClr val="002060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44908" marR="4490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cap="none" spc="0" dirty="0" smtClean="0">
                          <a:ln w="1905"/>
                          <a:solidFill>
                            <a:srgbClr val="00206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Liberation Serif" panose="02020603050405020304" pitchFamily="18" charset="0"/>
                          <a:cs typeface="Times New Roman" pitchFamily="18" charset="0"/>
                        </a:rPr>
                        <a:t>2 920,8</a:t>
                      </a:r>
                      <a:endParaRPr lang="ru-RU" sz="1600" b="1" cap="none" spc="0" dirty="0">
                        <a:ln w="1905"/>
                        <a:solidFill>
                          <a:srgbClr val="002060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44908" marR="4490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161746"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>
                          <a:ln>
                            <a:solidFill>
                              <a:srgbClr val="0070C0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Liberation Serif" panose="02020603050405020304" pitchFamily="18" charset="0"/>
                          <a:cs typeface="Times New Roman" pitchFamily="18" charset="0"/>
                        </a:rPr>
                        <a:t>Профицит (+), д</a:t>
                      </a:r>
                      <a:r>
                        <a:rPr lang="ru-RU" sz="1600" b="0" i="0" dirty="0" smtClean="0">
                          <a:ln>
                            <a:solidFill>
                              <a:srgbClr val="0070C0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Liberation Serif" panose="02020603050405020304" pitchFamily="18" charset="0"/>
                          <a:cs typeface="Times New Roman" pitchFamily="18" charset="0"/>
                        </a:rPr>
                        <a:t>ефицит (-)</a:t>
                      </a:r>
                      <a:endParaRPr lang="ru-RU" sz="1600" b="0" i="0" dirty="0">
                        <a:ln>
                          <a:solidFill>
                            <a:srgbClr val="0070C0"/>
                          </a:solidFill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44908" marR="449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cap="none" spc="0" dirty="0" smtClean="0">
                          <a:ln w="1905"/>
                          <a:solidFill>
                            <a:srgbClr val="00206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Liberation Serif" panose="02020603050405020304" pitchFamily="18" charset="0"/>
                          <a:cs typeface="Times New Roman" pitchFamily="18" charset="0"/>
                        </a:rPr>
                        <a:t>+6,9</a:t>
                      </a:r>
                    </a:p>
                  </a:txBody>
                  <a:tcPr marL="44908" marR="4490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cap="none" spc="0" dirty="0" smtClean="0">
                          <a:ln w="1905"/>
                          <a:solidFill>
                            <a:srgbClr val="00206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Liberation Serif" panose="02020603050405020304" pitchFamily="18" charset="0"/>
                          <a:cs typeface="Times New Roman" pitchFamily="18" charset="0"/>
                        </a:rPr>
                        <a:t>+ 42,4</a:t>
                      </a:r>
                    </a:p>
                  </a:txBody>
                  <a:tcPr marL="44908" marR="4490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cap="none" spc="0" dirty="0" smtClean="0">
                          <a:ln w="1905"/>
                          <a:solidFill>
                            <a:srgbClr val="00206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Liberation Serif" panose="02020603050405020304" pitchFamily="18" charset="0"/>
                          <a:cs typeface="Times New Roman" pitchFamily="18" charset="0"/>
                        </a:rPr>
                        <a:t>- 92,1</a:t>
                      </a:r>
                    </a:p>
                  </a:txBody>
                  <a:tcPr marL="44908" marR="4490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cap="none" spc="0" dirty="0" smtClean="0">
                          <a:ln w="1905"/>
                          <a:solidFill>
                            <a:srgbClr val="00206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Liberation Serif" panose="02020603050405020304" pitchFamily="18" charset="0"/>
                          <a:cs typeface="Times New Roman" pitchFamily="18" charset="0"/>
                        </a:rPr>
                        <a:t>+13,8</a:t>
                      </a:r>
                    </a:p>
                  </a:txBody>
                  <a:tcPr marL="44908" marR="4490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cap="none" spc="0" dirty="0" smtClean="0">
                          <a:ln w="1905"/>
                          <a:solidFill>
                            <a:srgbClr val="00206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Liberation Serif" panose="02020603050405020304" pitchFamily="18" charset="0"/>
                          <a:cs typeface="Times New Roman" pitchFamily="18" charset="0"/>
                        </a:rPr>
                        <a:t>-18,2</a:t>
                      </a:r>
                    </a:p>
                  </a:txBody>
                  <a:tcPr marL="44908" marR="4490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>
          <a:xfrm>
            <a:off x="8548324" y="6525344"/>
            <a:ext cx="588336" cy="228600"/>
          </a:xfrm>
        </p:spPr>
        <p:txBody>
          <a:bodyPr/>
          <a:lstStyle/>
          <a:p>
            <a:pPr>
              <a:defRPr/>
            </a:pPr>
            <a:fld id="{CB4FF0C6-20DE-4857-AF38-74CFDEB7A163}" type="slidenum">
              <a:rPr lang="ru-RU" b="1" smtClean="0">
                <a:solidFill>
                  <a:schemeClr val="tx1"/>
                </a:solidFill>
              </a:rPr>
              <a:pPr>
                <a:defRPr/>
              </a:pPr>
              <a:t>16</a:t>
            </a:fld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25" name="Заголовок 1"/>
          <p:cNvSpPr txBox="1">
            <a:spLocks/>
          </p:cNvSpPr>
          <p:nvPr/>
        </p:nvSpPr>
        <p:spPr>
          <a:xfrm rot="5400000" flipV="1">
            <a:off x="5445224" y="3159232"/>
            <a:ext cx="6858003" cy="53955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wrap="square" lIns="45720" tIns="0" rIns="45720" bIns="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2400" b="1" kern="1200" cap="all" baseline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i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i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Общие    характеристики    бюджета</a:t>
            </a:r>
            <a:endParaRPr lang="ru-RU" sz="2000" i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621395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50"/>
            <a:ext cx="8229600" cy="105152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306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Объем   доходов   бюджета  в  расчете  на одного  жителя  в  динамике</a:t>
            </a:r>
            <a:endParaRPr lang="ru-RU" sz="306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23410770"/>
              </p:ext>
            </p:extLst>
          </p:nvPr>
        </p:nvGraphicFramePr>
        <p:xfrm>
          <a:off x="629209" y="1484784"/>
          <a:ext cx="735516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25599-B71D-41F3-8B25-72192D0EA9B2}" type="slidenum">
              <a:rPr lang="ru-RU" smtClean="0"/>
              <a:pPr/>
              <a:t>17</a:t>
            </a:fld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 rot="5400000" flipV="1">
            <a:off x="5481228" y="3195228"/>
            <a:ext cx="6858000" cy="467544"/>
          </a:xfrm>
          <a:prstGeom prst="rect">
            <a:avLst/>
          </a:prstGeom>
        </p:spPr>
        <p:txBody>
          <a:bodyPr vert="horz" wrap="square" lIns="45720" tIns="0" rIns="45720" bIns="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2400" b="1" kern="1200" cap="all" baseline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i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 бюджета  по  доходам</a:t>
            </a:r>
            <a:endParaRPr lang="ru-RU" i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374138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931224" cy="660688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chemeClr val="tx2">
                    <a:lumMod val="75000"/>
                  </a:schemeClr>
                </a:solidFill>
              </a:rPr>
              <a:t>Налог на доходы физических лиц</a:t>
            </a:r>
            <a:endParaRPr lang="ru-RU" sz="3600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81126264"/>
              </p:ext>
            </p:extLst>
          </p:nvPr>
        </p:nvGraphicFramePr>
        <p:xfrm>
          <a:off x="323528" y="980728"/>
          <a:ext cx="8064896" cy="55781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25599-B71D-41F3-8B25-72192D0EA9B2}" type="slidenum">
              <a:rPr lang="ru-RU" smtClean="0"/>
              <a:pPr/>
              <a:t>18</a:t>
            </a:fld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 rot="5400000" flipV="1">
            <a:off x="5307305" y="3064927"/>
            <a:ext cx="6586161" cy="999989"/>
          </a:xfrm>
          <a:prstGeom prst="rect">
            <a:avLst/>
          </a:prstGeom>
        </p:spPr>
        <p:txBody>
          <a:bodyPr vert="horz" wrap="square" lIns="45720" tIns="0" rIns="45720" bIns="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2400" b="1" kern="1200" cap="all" baseline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i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  бюджета  по  доходам</a:t>
            </a:r>
            <a:endParaRPr lang="ru-RU" sz="4000" i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514504" y="6558921"/>
            <a:ext cx="33214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525599-B71D-41F3-8B25-72192D0EA9B2}" type="slidenum">
              <a:rPr lang="ru-RU" sz="1100">
                <a:solidFill>
                  <a:srgbClr val="B13F9A"/>
                </a:solidFill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4119518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0495" y="151319"/>
            <a:ext cx="8100392" cy="1082384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  <a:t> Налог, взимаемый в связи с у</a:t>
            </a:r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</a:rPr>
              <a:t>прощенной системы налогообложения</a:t>
            </a:r>
            <a:endParaRPr lang="ru-RU" sz="3600" dirty="0">
              <a:solidFill>
                <a:schemeClr val="tx2">
                  <a:lumMod val="50000"/>
                </a:schemeClr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7284682"/>
              </p:ext>
            </p:extLst>
          </p:nvPr>
        </p:nvGraphicFramePr>
        <p:xfrm>
          <a:off x="198157" y="1196752"/>
          <a:ext cx="8331375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25599-B71D-41F3-8B25-72192D0EA9B2}" type="slidenum">
              <a:rPr lang="ru-RU" smtClean="0"/>
              <a:pPr/>
              <a:t>19</a:t>
            </a:fld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 rot="5400000" flipV="1">
            <a:off x="5176207" y="2983262"/>
            <a:ext cx="6669361" cy="1080120"/>
          </a:xfrm>
          <a:prstGeom prst="rect">
            <a:avLst/>
          </a:prstGeom>
        </p:spPr>
        <p:txBody>
          <a:bodyPr vert="horz" wrap="square" lIns="45720" tIns="0" rIns="45720" bIns="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2400" b="1" kern="1200" cap="all" baseline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i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  бюджета   по  доходам</a:t>
            </a:r>
            <a:endParaRPr lang="ru-RU" i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233002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720080"/>
          </a:xfrm>
        </p:spPr>
        <p:txBody>
          <a:bodyPr/>
          <a:lstStyle/>
          <a:p>
            <a:r>
              <a:rPr lang="ru-RU" sz="3200" b="1" dirty="0" smtClean="0"/>
              <a:t>Используемые понятия и термины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908720"/>
            <a:ext cx="8640960" cy="5462067"/>
          </a:xfrm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62500" lnSpcReduction="20000"/>
          </a:bodyPr>
          <a:lstStyle/>
          <a:p>
            <a:pPr marL="0" indent="0" algn="just" eaLnBrk="1" fontAlgn="auto" hangingPunct="1">
              <a:spcAft>
                <a:spcPts val="0"/>
              </a:spcAft>
              <a:buNone/>
              <a:defRPr/>
            </a:pPr>
            <a:endParaRPr lang="ru-RU" sz="2900" b="1" u="sng" dirty="0" smtClean="0">
              <a:solidFill>
                <a:schemeClr val="tx2">
                  <a:lumMod val="90000"/>
                </a:schemeClr>
              </a:solidFill>
            </a:endParaRPr>
          </a:p>
          <a:p>
            <a:pPr marL="0" indent="0" algn="just" eaLnBrk="1" fontAlgn="auto" hangingPunct="1">
              <a:spcAft>
                <a:spcPts val="0"/>
              </a:spcAft>
              <a:buNone/>
              <a:defRPr/>
            </a:pPr>
            <a:r>
              <a:rPr lang="ru-RU" sz="2900" b="1" u="sng" dirty="0" smtClean="0">
                <a:solidFill>
                  <a:schemeClr val="tx2">
                    <a:lumMod val="90000"/>
                  </a:schemeClr>
                </a:solidFill>
                <a:latin typeface="Liberation Serif" panose="02020603050405020304" pitchFamily="18" charset="0"/>
              </a:rPr>
              <a:t>Бюджет</a:t>
            </a:r>
            <a:r>
              <a:rPr lang="en-US" sz="2900" b="1" dirty="0" smtClean="0">
                <a:solidFill>
                  <a:schemeClr val="tx2">
                    <a:lumMod val="90000"/>
                  </a:schemeClr>
                </a:solidFill>
                <a:latin typeface="Liberation Serif" panose="02020603050405020304" pitchFamily="18" charset="0"/>
              </a:rPr>
              <a:t> </a:t>
            </a:r>
            <a:r>
              <a:rPr lang="en-US" sz="2900" b="1" dirty="0" smtClean="0">
                <a:latin typeface="Liberation Serif" panose="02020603050405020304" pitchFamily="18" charset="0"/>
              </a:rPr>
              <a:t>– </a:t>
            </a:r>
            <a:r>
              <a:rPr lang="ru-RU" sz="2900" b="1" dirty="0" smtClean="0">
                <a:latin typeface="Liberation Serif" panose="02020603050405020304" pitchFamily="18" charset="0"/>
              </a:rPr>
              <a:t>план расходов и доходов на определенный период</a:t>
            </a:r>
            <a:r>
              <a:rPr lang="en-US" sz="2900" b="1" dirty="0" smtClean="0">
                <a:latin typeface="Liberation Serif" panose="02020603050405020304" pitchFamily="18" charset="0"/>
              </a:rPr>
              <a:t>.</a:t>
            </a:r>
            <a:endParaRPr lang="ru-RU" sz="2900" b="1" dirty="0" smtClean="0">
              <a:latin typeface="Liberation Serif" panose="02020603050405020304" pitchFamily="18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None/>
              <a:defRPr/>
            </a:pPr>
            <a:r>
              <a:rPr lang="ru-RU" sz="2900" b="1" u="sng" dirty="0" smtClean="0">
                <a:solidFill>
                  <a:schemeClr val="tx2">
                    <a:lumMod val="90000"/>
                  </a:schemeClr>
                </a:solidFill>
                <a:latin typeface="Liberation Serif" panose="02020603050405020304" pitchFamily="18" charset="0"/>
              </a:rPr>
              <a:t>Доходы бюджета </a:t>
            </a:r>
            <a:r>
              <a:rPr lang="ru-RU" sz="2900" b="1" dirty="0" smtClean="0">
                <a:latin typeface="Liberation Serif" panose="02020603050405020304" pitchFamily="18" charset="0"/>
              </a:rPr>
              <a:t>– безвозмездные и безвозвратные поступления денежных средств в бюджет</a:t>
            </a:r>
            <a:r>
              <a:rPr lang="en-US" sz="2900" b="1" dirty="0" smtClean="0">
                <a:latin typeface="Liberation Serif" panose="02020603050405020304" pitchFamily="18" charset="0"/>
              </a:rPr>
              <a:t>.</a:t>
            </a:r>
            <a:endParaRPr lang="ru-RU" sz="2900" b="1" dirty="0" smtClean="0">
              <a:latin typeface="Liberation Serif" panose="02020603050405020304" pitchFamily="18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None/>
              <a:defRPr/>
            </a:pPr>
            <a:r>
              <a:rPr lang="ru-RU" sz="2900" b="1" u="sng" dirty="0" smtClean="0">
                <a:solidFill>
                  <a:schemeClr val="tx2">
                    <a:lumMod val="90000"/>
                  </a:schemeClr>
                </a:solidFill>
                <a:latin typeface="Liberation Serif" panose="02020603050405020304" pitchFamily="18" charset="0"/>
              </a:rPr>
              <a:t>Расходы бюджета </a:t>
            </a:r>
            <a:r>
              <a:rPr lang="ru-RU" sz="2900" b="1" dirty="0" smtClean="0">
                <a:latin typeface="Liberation Serif" panose="02020603050405020304" pitchFamily="18" charset="0"/>
              </a:rPr>
              <a:t>– выплачиваемые из бюджета денежные средства</a:t>
            </a:r>
            <a:r>
              <a:rPr lang="en-US" sz="2900" b="1" dirty="0" smtClean="0">
                <a:latin typeface="Liberation Serif" panose="02020603050405020304" pitchFamily="18" charset="0"/>
              </a:rPr>
              <a:t>.</a:t>
            </a:r>
            <a:endParaRPr lang="ru-RU" sz="2900" b="1" dirty="0" smtClean="0">
              <a:latin typeface="Liberation Serif" panose="02020603050405020304" pitchFamily="18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None/>
              <a:defRPr/>
            </a:pPr>
            <a:r>
              <a:rPr lang="ru-RU" sz="2900" b="1" u="sng" dirty="0" smtClean="0">
                <a:solidFill>
                  <a:schemeClr val="tx2">
                    <a:lumMod val="90000"/>
                  </a:schemeClr>
                </a:solidFill>
                <a:latin typeface="Liberation Serif" panose="02020603050405020304" pitchFamily="18" charset="0"/>
              </a:rPr>
              <a:t>Дефицит бюджета </a:t>
            </a:r>
            <a:r>
              <a:rPr lang="ru-RU" sz="2900" b="1" dirty="0" smtClean="0">
                <a:latin typeface="Liberation Serif" panose="02020603050405020304" pitchFamily="18" charset="0"/>
              </a:rPr>
              <a:t>– превышение расходов бюджета над его доходами</a:t>
            </a:r>
            <a:r>
              <a:rPr lang="en-US" sz="2900" b="1" dirty="0" smtClean="0">
                <a:latin typeface="Liberation Serif" panose="02020603050405020304" pitchFamily="18" charset="0"/>
              </a:rPr>
              <a:t>.</a:t>
            </a:r>
            <a:endParaRPr lang="ru-RU" sz="2900" b="1" dirty="0" smtClean="0">
              <a:latin typeface="Liberation Serif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ru-RU" sz="2900" b="1" u="sng" dirty="0" smtClean="0">
                <a:solidFill>
                  <a:schemeClr val="tx2">
                    <a:lumMod val="90000"/>
                  </a:schemeClr>
                </a:solidFill>
                <a:latin typeface="Liberation Serif" panose="02020603050405020304" pitchFamily="18" charset="0"/>
              </a:rPr>
              <a:t>Профицит бюджета </a:t>
            </a:r>
            <a:r>
              <a:rPr lang="ru-RU" sz="2900" b="1" dirty="0">
                <a:latin typeface="Liberation Serif" panose="02020603050405020304" pitchFamily="18" charset="0"/>
              </a:rPr>
              <a:t>–</a:t>
            </a:r>
            <a:r>
              <a:rPr lang="ru-RU" sz="2900" b="1" dirty="0" smtClean="0">
                <a:solidFill>
                  <a:schemeClr val="tx2">
                    <a:lumMod val="90000"/>
                  </a:schemeClr>
                </a:solidFill>
                <a:latin typeface="Liberation Serif" panose="02020603050405020304" pitchFamily="18" charset="0"/>
              </a:rPr>
              <a:t> </a:t>
            </a:r>
            <a:r>
              <a:rPr lang="ru-RU" sz="2900" b="1" dirty="0">
                <a:latin typeface="Liberation Serif" panose="02020603050405020304" pitchFamily="18" charset="0"/>
              </a:rPr>
              <a:t>превышение </a:t>
            </a:r>
            <a:r>
              <a:rPr lang="ru-RU" sz="2900" b="1" dirty="0" smtClean="0">
                <a:latin typeface="Liberation Serif" panose="02020603050405020304" pitchFamily="18" charset="0"/>
              </a:rPr>
              <a:t>доходов </a:t>
            </a:r>
            <a:r>
              <a:rPr lang="ru-RU" sz="2900" b="1" dirty="0">
                <a:latin typeface="Liberation Serif" panose="02020603050405020304" pitchFamily="18" charset="0"/>
              </a:rPr>
              <a:t>бюджета над его </a:t>
            </a:r>
            <a:r>
              <a:rPr lang="ru-RU" sz="2900" b="1" dirty="0" smtClean="0">
                <a:latin typeface="Liberation Serif" panose="02020603050405020304" pitchFamily="18" charset="0"/>
              </a:rPr>
              <a:t>расходами</a:t>
            </a:r>
            <a:r>
              <a:rPr lang="en-US" sz="2900" b="1" dirty="0" smtClean="0">
                <a:latin typeface="Liberation Serif" panose="02020603050405020304" pitchFamily="18" charset="0"/>
              </a:rPr>
              <a:t>.</a:t>
            </a:r>
            <a:endParaRPr lang="ru-RU" sz="2900" b="1" dirty="0" smtClean="0">
              <a:latin typeface="Liberation Serif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ru-RU" sz="2900" b="1" u="sng" dirty="0" smtClean="0">
                <a:solidFill>
                  <a:schemeClr val="tx2">
                    <a:lumMod val="75000"/>
                  </a:schemeClr>
                </a:solidFill>
                <a:latin typeface="Liberation Serif" panose="02020603050405020304" pitchFamily="18" charset="0"/>
              </a:rPr>
              <a:t>Бюджетный кредит </a:t>
            </a:r>
            <a:r>
              <a:rPr lang="ru-RU" sz="2900" b="1" u="sng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–</a:t>
            </a:r>
            <a:r>
              <a:rPr lang="ru-RU" sz="2900" b="1" u="sng" dirty="0" smtClean="0">
                <a:solidFill>
                  <a:schemeClr val="tx2">
                    <a:lumMod val="75000"/>
                  </a:schemeClr>
                </a:solidFill>
                <a:latin typeface="Liberation Serif" panose="02020603050405020304" pitchFamily="18" charset="0"/>
              </a:rPr>
              <a:t> </a:t>
            </a:r>
            <a:r>
              <a:rPr lang="ru-RU" sz="2900" b="1" dirty="0">
                <a:latin typeface="Liberation Serif" panose="02020603050405020304" pitchFamily="18" charset="0"/>
              </a:rPr>
              <a:t> денежные средства, предоставляемые </a:t>
            </a:r>
            <a:r>
              <a:rPr lang="ru-RU" sz="2900" b="1" dirty="0" smtClean="0">
                <a:latin typeface="Liberation Serif" panose="02020603050405020304" pitchFamily="18" charset="0"/>
              </a:rPr>
              <a:t>областным бюджетом бюджету муниципального образования на </a:t>
            </a:r>
            <a:r>
              <a:rPr lang="ru-RU" sz="2900" b="1" dirty="0">
                <a:latin typeface="Liberation Serif" panose="02020603050405020304" pitchFamily="18" charset="0"/>
              </a:rPr>
              <a:t>возвратной и возмездной </a:t>
            </a:r>
            <a:r>
              <a:rPr lang="ru-RU" sz="2900" b="1" dirty="0" smtClean="0">
                <a:latin typeface="Liberation Serif" panose="02020603050405020304" pitchFamily="18" charset="0"/>
              </a:rPr>
              <a:t>основах.</a:t>
            </a:r>
            <a:endParaRPr lang="ru-RU" sz="2900" b="1" dirty="0">
              <a:latin typeface="Liberation Serif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ru-RU" sz="2900" b="1" u="sng" dirty="0" smtClean="0">
                <a:solidFill>
                  <a:schemeClr val="tx2">
                    <a:lumMod val="75000"/>
                  </a:schemeClr>
                </a:solidFill>
                <a:latin typeface="Liberation Serif" panose="02020603050405020304" pitchFamily="18" charset="0"/>
              </a:rPr>
              <a:t>Муниципальные гарантии </a:t>
            </a:r>
            <a:r>
              <a:rPr lang="ru-RU" sz="2900" b="1" dirty="0" smtClean="0">
                <a:latin typeface="Liberation Serif" panose="02020603050405020304" pitchFamily="18" charset="0"/>
              </a:rPr>
              <a:t>– </a:t>
            </a:r>
            <a:r>
              <a:rPr lang="ru-RU" sz="2900" b="1" dirty="0">
                <a:latin typeface="Liberation Serif" panose="02020603050405020304" pitchFamily="18" charset="0"/>
              </a:rPr>
              <a:t>способ обеспечения </a:t>
            </a:r>
            <a:r>
              <a:rPr lang="ru-RU" sz="2900" b="1" dirty="0" smtClean="0">
                <a:latin typeface="Liberation Serif" panose="02020603050405020304" pitchFamily="18" charset="0"/>
              </a:rPr>
              <a:t>гражданско-правовых </a:t>
            </a:r>
            <a:r>
              <a:rPr lang="ru-RU" sz="2900" b="1" dirty="0">
                <a:latin typeface="Liberation Serif" panose="02020603050405020304" pitchFamily="18" charset="0"/>
              </a:rPr>
              <a:t>обязательств, в силу которого </a:t>
            </a:r>
            <a:r>
              <a:rPr lang="ru-RU" sz="2900" b="1" dirty="0" smtClean="0">
                <a:latin typeface="Liberation Serif" panose="02020603050405020304" pitchFamily="18" charset="0"/>
              </a:rPr>
              <a:t>муниципальное образование </a:t>
            </a:r>
            <a:r>
              <a:rPr lang="ru-RU" sz="2900" b="1" dirty="0">
                <a:latin typeface="Liberation Serif" panose="02020603050405020304" pitchFamily="18" charset="0"/>
              </a:rPr>
              <a:t>(гарант) дает письменное обязательство отвечать за исполнение лицом, которому дается муниципальная гарантия, обязательства перед третьими </a:t>
            </a:r>
            <a:r>
              <a:rPr lang="ru-RU" sz="2900" b="1" dirty="0" smtClean="0">
                <a:latin typeface="Liberation Serif" panose="02020603050405020304" pitchFamily="18" charset="0"/>
              </a:rPr>
              <a:t>лицами полностью</a:t>
            </a:r>
            <a:r>
              <a:rPr lang="ru-RU" sz="2900" b="1" dirty="0">
                <a:latin typeface="Liberation Serif" panose="02020603050405020304" pitchFamily="18" charset="0"/>
              </a:rPr>
              <a:t> или частично</a:t>
            </a:r>
            <a:r>
              <a:rPr lang="ru-RU" sz="2900" b="1" dirty="0" smtClean="0">
                <a:latin typeface="Liberation Serif" panose="02020603050405020304" pitchFamily="18" charset="0"/>
              </a:rPr>
              <a:t>.</a:t>
            </a:r>
            <a:endParaRPr lang="ru-RU" sz="2900" b="1" dirty="0">
              <a:latin typeface="Liberation Serif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ru-RU" sz="2900" b="1" u="sng" dirty="0" smtClean="0">
                <a:solidFill>
                  <a:schemeClr val="tx2">
                    <a:lumMod val="90000"/>
                  </a:schemeClr>
                </a:solidFill>
                <a:latin typeface="Liberation Serif" panose="02020603050405020304" pitchFamily="18" charset="0"/>
              </a:rPr>
              <a:t>Муниципальная программа</a:t>
            </a:r>
            <a:r>
              <a:rPr lang="ru-RU" sz="2900" b="1" dirty="0" smtClean="0">
                <a:solidFill>
                  <a:schemeClr val="tx2">
                    <a:lumMod val="90000"/>
                  </a:schemeClr>
                </a:solidFill>
                <a:latin typeface="Liberation Serif" panose="02020603050405020304" pitchFamily="18" charset="0"/>
              </a:rPr>
              <a:t> </a:t>
            </a:r>
            <a:r>
              <a:rPr lang="ru-RU" sz="2900" b="1" dirty="0">
                <a:latin typeface="Liberation Serif" panose="02020603050405020304" pitchFamily="18" charset="0"/>
              </a:rPr>
              <a:t>–</a:t>
            </a:r>
            <a:r>
              <a:rPr lang="ru-RU" sz="2900" b="1" dirty="0" smtClean="0">
                <a:solidFill>
                  <a:schemeClr val="tx2">
                    <a:lumMod val="90000"/>
                  </a:schemeClr>
                </a:solidFill>
                <a:latin typeface="Liberation Serif" panose="02020603050405020304" pitchFamily="18" charset="0"/>
              </a:rPr>
              <a:t> </a:t>
            </a:r>
            <a:r>
              <a:rPr lang="ru-RU" sz="2900" b="1" dirty="0">
                <a:latin typeface="Liberation Serif" panose="02020603050405020304" pitchFamily="18" charset="0"/>
              </a:rPr>
              <a:t>документ стратегического планирования, содержащий комплекс планируемых мероприятий, взаимоувязанных по задачам, срокам осуществления, исполнителям и ресурсам и обеспечивающих наиболее эффективное достижение целей и решение задач социально-экономического развития муниципального </a:t>
            </a:r>
            <a:r>
              <a:rPr lang="ru-RU" sz="2900" b="1" dirty="0" smtClean="0">
                <a:latin typeface="Liberation Serif" panose="02020603050405020304" pitchFamily="18" charset="0"/>
              </a:rPr>
              <a:t>образования. </a:t>
            </a:r>
            <a:endParaRPr lang="ru-RU" sz="2900" dirty="0">
              <a:solidFill>
                <a:schemeClr val="tx2">
                  <a:lumMod val="90000"/>
                </a:schemeClr>
              </a:solidFill>
              <a:latin typeface="Liberation Serif" panose="02020603050405020304" pitchFamily="18" charset="0"/>
            </a:endParaRPr>
          </a:p>
          <a:p>
            <a:pPr marL="274320" indent="-274320" algn="just"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ru-RU" sz="2900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5235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Char char=""/>
              <a:defRPr sz="2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rgbClr val="F9B639"/>
              </a:buClr>
              <a:buSzPct val="80000"/>
              <a:buFont typeface="Wingdings 2" pitchFamily="18" charset="2"/>
              <a:buChar char=""/>
              <a:defRPr sz="2300">
                <a:solidFill>
                  <a:srgbClr val="6C6C6C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ts val="400"/>
              </a:spcBef>
              <a:buClr>
                <a:srgbClr val="F9B639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9B639"/>
              </a:buClr>
              <a:buSzPct val="80000"/>
              <a:buFont typeface="Wingdings 2" pitchFamily="18" charset="2"/>
              <a:buChar char=""/>
              <a:defRPr sz="2000">
                <a:solidFill>
                  <a:srgbClr val="6C6C6C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F9B639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DA6FEC81-A931-469C-9135-9828A1CC9E44}" type="slidenum">
              <a:rPr lang="ru-RU" altLang="ru-RU" sz="1100" b="1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2</a:t>
            </a:fld>
            <a:endParaRPr lang="ru-RU" altLang="ru-RU" sz="1100" b="1" smtClean="0"/>
          </a:p>
        </p:txBody>
      </p:sp>
    </p:spTree>
    <p:extLst>
      <p:ext uri="{BB962C8B-B14F-4D97-AF65-F5344CB8AC3E}">
        <p14:creationId xmlns:p14="http://schemas.microsoft.com/office/powerpoint/2010/main" val="2272261144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488832" cy="1080120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800" dirty="0" smtClean="0">
                <a:solidFill>
                  <a:schemeClr val="tx1"/>
                </a:solidFill>
              </a:rPr>
              <a:t>Налог, взимаемый в связи с применением патентной системы налогообложения </a:t>
            </a:r>
            <a:endParaRPr lang="ru-RU" sz="2800" dirty="0">
              <a:solidFill>
                <a:schemeClr val="tx1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04435423"/>
              </p:ext>
            </p:extLst>
          </p:nvPr>
        </p:nvGraphicFramePr>
        <p:xfrm>
          <a:off x="179511" y="1340768"/>
          <a:ext cx="8331375" cy="51124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25599-B71D-41F3-8B25-72192D0EA9B2}" type="slidenum">
              <a:rPr lang="ru-RU" smtClean="0"/>
              <a:pPr/>
              <a:t>20</a:t>
            </a:fld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 rot="5400000" flipV="1">
            <a:off x="5255728" y="3018157"/>
            <a:ext cx="6510321" cy="1080121"/>
          </a:xfrm>
          <a:prstGeom prst="rect">
            <a:avLst/>
          </a:prstGeom>
        </p:spPr>
        <p:txBody>
          <a:bodyPr vert="horz" wrap="square" lIns="45720" tIns="0" rIns="45720" bIns="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2400" b="1" kern="1200" cap="all" baseline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i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  бюджета   по  доходам</a:t>
            </a:r>
            <a:endParaRPr lang="ru-RU" i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594270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008112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</a:rPr>
              <a:t>Доходы от использования имущества</a:t>
            </a:r>
            <a:endParaRPr lang="ru-RU" sz="3600" dirty="0">
              <a:solidFill>
                <a:schemeClr val="tx2">
                  <a:lumMod val="50000"/>
                </a:schemeClr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30425961"/>
              </p:ext>
            </p:extLst>
          </p:nvPr>
        </p:nvGraphicFramePr>
        <p:xfrm>
          <a:off x="107504" y="1412776"/>
          <a:ext cx="8403382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25599-B71D-41F3-8B25-72192D0EA9B2}" type="slidenum">
              <a:rPr lang="ru-RU" smtClean="0"/>
              <a:pPr/>
              <a:t>21</a:t>
            </a:fld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 rot="5400000" flipV="1">
            <a:off x="5161757" y="3055272"/>
            <a:ext cx="6525344" cy="1080118"/>
          </a:xfrm>
          <a:prstGeom prst="rect">
            <a:avLst/>
          </a:prstGeom>
        </p:spPr>
        <p:txBody>
          <a:bodyPr vert="horz" wrap="square" lIns="45720" tIns="0" rIns="45720" bIns="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2400" b="1" kern="1200" cap="all" baseline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i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  бюджета   по   доходам</a:t>
            </a:r>
            <a:endParaRPr lang="ru-RU" i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562864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0484" y="620688"/>
            <a:ext cx="8043343" cy="576064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  <a:t>Доходы   от   реализации   имущества</a:t>
            </a:r>
            <a:endParaRPr lang="ru-RU" sz="3200" dirty="0">
              <a:solidFill>
                <a:schemeClr val="tx2">
                  <a:lumMod val="50000"/>
                </a:schemeClr>
              </a:solidFill>
            </a:endParaRPr>
          </a:p>
        </p:txBody>
      </p:sp>
      <p:graphicFrame>
        <p:nvGraphicFramePr>
          <p:cNvPr id="12" name="Объект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51157438"/>
              </p:ext>
            </p:extLst>
          </p:nvPr>
        </p:nvGraphicFramePr>
        <p:xfrm>
          <a:off x="539552" y="1412776"/>
          <a:ext cx="7610435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25599-B71D-41F3-8B25-72192D0EA9B2}" type="slidenum">
              <a:rPr lang="ru-RU" smtClean="0"/>
              <a:pPr/>
              <a:t>22</a:t>
            </a:fld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 rot="5400000" flipV="1">
            <a:off x="5212212" y="3019265"/>
            <a:ext cx="6597353" cy="1080122"/>
          </a:xfrm>
          <a:prstGeom prst="rect">
            <a:avLst/>
          </a:prstGeom>
        </p:spPr>
        <p:txBody>
          <a:bodyPr vert="horz" wrap="square" lIns="45720" tIns="0" rIns="45720" bIns="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2400" b="1" kern="1200" cap="all" baseline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i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  бюджета   по  доходам</a:t>
            </a:r>
            <a:endParaRPr lang="ru-RU" i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668492" y="6517646"/>
            <a:ext cx="33214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525599-B71D-41F3-8B25-72192D0EA9B2}" type="slidenum">
              <a:rPr lang="ru-RU" sz="1100">
                <a:solidFill>
                  <a:srgbClr val="B13F9A"/>
                </a:solidFill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0293999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50"/>
            <a:ext cx="8229600" cy="1008110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  <a:t>Штрафы, </a:t>
            </a:r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</a:rPr>
              <a:t>санкции</a:t>
            </a:r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  <a:t>, возмещение ущерба</a:t>
            </a:r>
            <a:endParaRPr lang="ru-RU" sz="3200" dirty="0">
              <a:solidFill>
                <a:schemeClr val="tx2">
                  <a:lumMod val="50000"/>
                </a:schemeClr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37147766"/>
              </p:ext>
            </p:extLst>
          </p:nvPr>
        </p:nvGraphicFramePr>
        <p:xfrm>
          <a:off x="107504" y="1484784"/>
          <a:ext cx="8655411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25599-B71D-41F3-8B25-72192D0EA9B2}" type="slidenum">
              <a:rPr lang="ru-RU" smtClean="0"/>
              <a:pPr/>
              <a:t>23</a:t>
            </a:fld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 rot="5400000" flipV="1">
            <a:off x="5212211" y="3019266"/>
            <a:ext cx="6597355" cy="1080123"/>
          </a:xfrm>
          <a:prstGeom prst="rect">
            <a:avLst/>
          </a:prstGeom>
        </p:spPr>
        <p:txBody>
          <a:bodyPr vert="horz" wrap="square" lIns="45720" tIns="0" rIns="45720" bIns="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2400" b="1" kern="1200" cap="all" baseline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i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 бюджета  по  доходам</a:t>
            </a:r>
            <a:endParaRPr lang="ru-RU" i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5206376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5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267544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3600" dirty="0" smtClean="0">
                <a:solidFill>
                  <a:schemeClr val="accent2">
                    <a:lumMod val="50000"/>
                  </a:schemeClr>
                </a:solidFill>
              </a:rPr>
              <a:t>Межбюджетные трансферты в общем объеме доходов </a:t>
            </a:r>
            <a:endParaRPr lang="ru-RU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25599-B71D-41F3-8B25-72192D0EA9B2}" type="slidenum">
              <a:rPr lang="ru-RU" smtClean="0"/>
              <a:pPr/>
              <a:t>24</a:t>
            </a:fld>
            <a:endParaRPr lang="ru-RU" dirty="0"/>
          </a:p>
        </p:txBody>
      </p:sp>
      <p:graphicFrame>
        <p:nvGraphicFramePr>
          <p:cNvPr id="10" name="Объект 9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649310662"/>
              </p:ext>
            </p:extLst>
          </p:nvPr>
        </p:nvGraphicFramePr>
        <p:xfrm>
          <a:off x="179512" y="1628800"/>
          <a:ext cx="4114800" cy="48965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Объект 3"/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499909293"/>
              </p:ext>
            </p:extLst>
          </p:nvPr>
        </p:nvGraphicFramePr>
        <p:xfrm>
          <a:off x="4499992" y="1988840"/>
          <a:ext cx="3816424" cy="417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Заголовок 1"/>
          <p:cNvSpPr txBox="1">
            <a:spLocks/>
          </p:cNvSpPr>
          <p:nvPr/>
        </p:nvSpPr>
        <p:spPr>
          <a:xfrm rot="5400000" flipV="1">
            <a:off x="5421010" y="3111433"/>
            <a:ext cx="6741368" cy="518508"/>
          </a:xfrm>
          <a:prstGeom prst="rect">
            <a:avLst/>
          </a:prstGeom>
        </p:spPr>
        <p:txBody>
          <a:bodyPr vert="horz" wrap="square" lIns="45720" tIns="0" rIns="45720" bIns="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2400" b="1" kern="1200" cap="all" baseline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2800" i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    отношения</a:t>
            </a:r>
            <a:endParaRPr lang="ru-RU" sz="2800" i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603721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7931224" cy="122413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2800" b="1" dirty="0" smtClean="0">
                <a:solidFill>
                  <a:schemeClr val="tx1"/>
                </a:solidFill>
              </a:rPr>
              <a:t>Динамика поступлений межбюджетных трансфертов, млн.руб.</a:t>
            </a:r>
            <a:endParaRPr lang="ru-RU" sz="2800" b="1" dirty="0">
              <a:solidFill>
                <a:schemeClr val="tx1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26730859"/>
              </p:ext>
            </p:extLst>
          </p:nvPr>
        </p:nvGraphicFramePr>
        <p:xfrm>
          <a:off x="107504" y="1844824"/>
          <a:ext cx="8424936" cy="46413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25599-B71D-41F3-8B25-72192D0EA9B2}" type="slidenum">
              <a:rPr lang="ru-RU" smtClean="0"/>
              <a:pPr/>
              <a:t>25</a:t>
            </a:fld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 rot="5400000" flipV="1">
            <a:off x="5312998" y="3003421"/>
            <a:ext cx="6741368" cy="734532"/>
          </a:xfrm>
          <a:prstGeom prst="rect">
            <a:avLst/>
          </a:prstGeom>
        </p:spPr>
        <p:txBody>
          <a:bodyPr vert="horz" wrap="square" lIns="45720" tIns="0" rIns="45720" bIns="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2400" b="1" kern="1200" cap="all" baseline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2800" i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    отношения</a:t>
            </a:r>
            <a:endParaRPr lang="ru-RU" sz="2800" i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504134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2800" b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Динамика безвозмездных поступлений в бюджет ГО город Ирбит</a:t>
            </a:r>
            <a:endParaRPr lang="ru-RU" sz="2800" b="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58060476"/>
              </p:ext>
            </p:extLst>
          </p:nvPr>
        </p:nvGraphicFramePr>
        <p:xfrm>
          <a:off x="420632" y="1700808"/>
          <a:ext cx="7967792" cy="47444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>
          <a:xfrm rot="5400000" flipV="1">
            <a:off x="5385006" y="3192058"/>
            <a:ext cx="6669360" cy="662524"/>
          </a:xfrm>
          <a:prstGeom prst="rect">
            <a:avLst/>
          </a:prstGeom>
        </p:spPr>
        <p:txBody>
          <a:bodyPr vert="horz" wrap="square" lIns="45720" tIns="0" rIns="45720" bIns="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2400" b="1" kern="1200" cap="all" baseline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i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 бюджета  по  доходам</a:t>
            </a:r>
            <a:endParaRPr lang="ru-RU" i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4177740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0" dirty="0" smtClean="0">
                <a:solidFill>
                  <a:schemeClr val="tx1"/>
                </a:solidFill>
              </a:rPr>
              <a:t>Объем </a:t>
            </a:r>
            <a:r>
              <a:rPr lang="ru-RU" sz="2800" dirty="0" smtClean="0">
                <a:solidFill>
                  <a:schemeClr val="tx1"/>
                </a:solidFill>
              </a:rPr>
              <a:t>безвозмездных</a:t>
            </a:r>
            <a:r>
              <a:rPr lang="ru-RU" sz="2800" b="0" dirty="0" smtClean="0">
                <a:solidFill>
                  <a:schemeClr val="tx1"/>
                </a:solidFill>
              </a:rPr>
              <a:t> поступлений в расчете на одного жителя в динамике</a:t>
            </a:r>
            <a:endParaRPr lang="ru-RU" sz="2800" b="0" dirty="0">
              <a:solidFill>
                <a:schemeClr val="tx1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04084183"/>
              </p:ext>
            </p:extLst>
          </p:nvPr>
        </p:nvGraphicFramePr>
        <p:xfrm>
          <a:off x="395536" y="1196752"/>
          <a:ext cx="7971338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25599-B71D-41F3-8B25-72192D0EA9B2}" type="slidenum">
              <a:rPr lang="ru-RU" smtClean="0"/>
              <a:pPr/>
              <a:t>27</a:t>
            </a:fld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 rot="5400000" flipV="1">
            <a:off x="5270530" y="2960949"/>
            <a:ext cx="6480720" cy="1080121"/>
          </a:xfrm>
          <a:prstGeom prst="rect">
            <a:avLst/>
          </a:prstGeom>
        </p:spPr>
        <p:txBody>
          <a:bodyPr vert="horz" wrap="square" lIns="45720" tIns="0" rIns="45720" bIns="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2400" b="1" kern="1200" cap="all" baseline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i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 бюджета   по   доходам</a:t>
            </a:r>
            <a:endParaRPr lang="ru-RU" i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517871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73187685"/>
              </p:ext>
            </p:extLst>
          </p:nvPr>
        </p:nvGraphicFramePr>
        <p:xfrm>
          <a:off x="323528" y="260648"/>
          <a:ext cx="8640960" cy="6192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952496272"/>
              </p:ext>
            </p:extLst>
          </p:nvPr>
        </p:nvGraphicFramePr>
        <p:xfrm>
          <a:off x="611560" y="620688"/>
          <a:ext cx="7920880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962663209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39552" y="404664"/>
            <a:ext cx="7704856" cy="778098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32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</a:rPr>
              <a:t>Динамика расходов бюджета в 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</a:rPr>
              <a:t>расчете на одного </a:t>
            </a:r>
            <a:r>
              <a:rPr lang="ru-RU" sz="32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</a:rPr>
              <a:t>жителя</a:t>
            </a:r>
            <a:endParaRPr lang="ru-RU" sz="3200" b="1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eration Serif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457026184"/>
              </p:ext>
            </p:extLst>
          </p:nvPr>
        </p:nvGraphicFramePr>
        <p:xfrm>
          <a:off x="323528" y="1412776"/>
          <a:ext cx="8496944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202267" y="6525344"/>
            <a:ext cx="588336" cy="228600"/>
          </a:xfrm>
        </p:spPr>
        <p:txBody>
          <a:bodyPr/>
          <a:lstStyle/>
          <a:p>
            <a:fld id="{39525599-B71D-41F3-8B25-72192D0EA9B2}" type="slidenum">
              <a:rPr lang="ru-RU" b="1" smtClean="0">
                <a:solidFill>
                  <a:schemeClr val="tx1"/>
                </a:solidFill>
              </a:rPr>
              <a:pPr/>
              <a:t>29</a:t>
            </a:fld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7338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850" y="260350"/>
            <a:ext cx="8569325" cy="6337300"/>
          </a:xfrm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1800" b="1" u="sng" dirty="0" smtClean="0">
              <a:solidFill>
                <a:srgbClr val="002060"/>
              </a:solidFill>
              <a:latin typeface="Times New Roman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1800" b="1" u="sng" dirty="0">
              <a:solidFill>
                <a:srgbClr val="002060"/>
              </a:solidFill>
              <a:latin typeface="Times New Roman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1800" b="1" u="sng" dirty="0" smtClean="0">
                <a:solidFill>
                  <a:srgbClr val="002060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Межбюджетные   </a:t>
            </a:r>
            <a:r>
              <a:rPr lang="ru-RU" sz="1800" b="1" u="sng" dirty="0">
                <a:solidFill>
                  <a:srgbClr val="002060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трансферты</a:t>
            </a:r>
            <a:r>
              <a:rPr lang="ru-RU" sz="1800" b="1" dirty="0">
                <a:solidFill>
                  <a:srgbClr val="002060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–    денежные    средства,    перечисляемые    из    одного </a:t>
            </a: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бюджета </a:t>
            </a:r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бюджетной системы Российской Федерации другому (латинское </a:t>
            </a:r>
            <a:r>
              <a:rPr lang="ru-RU" sz="1800" b="1" i="1" dirty="0">
                <a:solidFill>
                  <a:schemeClr val="tx2">
                    <a:lumMod val="75000"/>
                  </a:schemeClr>
                </a:solidFill>
                <a:latin typeface="Liberation Serif" panose="02020603050405020304" pitchFamily="18" charset="0"/>
                <a:cs typeface="Times New Roman" pitchFamily="18" charset="0"/>
              </a:rPr>
              <a:t>transfero</a:t>
            </a:r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Liberation Serif" panose="02020603050405020304" pitchFamily="18" charset="0"/>
                <a:cs typeface="Times New Roman" pitchFamily="18" charset="0"/>
              </a:rPr>
              <a:t> — переношу, перемещаю). </a:t>
            </a:r>
            <a:endParaRPr lang="ru-RU" sz="1800" b="1" dirty="0" smtClean="0">
              <a:solidFill>
                <a:schemeClr val="tx2">
                  <a:lumMod val="75000"/>
                </a:schemeClr>
              </a:solidFill>
              <a:latin typeface="Liberation Serif" panose="02020603050405020304" pitchFamily="18" charset="0"/>
              <a:cs typeface="Times New Roman" pitchFamily="18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1800" b="1" i="1" dirty="0">
              <a:solidFill>
                <a:srgbClr val="002060"/>
              </a:solidFill>
              <a:latin typeface="Liberation Serif" panose="02020603050405020304" pitchFamily="18" charset="0"/>
              <a:cs typeface="Times New Roman" pitchFamily="18" charset="0"/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1800" b="1" i="1" dirty="0">
                <a:solidFill>
                  <a:srgbClr val="002060"/>
                </a:solidFill>
                <a:latin typeface="Liberation Serif" panose="02020603050405020304" pitchFamily="18" charset="0"/>
                <a:cs typeface="Times New Roman" pitchFamily="18" charset="0"/>
              </a:rPr>
              <a:t> </a:t>
            </a:r>
            <a:r>
              <a:rPr lang="ru-RU" sz="2400" b="1" u="sng" dirty="0" smtClean="0">
                <a:solidFill>
                  <a:srgbClr val="002060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Виды  </a:t>
            </a:r>
            <a:r>
              <a:rPr lang="ru-RU" sz="2400" b="1" u="sng" dirty="0">
                <a:solidFill>
                  <a:srgbClr val="002060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межбюджетных </a:t>
            </a:r>
            <a:r>
              <a:rPr lang="ru-RU" sz="2400" b="1" u="sng" dirty="0" smtClean="0">
                <a:solidFill>
                  <a:srgbClr val="002060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трансфертов</a:t>
            </a:r>
          </a:p>
          <a:p>
            <a:pPr marL="0" indent="0"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2400" b="1" u="sng" dirty="0">
              <a:solidFill>
                <a:srgbClr val="002060"/>
              </a:solidFill>
              <a:latin typeface="Liberation Serif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1800" b="1" u="sng" dirty="0" smtClean="0">
                <a:solidFill>
                  <a:srgbClr val="002060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Дотации</a:t>
            </a:r>
            <a:r>
              <a:rPr lang="ru-RU" sz="1800" b="1" u="sng" dirty="0">
                <a:solidFill>
                  <a:srgbClr val="002060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800" b="1" dirty="0" smtClean="0">
                <a:solidFill>
                  <a:srgbClr val="002060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ru-RU" sz="1800" b="1" u="sng" dirty="0" smtClean="0">
                <a:solidFill>
                  <a:srgbClr val="002060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Субсидии</a:t>
            </a:r>
            <a:r>
              <a:rPr lang="ru-RU" sz="1800" b="1" dirty="0" smtClean="0">
                <a:solidFill>
                  <a:srgbClr val="002060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ru-RU" sz="1800" b="1" u="sng" dirty="0" smtClean="0">
                <a:solidFill>
                  <a:srgbClr val="002060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Субвенции</a:t>
            </a: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1800" b="1" dirty="0">
              <a:solidFill>
                <a:schemeClr val="accent1">
                  <a:lumMod val="75000"/>
                </a:schemeClr>
              </a:solidFill>
              <a:latin typeface="Liberation Serif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1800" b="1" dirty="0" smtClean="0">
                <a:solidFill>
                  <a:srgbClr val="002060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1800" b="1" dirty="0">
                <a:solidFill>
                  <a:srgbClr val="002060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дотации </a:t>
            </a:r>
            <a:r>
              <a:rPr lang="ru-RU" sz="1800" b="1" dirty="0">
                <a:solidFill>
                  <a:schemeClr val="tx2">
                    <a:lumMod val="90000"/>
                  </a:schemeClr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денежная помощь со стороны бюджета другого уровня не оговаривается никакими </a:t>
            </a:r>
            <a:r>
              <a:rPr lang="ru-RU" sz="1800" b="1" dirty="0" smtClean="0">
                <a:solidFill>
                  <a:schemeClr val="tx2">
                    <a:lumMod val="90000"/>
                  </a:schemeClr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условиями</a:t>
            </a:r>
            <a:r>
              <a:rPr lang="en-US" sz="1800" b="1" dirty="0" smtClean="0">
                <a:solidFill>
                  <a:schemeClr val="tx2">
                    <a:lumMod val="90000"/>
                  </a:schemeClr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solidFill>
                  <a:schemeClr val="tx2">
                    <a:lumMod val="90000"/>
                  </a:schemeClr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(в переводе с латинского </a:t>
            </a:r>
            <a:r>
              <a:rPr lang="ru-RU" sz="1800" b="1" i="1" dirty="0">
                <a:solidFill>
                  <a:schemeClr val="tx2">
                    <a:lumMod val="90000"/>
                  </a:schemeClr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dotatio</a:t>
            </a:r>
            <a:r>
              <a:rPr lang="ru-RU" sz="1800" b="1" dirty="0">
                <a:solidFill>
                  <a:schemeClr val="tx2">
                    <a:lumMod val="90000"/>
                  </a:schemeClr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 - дар, пожертвование</a:t>
            </a:r>
            <a:r>
              <a:rPr lang="ru-RU" sz="1800" b="1" dirty="0" smtClean="0">
                <a:solidFill>
                  <a:schemeClr val="tx2">
                    <a:lumMod val="90000"/>
                  </a:schemeClr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1800" b="1" dirty="0" smtClean="0">
                <a:solidFill>
                  <a:srgbClr val="002060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1800" b="1" dirty="0">
                <a:solidFill>
                  <a:srgbClr val="002060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субсидии </a:t>
            </a:r>
            <a:r>
              <a:rPr lang="ru-RU" sz="1800" b="1" dirty="0">
                <a:solidFill>
                  <a:schemeClr val="tx2">
                    <a:lumMod val="90000"/>
                  </a:schemeClr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средства предоставляются бюджету другого уровня на условиях долевого финансирования </a:t>
            </a:r>
            <a:r>
              <a:rPr lang="ru-RU" sz="1800" b="1" dirty="0" smtClean="0">
                <a:solidFill>
                  <a:schemeClr val="tx2">
                    <a:lumMod val="90000"/>
                  </a:schemeClr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расходов (</a:t>
            </a:r>
            <a:r>
              <a:rPr lang="ru-RU" sz="1800" b="1" dirty="0">
                <a:solidFill>
                  <a:schemeClr val="tx2">
                    <a:lumMod val="90000"/>
                  </a:schemeClr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латинское </a:t>
            </a:r>
            <a:r>
              <a:rPr lang="ru-RU" sz="1800" b="1" i="1" dirty="0">
                <a:solidFill>
                  <a:schemeClr val="tx2">
                    <a:lumMod val="90000"/>
                  </a:schemeClr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subsidium</a:t>
            </a:r>
            <a:r>
              <a:rPr lang="ru-RU" sz="1800" b="1" dirty="0">
                <a:solidFill>
                  <a:schemeClr val="tx2">
                    <a:lumMod val="90000"/>
                  </a:schemeClr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  - помощь, поддержка</a:t>
            </a:r>
            <a:r>
              <a:rPr lang="ru-RU" sz="1800" b="1" dirty="0" smtClean="0">
                <a:solidFill>
                  <a:schemeClr val="tx2">
                    <a:lumMod val="90000"/>
                  </a:schemeClr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1800" b="1" dirty="0" smtClean="0">
                <a:solidFill>
                  <a:srgbClr val="002060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1800" b="1" dirty="0">
                <a:solidFill>
                  <a:srgbClr val="002060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субвенции </a:t>
            </a:r>
            <a:r>
              <a:rPr lang="ru-RU" sz="1800" b="1" dirty="0" smtClean="0">
                <a:solidFill>
                  <a:schemeClr val="tx2">
                    <a:lumMod val="90000"/>
                  </a:schemeClr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со </a:t>
            </a:r>
            <a:r>
              <a:rPr lang="ru-RU" sz="1800" b="1" dirty="0">
                <a:solidFill>
                  <a:schemeClr val="tx2">
                    <a:lumMod val="90000"/>
                  </a:schemeClr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стороны государства </a:t>
            </a:r>
            <a:r>
              <a:rPr lang="ru-RU" sz="1800" b="1" dirty="0" smtClean="0">
                <a:solidFill>
                  <a:schemeClr val="tx2">
                    <a:lumMod val="90000"/>
                  </a:schemeClr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выделяются средства местному </a:t>
            </a:r>
            <a:r>
              <a:rPr lang="ru-RU" sz="1800" b="1" dirty="0">
                <a:solidFill>
                  <a:schemeClr val="tx2">
                    <a:lumMod val="90000"/>
                  </a:schemeClr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бюджету </a:t>
            </a:r>
            <a:r>
              <a:rPr lang="ru-RU" sz="1800" b="1" dirty="0" smtClean="0">
                <a:solidFill>
                  <a:schemeClr val="tx2">
                    <a:lumMod val="90000"/>
                  </a:schemeClr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на исполнение переданных государственных полномочий. </a:t>
            </a:r>
            <a:endParaRPr lang="ru-RU" sz="1800" b="1" dirty="0">
              <a:solidFill>
                <a:schemeClr val="tx2">
                  <a:lumMod val="90000"/>
                </a:schemeClr>
              </a:solidFill>
              <a:latin typeface="Liberation Serif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259" name="Номер слайда 8"/>
          <p:cNvSpPr>
            <a:spLocks noGrp="1"/>
          </p:cNvSpPr>
          <p:nvPr>
            <p:ph type="sldNum" sz="quarter" idx="12"/>
          </p:nvPr>
        </p:nvSpPr>
        <p:spPr bwMode="auto">
          <a:xfrm>
            <a:off x="8243888" y="6453188"/>
            <a:ext cx="450850" cy="3317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Char char=""/>
              <a:defRPr sz="2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rgbClr val="F9B639"/>
              </a:buClr>
              <a:buSzPct val="80000"/>
              <a:buFont typeface="Wingdings 2" pitchFamily="18" charset="2"/>
              <a:buChar char=""/>
              <a:defRPr sz="2300">
                <a:solidFill>
                  <a:srgbClr val="6C6C6C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ts val="400"/>
              </a:spcBef>
              <a:buClr>
                <a:srgbClr val="F9B639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9B639"/>
              </a:buClr>
              <a:buSzPct val="80000"/>
              <a:buFont typeface="Wingdings 2" pitchFamily="18" charset="2"/>
              <a:buChar char=""/>
              <a:defRPr sz="2000">
                <a:solidFill>
                  <a:srgbClr val="6C6C6C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F9B639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57E1EEA3-0D19-492D-BAD0-4BEBB06B20F6}" type="slidenum">
              <a:rPr lang="ru-RU" altLang="ru-RU" sz="1100" b="1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3</a:t>
            </a:fld>
            <a:endParaRPr lang="ru-RU" altLang="ru-RU" sz="1100" b="1" smtClean="0"/>
          </a:p>
        </p:txBody>
      </p:sp>
    </p:spTree>
    <p:extLst>
      <p:ext uri="{BB962C8B-B14F-4D97-AF65-F5344CB8AC3E}">
        <p14:creationId xmlns:p14="http://schemas.microsoft.com/office/powerpoint/2010/main" val="2129668435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2"/>
          <p:cNvSpPr>
            <a:spLocks noGrp="1"/>
          </p:cNvSpPr>
          <p:nvPr>
            <p:ph type="title"/>
          </p:nvPr>
        </p:nvSpPr>
        <p:spPr>
          <a:xfrm>
            <a:off x="107504" y="404664"/>
            <a:ext cx="8856984" cy="720079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sz="31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    </a:t>
            </a:r>
            <a:r>
              <a:rPr lang="ru-RU" sz="3100" b="1" dirty="0" smtClean="0">
                <a:solidFill>
                  <a:schemeClr val="tx2">
                    <a:lumMod val="75000"/>
                  </a:schemeClr>
                </a:solidFill>
                <a:latin typeface="Liberation Serif" panose="02020603050405020304" pitchFamily="18" charset="0"/>
              </a:rPr>
              <a:t>Структура расходов </a:t>
            </a:r>
            <a:br>
              <a:rPr lang="ru-RU" sz="3100" b="1" dirty="0" smtClean="0">
                <a:solidFill>
                  <a:schemeClr val="tx2">
                    <a:lumMod val="75000"/>
                  </a:schemeClr>
                </a:solidFill>
                <a:latin typeface="Liberation Serif" panose="02020603050405020304" pitchFamily="18" charset="0"/>
              </a:rPr>
            </a:b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Liberation Serif" panose="02020603050405020304" pitchFamily="18" charset="0"/>
              </a:rPr>
              <a:t>                                                                                                                                     (млн. руб.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  <a:latin typeface="Liberation Serif" panose="02020603050405020304" pitchFamily="18" charset="0"/>
              </a:rPr>
              <a:t>)</a:t>
            </a:r>
            <a:endParaRPr lang="ru-RU" sz="1800" dirty="0">
              <a:solidFill>
                <a:schemeClr val="tx2">
                  <a:lumMod val="75000"/>
                </a:schemeClr>
              </a:solidFill>
              <a:latin typeface="Liberation Serif" panose="02020603050405020304" pitchFamily="18" charset="0"/>
            </a:endParaRPr>
          </a:p>
        </p:txBody>
      </p:sp>
      <p:graphicFrame>
        <p:nvGraphicFramePr>
          <p:cNvPr id="12" name="Объект 11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312706444"/>
              </p:ext>
            </p:extLst>
          </p:nvPr>
        </p:nvGraphicFramePr>
        <p:xfrm>
          <a:off x="107504" y="1268760"/>
          <a:ext cx="3456384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094256" y="6525344"/>
            <a:ext cx="588336" cy="228600"/>
          </a:xfrm>
        </p:spPr>
        <p:txBody>
          <a:bodyPr/>
          <a:lstStyle/>
          <a:p>
            <a:pPr>
              <a:defRPr/>
            </a:pPr>
            <a:fld id="{CB4FF0C6-20DE-4857-AF38-74CFDEB7A163}" type="slidenum">
              <a:rPr lang="ru-RU" b="1" smtClean="0">
                <a:solidFill>
                  <a:schemeClr val="tx1"/>
                </a:solidFill>
              </a:rPr>
              <a:pPr>
                <a:defRPr/>
              </a:pPr>
              <a:t>30</a:t>
            </a:fld>
            <a:endParaRPr lang="ru-RU" b="1" dirty="0">
              <a:solidFill>
                <a:schemeClr val="tx1"/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4240328273"/>
              </p:ext>
            </p:extLst>
          </p:nvPr>
        </p:nvGraphicFramePr>
        <p:xfrm>
          <a:off x="3635893" y="1342800"/>
          <a:ext cx="5256586" cy="5195837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1881988"/>
                <a:gridCol w="843651"/>
                <a:gridCol w="843649"/>
                <a:gridCol w="843649"/>
                <a:gridCol w="843649"/>
              </a:tblGrid>
              <a:tr h="511256">
                <a:tc>
                  <a:txBody>
                    <a:bodyPr/>
                    <a:lstStyle/>
                    <a:p>
                      <a:endParaRPr lang="ru-RU" sz="1100" dirty="0">
                        <a:latin typeface="Liberation Serif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Liberation Serif" panose="02020603050405020304" pitchFamily="18" charset="0"/>
                        </a:rPr>
                        <a:t>2020</a:t>
                      </a: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Liberation Serif" panose="02020603050405020304" pitchFamily="18" charset="0"/>
                        </a:rPr>
                        <a:t>год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Liberation Serif" panose="02020603050405020304" pitchFamily="18" charset="0"/>
                        </a:rPr>
                        <a:t>2021</a:t>
                      </a: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Liberation Serif" panose="02020603050405020304" pitchFamily="18" charset="0"/>
                        </a:rPr>
                        <a:t>год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Liberation Serif" panose="02020603050405020304" pitchFamily="18" charset="0"/>
                        </a:rPr>
                        <a:t>2022 </a:t>
                      </a: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Liberation Serif" panose="02020603050405020304" pitchFamily="18" charset="0"/>
                        </a:rPr>
                        <a:t>год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Liberation Serif" panose="02020603050405020304" pitchFamily="18" charset="0"/>
                        </a:rPr>
                        <a:t>2023 </a:t>
                      </a: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Liberation Serif" panose="02020603050405020304" pitchFamily="18" charset="0"/>
                        </a:rPr>
                        <a:t>год</a:t>
                      </a:r>
                    </a:p>
                  </a:txBody>
                  <a:tcPr>
                    <a:noFill/>
                  </a:tcPr>
                </a:tc>
              </a:tr>
              <a:tr h="5413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ea typeface="Times New Roman"/>
                        </a:rPr>
                        <a:t>ВСЕГО РАСХОДОВ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Times New Roman"/>
                      </a:endParaRPr>
                    </a:p>
                  </a:txBody>
                  <a:tcPr marL="62888" marR="6288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2 162,5</a:t>
                      </a:r>
                      <a:endParaRPr lang="ru-RU" sz="1400" b="1" dirty="0">
                        <a:latin typeface="Liberation Serif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2 224,4</a:t>
                      </a:r>
                      <a:endParaRPr lang="ru-RU" sz="1400" b="1" dirty="0">
                        <a:latin typeface="Liberation Serif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2 653,4</a:t>
                      </a:r>
                      <a:endParaRPr lang="ru-RU" sz="1400" b="1" dirty="0">
                        <a:latin typeface="Liberation Serif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2 920,8</a:t>
                      </a:r>
                      <a:endParaRPr lang="ru-RU" sz="1400" b="1" dirty="0">
                        <a:latin typeface="Liberation Serif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</a:tr>
              <a:tr h="3608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ea typeface="Times New Roman"/>
                        </a:rPr>
                        <a:t>Общегосударственные вопросы</a:t>
                      </a:r>
                    </a:p>
                  </a:txBody>
                  <a:tcPr marL="62888" marR="62888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107,8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109,1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199,9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159,1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162305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ea typeface="Times New Roman"/>
                        </a:rPr>
                        <a:t>Национальная безопасность и правоохранительная деятельность,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ea typeface="Times New Roman"/>
                        </a:rPr>
                        <a:t>средства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ea typeface="Times New Roman"/>
                        </a:rPr>
                        <a:t>массовой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ea typeface="Times New Roman"/>
                        </a:rPr>
                        <a:t>информации, охрана окружающей среды,</a:t>
                      </a:r>
                      <a:r>
                        <a:rPr lang="ru-RU" sz="1200" b="1" baseline="0" dirty="0" smtClean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ea typeface="Times New Roman"/>
                        </a:rPr>
                        <a:t> обслуживание муниципального долга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Times New Roman"/>
                      </a:endParaRPr>
                    </a:p>
                  </a:txBody>
                  <a:tcPr marL="62888" marR="62888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Liberation Serif" panose="02020603050405020304" pitchFamily="18" charset="0"/>
                        </a:rPr>
                        <a:t>16,0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Liberation Serif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Liberation Serif" panose="02020603050405020304" pitchFamily="18" charset="0"/>
                        </a:rPr>
                        <a:t>17,8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Liberation Serif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Liberation Serif" panose="02020603050405020304" pitchFamily="18" charset="0"/>
                        </a:rPr>
                        <a:t>20,6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Liberation Serif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Liberation Serif" panose="02020603050405020304" pitchFamily="18" charset="0"/>
                        </a:rPr>
                        <a:t>30,7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Liberation Serif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3308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ea typeface="Times New Roman"/>
                        </a:rPr>
                        <a:t>Национальная экономика</a:t>
                      </a:r>
                    </a:p>
                  </a:txBody>
                  <a:tcPr marL="62888" marR="62888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258,0</a:t>
                      </a:r>
                      <a:endParaRPr lang="ru-RU" sz="1400" b="1" dirty="0">
                        <a:latin typeface="Liberation Serif" panose="020206030504050203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235,2</a:t>
                      </a:r>
                      <a:endParaRPr lang="ru-RU" sz="1400" b="1" dirty="0">
                        <a:latin typeface="Liberation Serif" panose="020206030504050203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340,1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280,8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3608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ea typeface="Times New Roman"/>
                        </a:rPr>
                        <a:t>Жилищно-коммунальное хозяйство</a:t>
                      </a:r>
                    </a:p>
                  </a:txBody>
                  <a:tcPr marL="62888" marR="62888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383,0</a:t>
                      </a:r>
                      <a:endParaRPr lang="ru-RU" sz="1400" b="1" dirty="0">
                        <a:latin typeface="Liberation Serif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244,2</a:t>
                      </a:r>
                      <a:endParaRPr lang="ru-RU" sz="1400" b="1" dirty="0">
                        <a:latin typeface="Liberation Serif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314,1</a:t>
                      </a:r>
                      <a:endParaRPr lang="ru-RU" sz="1400" b="1" dirty="0">
                        <a:latin typeface="Liberation Serif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403,3</a:t>
                      </a:r>
                      <a:endParaRPr lang="ru-RU" sz="1400" b="1" dirty="0">
                        <a:latin typeface="Liberation Serif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3308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ea typeface="Times New Roman"/>
                        </a:rPr>
                        <a:t>Образование</a:t>
                      </a:r>
                    </a:p>
                  </a:txBody>
                  <a:tcPr marL="62888" marR="62888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963,2</a:t>
                      </a:r>
                      <a:endParaRPr lang="ru-RU" sz="1400" b="1" dirty="0">
                        <a:latin typeface="Liberation Serif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1 112,2</a:t>
                      </a:r>
                      <a:endParaRPr lang="ru-RU" sz="1400" b="1" dirty="0">
                        <a:latin typeface="Liberation Serif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1 270,3</a:t>
                      </a:r>
                      <a:endParaRPr lang="ru-RU" sz="1400" b="1" dirty="0">
                        <a:latin typeface="Liberation Serif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 1 470,8</a:t>
                      </a:r>
                      <a:endParaRPr lang="ru-RU" sz="1400" b="1" dirty="0">
                        <a:latin typeface="Liberation Serif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608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ea typeface="Times New Roman"/>
                        </a:rPr>
                        <a:t>Культура, кинематография</a:t>
                      </a:r>
                    </a:p>
                  </a:txBody>
                  <a:tcPr marL="62888" marR="62888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204,1</a:t>
                      </a:r>
                      <a:endParaRPr lang="ru-RU" sz="1400" b="1" dirty="0">
                        <a:latin typeface="Liberation Serif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259,5</a:t>
                      </a:r>
                      <a:endParaRPr lang="ru-RU" sz="1400" b="1" dirty="0">
                        <a:latin typeface="Liberation Serif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307,3</a:t>
                      </a:r>
                      <a:endParaRPr lang="ru-RU" sz="1400" b="1" dirty="0">
                        <a:latin typeface="Liberation Serif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314,8</a:t>
                      </a:r>
                      <a:endParaRPr lang="ru-RU" sz="1400" b="1" dirty="0">
                        <a:latin typeface="Liberation Serif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3308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ea typeface="Times New Roman"/>
                        </a:rPr>
                        <a:t>Социальная политика</a:t>
                      </a:r>
                    </a:p>
                  </a:txBody>
                  <a:tcPr marL="62888" marR="62888" marT="0" marB="0" anchor="ctr">
                    <a:solidFill>
                      <a:srgbClr val="CC33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152,0</a:t>
                      </a:r>
                      <a:endParaRPr lang="ru-RU" sz="1400" b="1" dirty="0">
                        <a:latin typeface="Liberation Serif" panose="02020603050405020304" pitchFamily="18" charset="0"/>
                      </a:endParaRPr>
                    </a:p>
                  </a:txBody>
                  <a:tcPr>
                    <a:solidFill>
                      <a:srgbClr val="CC33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149,3</a:t>
                      </a:r>
                      <a:endParaRPr lang="ru-RU" sz="1400" b="1" dirty="0">
                        <a:latin typeface="Liberation Serif" panose="02020603050405020304" pitchFamily="18" charset="0"/>
                      </a:endParaRPr>
                    </a:p>
                  </a:txBody>
                  <a:tcPr>
                    <a:solidFill>
                      <a:srgbClr val="CC33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132,6</a:t>
                      </a:r>
                      <a:endParaRPr lang="ru-RU" sz="1400" b="1" dirty="0">
                        <a:latin typeface="Liberation Serif" panose="02020603050405020304" pitchFamily="18" charset="0"/>
                      </a:endParaRPr>
                    </a:p>
                  </a:txBody>
                  <a:tcPr>
                    <a:solidFill>
                      <a:srgbClr val="CC33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151,8</a:t>
                      </a:r>
                      <a:endParaRPr lang="ru-RU" sz="1400" b="1" dirty="0">
                        <a:latin typeface="Liberation Serif" panose="02020603050405020304" pitchFamily="18" charset="0"/>
                      </a:endParaRPr>
                    </a:p>
                  </a:txBody>
                  <a:tcPr>
                    <a:solidFill>
                      <a:srgbClr val="CC3399"/>
                    </a:solidFill>
                  </a:tcPr>
                </a:tc>
              </a:tr>
              <a:tr h="3608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ea typeface="Times New Roman"/>
                        </a:rPr>
                        <a:t>Физическая культура и спорт</a:t>
                      </a:r>
                    </a:p>
                  </a:txBody>
                  <a:tcPr marL="62888" marR="62888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75,0</a:t>
                      </a:r>
                      <a:endParaRPr lang="ru-RU" sz="1400" b="1" dirty="0">
                        <a:latin typeface="Liberation Serif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97,1</a:t>
                      </a:r>
                      <a:endParaRPr lang="ru-RU" sz="1400" b="1" dirty="0">
                        <a:latin typeface="Liberation Serif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68,5</a:t>
                      </a:r>
                      <a:endParaRPr lang="ru-RU" sz="1400" b="1" dirty="0">
                        <a:latin typeface="Liberation Serif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109,5</a:t>
                      </a:r>
                      <a:endParaRPr lang="ru-RU" sz="1400" b="1" dirty="0">
                        <a:latin typeface="Liberation Serif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7955797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40960" cy="1224136"/>
          </a:xfrm>
        </p:spPr>
        <p:txBody>
          <a:bodyPr>
            <a:normAutofit/>
          </a:bodyPr>
          <a:lstStyle/>
          <a:p>
            <a:pPr algn="r">
              <a:lnSpc>
                <a:spcPct val="100000"/>
              </a:lnSpc>
            </a:pPr>
            <a:r>
              <a:rPr lang="ru-RU" sz="3200" b="1" i="1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Расходы в области национальной экономики </a:t>
            </a:r>
            <a:br>
              <a:rPr lang="ru-RU" sz="3200" b="1" i="1" dirty="0" smtClean="0">
                <a:solidFill>
                  <a:schemeClr val="tx1"/>
                </a:solidFill>
                <a:latin typeface="Liberation Serif" panose="02020603050405020304" pitchFamily="18" charset="0"/>
              </a:rPr>
            </a:br>
            <a:r>
              <a:rPr lang="ru-RU" sz="3200" b="1" i="1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(в  млн.руб.)</a:t>
            </a:r>
            <a:endParaRPr lang="ru-RU" sz="3200" b="1" i="1" dirty="0">
              <a:solidFill>
                <a:schemeClr val="tx1"/>
              </a:solidFill>
              <a:latin typeface="Liberation Serif" panose="02020603050405020304" pitchFamily="18" charset="0"/>
            </a:endParaRPr>
          </a:p>
        </p:txBody>
      </p:sp>
      <p:graphicFrame>
        <p:nvGraphicFramePr>
          <p:cNvPr id="10" name="Объект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02062950"/>
              </p:ext>
            </p:extLst>
          </p:nvPr>
        </p:nvGraphicFramePr>
        <p:xfrm>
          <a:off x="179512" y="1412776"/>
          <a:ext cx="8712968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3851920" y="6165304"/>
            <a:ext cx="1828800" cy="365125"/>
          </a:xfrm>
        </p:spPr>
        <p:txBody>
          <a:bodyPr/>
          <a:lstStyle/>
          <a:p>
            <a:fld id="{39525599-B71D-41F3-8B25-72192D0EA9B2}" type="slidenum">
              <a:rPr lang="ru-RU" smtClean="0"/>
              <a:pPr/>
              <a:t>31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2066403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48680"/>
            <a:ext cx="7776864" cy="432048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Liberation Serif" panose="02020603050405020304" pitchFamily="18" charset="0"/>
              </a:rPr>
              <a:t>Расходы   на    ЖКХ</a:t>
            </a:r>
            <a:r>
              <a:rPr lang="ru-RU" sz="2400" b="1" i="1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             </a:t>
            </a:r>
            <a:br>
              <a:rPr lang="ru-RU" sz="2400" b="1" i="1" dirty="0" smtClean="0">
                <a:solidFill>
                  <a:schemeClr val="tx1"/>
                </a:solidFill>
                <a:latin typeface="Liberation Serif" panose="02020603050405020304" pitchFamily="18" charset="0"/>
              </a:rPr>
            </a:br>
            <a:r>
              <a:rPr lang="ru-RU" sz="2400" b="1" i="1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  (в  млн.руб.)</a:t>
            </a:r>
            <a:endParaRPr lang="ru-RU" sz="2400" b="1" i="1" dirty="0">
              <a:solidFill>
                <a:schemeClr val="tx1">
                  <a:lumMod val="95000"/>
                  <a:lumOff val="5000"/>
                </a:schemeClr>
              </a:solidFill>
              <a:latin typeface="Liberation Serif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65111819"/>
              </p:ext>
            </p:extLst>
          </p:nvPr>
        </p:nvGraphicFramePr>
        <p:xfrm>
          <a:off x="107504" y="1124744"/>
          <a:ext cx="8928992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25599-B71D-41F3-8B25-72192D0EA9B2}" type="slidenum">
              <a:rPr lang="ru-RU" smtClean="0"/>
              <a:pPr/>
              <a:t>32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1446947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8856984" cy="576064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sz="20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Liberation Serif" panose="02020603050405020304" pitchFamily="18" charset="0"/>
              </a:rPr>
              <a:t> </a:t>
            </a:r>
            <a:r>
              <a:rPr lang="ru-RU" sz="22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Liberation Serif" panose="02020603050405020304" pitchFamily="18" charset="0"/>
              </a:rPr>
              <a:t>Расходы  на  образование            </a:t>
            </a:r>
            <a:br>
              <a:rPr lang="ru-RU" sz="22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Liberation Serif" panose="02020603050405020304" pitchFamily="18" charset="0"/>
              </a:rPr>
            </a:br>
            <a:r>
              <a:rPr lang="ru-RU" sz="22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Liberation Serif" panose="02020603050405020304" pitchFamily="18" charset="0"/>
              </a:rPr>
              <a:t> (в млн.руб.)</a:t>
            </a:r>
            <a:endParaRPr lang="ru-RU" sz="2200" b="1" i="1" dirty="0">
              <a:solidFill>
                <a:schemeClr val="tx1">
                  <a:lumMod val="95000"/>
                  <a:lumOff val="5000"/>
                </a:schemeClr>
              </a:solidFill>
              <a:latin typeface="Liberation Serif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40314209"/>
              </p:ext>
            </p:extLst>
          </p:nvPr>
        </p:nvGraphicFramePr>
        <p:xfrm>
          <a:off x="-180528" y="708394"/>
          <a:ext cx="9324528" cy="6120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25599-B71D-41F3-8B25-72192D0EA9B2}" type="slidenum">
              <a:rPr lang="ru-RU" smtClean="0"/>
              <a:pPr/>
              <a:t>33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8763758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4624"/>
            <a:ext cx="7776864" cy="76470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i="1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Расходы на культуру  (в млн.руб.)</a:t>
            </a:r>
            <a:endParaRPr lang="ru-RU" sz="2800" b="1" i="1" dirty="0">
              <a:solidFill>
                <a:schemeClr val="tx1"/>
              </a:solidFill>
              <a:latin typeface="Liberation Serif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10024883"/>
              </p:ext>
            </p:extLst>
          </p:nvPr>
        </p:nvGraphicFramePr>
        <p:xfrm>
          <a:off x="179512" y="764704"/>
          <a:ext cx="8784976" cy="5760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25599-B71D-41F3-8B25-72192D0EA9B2}" type="slidenum">
              <a:rPr lang="ru-RU" smtClean="0"/>
              <a:pPr/>
              <a:t>34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5075403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88" y="357188"/>
            <a:ext cx="8501062" cy="714375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000" b="1" dirty="0" smtClean="0">
                <a:solidFill>
                  <a:schemeClr val="tx1"/>
                </a:solidFill>
                <a:latin typeface="Liberation Serif" panose="02020603050405020304" pitchFamily="18" charset="0"/>
                <a:cs typeface="Times New Roman" pitchFamily="18" charset="0"/>
              </a:rPr>
              <a:t>Реализация Муниципальных программ </a:t>
            </a:r>
            <a:br>
              <a:rPr lang="ru-RU" sz="3000" b="1" dirty="0" smtClean="0">
                <a:solidFill>
                  <a:schemeClr val="tx1"/>
                </a:solidFill>
                <a:latin typeface="Liberation Serif" panose="02020603050405020304" pitchFamily="18" charset="0"/>
                <a:cs typeface="Times New Roman" pitchFamily="18" charset="0"/>
              </a:rPr>
            </a:br>
            <a:r>
              <a:rPr lang="ru-RU" sz="3000" b="1" dirty="0" smtClean="0">
                <a:solidFill>
                  <a:schemeClr val="tx1"/>
                </a:solidFill>
                <a:latin typeface="Liberation Serif" panose="02020603050405020304" pitchFamily="18" charset="0"/>
                <a:cs typeface="Times New Roman" pitchFamily="18" charset="0"/>
              </a:rPr>
              <a:t>в 2023 году 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0F0D1B-734A-4E9A-82F9-E172C11AFF5D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35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5364" name="Rectangle 5"/>
          <p:cNvSpPr>
            <a:spLocks noChangeArrowheads="1"/>
          </p:cNvSpPr>
          <p:nvPr/>
        </p:nvSpPr>
        <p:spPr bwMode="auto">
          <a:xfrm>
            <a:off x="0" y="19637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80" name="Rectangle 10"/>
          <p:cNvSpPr>
            <a:spLocks noChangeArrowheads="1"/>
          </p:cNvSpPr>
          <p:nvPr/>
        </p:nvSpPr>
        <p:spPr bwMode="auto">
          <a:xfrm>
            <a:off x="179388" y="1412875"/>
            <a:ext cx="87503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solidFill>
                  <a:srgbClr val="DBF5F9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solidFill>
                  <a:srgbClr val="DBF5F9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2400" b="1" dirty="0">
                <a:solidFill>
                  <a:srgbClr val="04617B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ru-RU" sz="2400" dirty="0">
              <a:solidFill>
                <a:srgbClr val="04617B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6" name="Прямоугольник 8"/>
          <p:cNvSpPr>
            <a:spLocks noChangeArrowheads="1"/>
          </p:cNvSpPr>
          <p:nvPr/>
        </p:nvSpPr>
        <p:spPr bwMode="auto">
          <a:xfrm>
            <a:off x="2286000" y="2828925"/>
            <a:ext cx="457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7" name="Прямоугольник 9"/>
          <p:cNvSpPr>
            <a:spLocks noChangeArrowheads="1"/>
          </p:cNvSpPr>
          <p:nvPr/>
        </p:nvSpPr>
        <p:spPr bwMode="auto">
          <a:xfrm>
            <a:off x="285750" y="1071563"/>
            <a:ext cx="8429625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prstClr val="black"/>
                </a:solidFill>
                <a:latin typeface="Liberation Serif" panose="02020603050405020304" pitchFamily="18" charset="0"/>
                <a:cs typeface="Times New Roman" pitchFamily="18" charset="0"/>
              </a:rPr>
              <a:t>15 муниципальных программ (33 подпрограммы)</a:t>
            </a:r>
            <a:r>
              <a:rPr lang="ru-RU" sz="2400" dirty="0" smtClean="0">
                <a:solidFill>
                  <a:prstClr val="black"/>
                </a:solidFill>
                <a:latin typeface="Liberation Serif" panose="02020603050405020304" pitchFamily="18" charset="0"/>
                <a:cs typeface="Times New Roman" pitchFamily="18" charset="0"/>
              </a:rPr>
              <a:t>, финансируемых из средств местного бюджета, в т.ч. </a:t>
            </a:r>
            <a:r>
              <a:rPr lang="ru-RU" sz="2400" b="1" dirty="0" smtClean="0">
                <a:solidFill>
                  <a:prstClr val="black"/>
                </a:solidFill>
                <a:latin typeface="Liberation Serif" panose="02020603050405020304" pitchFamily="18" charset="0"/>
                <a:cs typeface="Times New Roman" pitchFamily="18" charset="0"/>
              </a:rPr>
              <a:t>8 программ (15 подпрограмм) </a:t>
            </a:r>
            <a:r>
              <a:rPr lang="ru-RU" sz="2400" dirty="0" smtClean="0">
                <a:solidFill>
                  <a:prstClr val="black"/>
                </a:solidFill>
                <a:latin typeface="Liberation Serif" panose="02020603050405020304" pitchFamily="18" charset="0"/>
                <a:cs typeface="Times New Roman" pitchFamily="18" charset="0"/>
              </a:rPr>
              <a:t>обеспечены софинансированием из средств областного и федерального бюджетов.</a:t>
            </a:r>
            <a:endParaRPr lang="ru-RU" sz="2200" dirty="0" smtClean="0">
              <a:solidFill>
                <a:prstClr val="black"/>
              </a:solidFill>
              <a:latin typeface="Liberation Serif" panose="02020603050405020304" pitchFamily="18" charset="0"/>
              <a:cs typeface="Times New Roman" pitchFamily="18" charset="0"/>
            </a:endParaRPr>
          </a:p>
        </p:txBody>
      </p:sp>
      <p:graphicFrame>
        <p:nvGraphicFramePr>
          <p:cNvPr id="17444" name="Group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9123942"/>
              </p:ext>
            </p:extLst>
          </p:nvPr>
        </p:nvGraphicFramePr>
        <p:xfrm>
          <a:off x="357188" y="2857500"/>
          <a:ext cx="8572501" cy="3606890"/>
        </p:xfrm>
        <a:graphic>
          <a:graphicData uri="http://schemas.openxmlformats.org/drawingml/2006/table">
            <a:tbl>
              <a:tblPr/>
              <a:tblGrid>
                <a:gridCol w="4214813"/>
                <a:gridCol w="1500188"/>
                <a:gridCol w="1428750"/>
                <a:gridCol w="1428750"/>
              </a:tblGrid>
              <a:tr h="785744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Показатели</a:t>
                      </a:r>
                    </a:p>
                  </a:txBody>
                  <a:tcPr marL="91439" marR="91439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4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План </a:t>
                      </a:r>
                    </a:p>
                  </a:txBody>
                  <a:tcPr marL="91439" marR="91439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4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Факт</a:t>
                      </a:r>
                    </a:p>
                  </a:txBody>
                  <a:tcPr marL="91439" marR="91439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4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Исполнение(</a:t>
                      </a:r>
                      <a:r>
                        <a:rPr kumimoji="0" 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%)</a:t>
                      </a:r>
                    </a:p>
                  </a:txBody>
                  <a:tcPr marL="91439" marR="91439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4E0"/>
                    </a:solidFill>
                  </a:tcPr>
                </a:tc>
              </a:tr>
              <a:tr h="8619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Общий объем финансирования программ, млн.руб.</a:t>
                      </a:r>
                    </a:p>
                  </a:txBody>
                  <a:tcPr marL="91439" marR="91439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4E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2 937,1</a:t>
                      </a: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4E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2 465,6</a:t>
                      </a: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4E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83,9</a:t>
                      </a: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4E0"/>
                    </a:solidFill>
                  </a:tcPr>
                </a:tc>
              </a:tr>
              <a:tr h="8619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Средства местного бюджета,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млн. руб.</a:t>
                      </a:r>
                    </a:p>
                  </a:txBody>
                  <a:tcPr marL="91439" marR="91439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4E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1 738,9</a:t>
                      </a: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4E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1 435,9</a:t>
                      </a: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4E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82,6</a:t>
                      </a: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4E0"/>
                    </a:solidFill>
                  </a:tcPr>
                </a:tc>
              </a:tr>
              <a:tr h="109718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Средства областного и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федерального  бюджетов,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млн. руб.</a:t>
                      </a:r>
                    </a:p>
                  </a:txBody>
                  <a:tcPr marL="91439" marR="91439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4E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1 198,2</a:t>
                      </a: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4E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1 029,7</a:t>
                      </a: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4E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85,9</a:t>
                      </a: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4E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9143364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3" name="Rectangle 5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defRPr/>
            </a:pPr>
            <a:r>
              <a:rPr lang="ru-RU" sz="2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</a:rPr>
              <a:t>Муниципальная программа «Развитие системы образования в Городском округе «город Ирбит» Свердловской области до 2025 года»</a:t>
            </a:r>
          </a:p>
        </p:txBody>
      </p:sp>
      <p:graphicFrame>
        <p:nvGraphicFramePr>
          <p:cNvPr id="18520" name="Group 88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1620913417"/>
              </p:ext>
            </p:extLst>
          </p:nvPr>
        </p:nvGraphicFramePr>
        <p:xfrm>
          <a:off x="467544" y="1628800"/>
          <a:ext cx="8496942" cy="5076542"/>
        </p:xfrm>
        <a:graphic>
          <a:graphicData uri="http://schemas.openxmlformats.org/drawingml/2006/table">
            <a:tbl>
              <a:tblPr/>
              <a:tblGrid>
                <a:gridCol w="5969066"/>
                <a:gridCol w="1263164"/>
                <a:gridCol w="1264712"/>
              </a:tblGrid>
              <a:tr h="700757">
                <a:tc>
                  <a:txBody>
                    <a:bodyPr/>
                    <a:lstStyle/>
                    <a:p>
                      <a:pPr marL="857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Наименование подпрограммы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2023 год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50195"/>
                      </a:schemeClr>
                    </a:solidFill>
                  </a:tcPr>
                </a:tc>
              </a:tr>
              <a:tr h="479767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Подпрограмма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«Развитие системы дошкольного образования в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Liberation Serif" panose="02020603050405020304" pitchFamily="18" charset="0"/>
                        </a:rPr>
                        <a:t>Городском округе «город Ирбит» Свердловской области до 2025 года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»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555 672,8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618 181,3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50195"/>
                      </a:schemeClr>
                    </a:solidFill>
                  </a:tcPr>
                </a:tc>
              </a:tr>
              <a:tr h="558626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Подпрограмма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«Развитие системы общего образования в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Liberation Serif" panose="02020603050405020304" pitchFamily="18" charset="0"/>
                        </a:rPr>
                        <a:t>Городском округе «город Ирбит» Свердловской области до 2025 года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»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533 738,3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621</a:t>
                      </a:r>
                      <a:r>
                        <a:rPr lang="ru-RU" sz="1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 675,5</a:t>
                      </a:r>
                      <a:endParaRPr lang="ru-RU" sz="1600" b="1" i="0" u="none" strike="noStrike" dirty="0" smtClean="0"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50195"/>
                      </a:schemeClr>
                    </a:solidFill>
                  </a:tcPr>
                </a:tc>
              </a:tr>
              <a:tr h="925517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Подпрограмма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«Развитие системы дополнительного образования,  системы отдыха и оздоровления детей и подростков 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в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Liberation Serif" panose="02020603050405020304" pitchFamily="18" charset="0"/>
                        </a:rPr>
                        <a:t>Городском округе «город Ирбит» Свердловской области до 2025 года»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134 081,6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182 133,9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50195"/>
                      </a:schemeClr>
                    </a:solidFill>
                  </a:tcPr>
                </a:tc>
              </a:tr>
              <a:tr h="732109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Подпрограмма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«Обеспечение реализации Муниципальной программы «Развитие системы образования в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Liberation Serif" panose="02020603050405020304" pitchFamily="18" charset="0"/>
                        </a:rPr>
                        <a:t>Городском округе «город Ирбит» Свердловской области до 2025 года»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34 537,7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38 000,9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50195"/>
                      </a:schemeClr>
                    </a:solidFill>
                  </a:tcPr>
                </a:tc>
              </a:tr>
              <a:tr h="732109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Подпрограмма «Развитие образования в сфере физической культуры и спорта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Liberation Serif" panose="02020603050405020304" pitchFamily="18" charset="0"/>
                        </a:rPr>
                        <a:t>в Городском округе «город Ирбит» Свердловской области до 2025 года»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8 779,0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41 129,5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50195"/>
                      </a:schemeClr>
                    </a:solidFill>
                  </a:tcPr>
                </a:tc>
              </a:tr>
              <a:tr h="290294">
                <a:tc>
                  <a:txBody>
                    <a:bodyPr/>
                    <a:lstStyle/>
                    <a:p>
                      <a:pPr marL="857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  <a:p>
                      <a:pPr marL="857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ИТОГО: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1 266 809,4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1 501 121,1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50195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8544" name="Rectangle 176"/>
          <p:cNvSpPr>
            <a:spLocks noChangeArrowheads="1"/>
          </p:cNvSpPr>
          <p:nvPr/>
        </p:nvSpPr>
        <p:spPr bwMode="auto">
          <a:xfrm>
            <a:off x="7325226" y="1124744"/>
            <a:ext cx="15144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  <a:cs typeface="Times New Roman" pitchFamily="18" charset="0"/>
              </a:rPr>
              <a:t>тыс</a:t>
            </a:r>
            <a:r>
              <a:rPr lang="ru-RU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  <a:cs typeface="Times New Roman" pitchFamily="18" charset="0"/>
              </a:rPr>
              <a:t>. рублей</a:t>
            </a:r>
            <a:endParaRPr lang="ru-RU" b="1" dirty="0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Liberation Serif" panose="020206030504050203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537914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Z:\!-Сохранено\Для Старковой Т.И\к слайдам\pAAV7u7GiJ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037152"/>
            <a:ext cx="2196643" cy="1463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Z:\!-Сохранено\Для Старковой Т.И\к слайдам\OvbZzDGPk4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83" b="4108"/>
          <a:stretch/>
        </p:blipFill>
        <p:spPr bwMode="auto">
          <a:xfrm>
            <a:off x="5508104" y="1628800"/>
            <a:ext cx="1567414" cy="1623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desktop\к слайдам\FzJW8fClXHQ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6" r="5249" b="2924"/>
          <a:stretch/>
        </p:blipFill>
        <p:spPr bwMode="auto">
          <a:xfrm>
            <a:off x="1320864" y="5111168"/>
            <a:ext cx="1954992" cy="163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972" name="Text Box 4"/>
          <p:cNvSpPr txBox="1">
            <a:spLocks noChangeArrowheads="1"/>
          </p:cNvSpPr>
          <p:nvPr/>
        </p:nvSpPr>
        <p:spPr bwMode="auto">
          <a:xfrm>
            <a:off x="1116211" y="332656"/>
            <a:ext cx="7488237" cy="997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10000"/>
              </a:spcBef>
              <a:spcAft>
                <a:spcPct val="0"/>
              </a:spcAft>
              <a:defRPr/>
            </a:pPr>
            <a:r>
              <a:rPr lang="ru-RU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beration Serif" pitchFamily="18" charset="0"/>
                <a:cs typeface="Arial" charset="0"/>
              </a:rPr>
              <a:t>СИСТЕМА ОБРАЗОВАНИЯ </a:t>
            </a:r>
          </a:p>
          <a:p>
            <a:pPr algn="ctr" fontAlgn="base">
              <a:spcBef>
                <a:spcPct val="10000"/>
              </a:spcBef>
              <a:spcAft>
                <a:spcPct val="0"/>
              </a:spcAft>
              <a:defRPr/>
            </a:pPr>
            <a:r>
              <a:rPr lang="ru-RU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beration Serif" pitchFamily="18" charset="0"/>
                <a:cs typeface="Arial" charset="0"/>
              </a:rPr>
              <a:t>     </a:t>
            </a:r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beration Serif" pitchFamily="18" charset="0"/>
                <a:cs typeface="Arial" charset="0"/>
              </a:rPr>
              <a:t>ГО </a:t>
            </a:r>
            <a:r>
              <a:rPr lang="ru-RU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beration Serif" pitchFamily="18" charset="0"/>
                <a:cs typeface="Arial" charset="0"/>
              </a:rPr>
              <a:t>город ИРБИТ</a:t>
            </a:r>
          </a:p>
        </p:txBody>
      </p:sp>
      <p:grpSp>
        <p:nvGrpSpPr>
          <p:cNvPr id="4100" name="Group 5"/>
          <p:cNvGrpSpPr>
            <a:grpSpLocks/>
          </p:cNvGrpSpPr>
          <p:nvPr/>
        </p:nvGrpSpPr>
        <p:grpSpPr bwMode="auto">
          <a:xfrm>
            <a:off x="2482850" y="2133600"/>
            <a:ext cx="4176713" cy="4103688"/>
            <a:chOff x="1292" y="935"/>
            <a:chExt cx="2858" cy="2813"/>
          </a:xfrm>
        </p:grpSpPr>
        <p:sp>
          <p:nvSpPr>
            <p:cNvPr id="4119" name="Oval 6"/>
            <p:cNvSpPr>
              <a:spLocks noChangeArrowheads="1"/>
            </p:cNvSpPr>
            <p:nvPr/>
          </p:nvSpPr>
          <p:spPr bwMode="auto">
            <a:xfrm>
              <a:off x="2018" y="935"/>
              <a:ext cx="1406" cy="1452"/>
            </a:xfrm>
            <a:prstGeom prst="ellipse">
              <a:avLst/>
            </a:prstGeom>
            <a:solidFill>
              <a:srgbClr val="66FF66">
                <a:alpha val="89803"/>
              </a:srgbClr>
            </a:solidFill>
            <a:ln w="38100">
              <a:solidFill>
                <a:srgbClr val="66FF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altLang="ru-RU" dirty="0" smtClean="0">
                <a:solidFill>
                  <a:srgbClr val="000000"/>
                </a:solidFill>
              </a:endParaRPr>
            </a:p>
          </p:txBody>
        </p:sp>
        <p:sp>
          <p:nvSpPr>
            <p:cNvPr id="4120" name="Oval 7"/>
            <p:cNvSpPr>
              <a:spLocks noChangeArrowheads="1"/>
            </p:cNvSpPr>
            <p:nvPr/>
          </p:nvSpPr>
          <p:spPr bwMode="auto">
            <a:xfrm>
              <a:off x="2744" y="1570"/>
              <a:ext cx="1406" cy="1452"/>
            </a:xfrm>
            <a:prstGeom prst="ellipse">
              <a:avLst/>
            </a:prstGeom>
            <a:solidFill>
              <a:srgbClr val="CC66FF">
                <a:alpha val="89803"/>
              </a:srgbClr>
            </a:solidFill>
            <a:ln w="38100">
              <a:solidFill>
                <a:srgbClr val="CC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altLang="ru-RU" dirty="0" smtClean="0">
                <a:solidFill>
                  <a:srgbClr val="000000"/>
                </a:solidFill>
              </a:endParaRPr>
            </a:p>
          </p:txBody>
        </p:sp>
        <p:sp>
          <p:nvSpPr>
            <p:cNvPr id="4121" name="Oval 8"/>
            <p:cNvSpPr>
              <a:spLocks noChangeArrowheads="1"/>
            </p:cNvSpPr>
            <p:nvPr/>
          </p:nvSpPr>
          <p:spPr bwMode="auto">
            <a:xfrm>
              <a:off x="2018" y="2296"/>
              <a:ext cx="1406" cy="1452"/>
            </a:xfrm>
            <a:prstGeom prst="ellipse">
              <a:avLst/>
            </a:prstGeom>
            <a:solidFill>
              <a:srgbClr val="3366FF">
                <a:alpha val="89803"/>
              </a:srgbClr>
            </a:solidFill>
            <a:ln w="38100">
              <a:solidFill>
                <a:srgbClr val="3366FF">
                  <a:alpha val="89803"/>
                </a:srgb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altLang="ru-RU" dirty="0" smtClean="0">
                <a:solidFill>
                  <a:srgbClr val="000000"/>
                </a:solidFill>
              </a:endParaRPr>
            </a:p>
          </p:txBody>
        </p:sp>
        <p:sp>
          <p:nvSpPr>
            <p:cNvPr id="4122" name="Oval 9"/>
            <p:cNvSpPr>
              <a:spLocks noChangeArrowheads="1"/>
            </p:cNvSpPr>
            <p:nvPr/>
          </p:nvSpPr>
          <p:spPr bwMode="auto">
            <a:xfrm>
              <a:off x="1292" y="1570"/>
              <a:ext cx="1406" cy="1452"/>
            </a:xfrm>
            <a:prstGeom prst="ellipse">
              <a:avLst/>
            </a:prstGeom>
            <a:solidFill>
              <a:srgbClr val="FF9900">
                <a:alpha val="89803"/>
              </a:srgbClr>
            </a:solidFill>
            <a:ln w="38100">
              <a:solidFill>
                <a:srgbClr val="FF9900">
                  <a:alpha val="89803"/>
                </a:srgb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altLang="ru-RU" dirty="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4101" name="WordArt 10"/>
          <p:cNvSpPr>
            <a:spLocks noChangeArrowheads="1" noChangeShapeType="1" noTextEdit="1"/>
          </p:cNvSpPr>
          <p:nvPr/>
        </p:nvSpPr>
        <p:spPr bwMode="auto">
          <a:xfrm>
            <a:off x="4356100" y="2636912"/>
            <a:ext cx="442913" cy="465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b="1" i="1" kern="10" dirty="0" smtClean="0">
                <a:solidFill>
                  <a:srgbClr val="FFFFFF"/>
                </a:solidFill>
                <a:latin typeface="Liberation Serif" pitchFamily="18" charset="0"/>
              </a:rPr>
              <a:t>8</a:t>
            </a:r>
          </a:p>
        </p:txBody>
      </p:sp>
      <p:sp>
        <p:nvSpPr>
          <p:cNvPr id="4102" name="Text Box 11"/>
          <p:cNvSpPr txBox="1">
            <a:spLocks noChangeArrowheads="1"/>
          </p:cNvSpPr>
          <p:nvPr/>
        </p:nvSpPr>
        <p:spPr bwMode="auto">
          <a:xfrm>
            <a:off x="2808288" y="1340768"/>
            <a:ext cx="35274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altLang="ru-RU" sz="1600" b="1" i="1" dirty="0" smtClean="0">
                <a:solidFill>
                  <a:srgbClr val="FF6600"/>
                </a:solidFill>
                <a:latin typeface="Liberation Serif" pitchFamily="18" charset="0"/>
                <a:cs typeface="Arial" pitchFamily="34" charset="0"/>
              </a:rPr>
              <a:t>ОБЩЕОБРАЗОВАТЕЛЬНЫЕ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i="1" dirty="0" smtClean="0">
                <a:solidFill>
                  <a:srgbClr val="FF6600"/>
                </a:solidFill>
                <a:latin typeface="Liberation Serif" pitchFamily="18" charset="0"/>
                <a:cs typeface="Arial" pitchFamily="34" charset="0"/>
              </a:rPr>
              <a:t>ОРГАНИЗАЦИИ</a:t>
            </a:r>
          </a:p>
        </p:txBody>
      </p:sp>
      <p:sp>
        <p:nvSpPr>
          <p:cNvPr id="4103" name="Text Box 12"/>
          <p:cNvSpPr txBox="1">
            <a:spLocks noChangeArrowheads="1"/>
          </p:cNvSpPr>
          <p:nvPr/>
        </p:nvSpPr>
        <p:spPr bwMode="auto">
          <a:xfrm>
            <a:off x="6012160" y="3501008"/>
            <a:ext cx="352742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altLang="ru-RU" sz="1600" b="1" i="1" dirty="0">
                <a:solidFill>
                  <a:srgbClr val="FF6600"/>
                </a:solidFill>
                <a:latin typeface="Liberation Serif" pitchFamily="18" charset="0"/>
                <a:cs typeface="Arial" pitchFamily="34" charset="0"/>
              </a:rPr>
              <a:t>ДОШКОЛЬНЫЕ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i="1" dirty="0">
                <a:solidFill>
                  <a:srgbClr val="FF6600"/>
                </a:solidFill>
                <a:latin typeface="Liberation Serif" pitchFamily="18" charset="0"/>
                <a:cs typeface="Arial" pitchFamily="34" charset="0"/>
              </a:rPr>
              <a:t>ОБРАЗОВАТЕЛЬНЫЕ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i="1" dirty="0">
                <a:solidFill>
                  <a:srgbClr val="FF6600"/>
                </a:solidFill>
                <a:latin typeface="Liberation Serif" pitchFamily="18" charset="0"/>
                <a:cs typeface="Arial" pitchFamily="34" charset="0"/>
              </a:rPr>
              <a:t>ОРГАНИЗАЦИИ</a:t>
            </a:r>
          </a:p>
        </p:txBody>
      </p:sp>
      <p:sp>
        <p:nvSpPr>
          <p:cNvPr id="4104" name="Text Box 13"/>
          <p:cNvSpPr txBox="1">
            <a:spLocks noChangeArrowheads="1"/>
          </p:cNvSpPr>
          <p:nvPr/>
        </p:nvSpPr>
        <p:spPr bwMode="auto">
          <a:xfrm>
            <a:off x="-468313" y="3860800"/>
            <a:ext cx="3527426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altLang="ru-RU" sz="1600" b="1" i="1" dirty="0" smtClean="0">
                <a:solidFill>
                  <a:srgbClr val="FF6600"/>
                </a:solidFill>
                <a:latin typeface="Liberation Serif" pitchFamily="18" charset="0"/>
                <a:cs typeface="Arial" pitchFamily="34" charset="0"/>
              </a:rPr>
              <a:t>ОРГАНИЗАЦИИ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i="1" dirty="0" smtClean="0">
                <a:solidFill>
                  <a:srgbClr val="FF6600"/>
                </a:solidFill>
                <a:latin typeface="Liberation Serif" pitchFamily="18" charset="0"/>
                <a:cs typeface="Arial" pitchFamily="34" charset="0"/>
              </a:rPr>
              <a:t>ДОПОЛНИТЕЛЬНОГО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i="1" dirty="0" smtClean="0">
                <a:solidFill>
                  <a:srgbClr val="FF6600"/>
                </a:solidFill>
                <a:latin typeface="Liberation Serif" pitchFamily="18" charset="0"/>
                <a:cs typeface="Arial" pitchFamily="34" charset="0"/>
              </a:rPr>
              <a:t>ОБРАЗОВАНИЯ</a:t>
            </a:r>
          </a:p>
        </p:txBody>
      </p:sp>
      <p:sp>
        <p:nvSpPr>
          <p:cNvPr id="4105" name="Text Box 14"/>
          <p:cNvSpPr txBox="1">
            <a:spLocks noChangeArrowheads="1"/>
          </p:cNvSpPr>
          <p:nvPr/>
        </p:nvSpPr>
        <p:spPr bwMode="auto">
          <a:xfrm>
            <a:off x="2808288" y="6237288"/>
            <a:ext cx="35274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altLang="ru-RU" sz="1600" b="1" i="1" dirty="0" smtClean="0">
                <a:solidFill>
                  <a:srgbClr val="FF6600"/>
                </a:solidFill>
                <a:latin typeface="Liberation Serif" pitchFamily="18" charset="0"/>
                <a:cs typeface="Arial" pitchFamily="34" charset="0"/>
              </a:rPr>
              <a:t>УЧРЕЖДЕНИЕ СОПРОВОЖДЕНИЯ</a:t>
            </a:r>
            <a:endParaRPr lang="ru-RU" altLang="ru-RU" sz="1600" b="1" i="1" dirty="0">
              <a:solidFill>
                <a:srgbClr val="FF6600"/>
              </a:solidFill>
              <a:latin typeface="Liberation Serif" pitchFamily="18" charset="0"/>
              <a:cs typeface="Arial" pitchFamily="34" charset="0"/>
            </a:endParaRPr>
          </a:p>
        </p:txBody>
      </p:sp>
      <p:sp>
        <p:nvSpPr>
          <p:cNvPr id="4106" name="WordArt 15"/>
          <p:cNvSpPr>
            <a:spLocks noChangeArrowheads="1" noChangeShapeType="1" noTextEdit="1"/>
          </p:cNvSpPr>
          <p:nvPr/>
        </p:nvSpPr>
        <p:spPr bwMode="auto">
          <a:xfrm>
            <a:off x="5579913" y="3789040"/>
            <a:ext cx="576263" cy="465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b="1" i="1" kern="10" dirty="0" smtClean="0">
                <a:solidFill>
                  <a:srgbClr val="FFFFFF"/>
                </a:solidFill>
                <a:latin typeface="Liberation Serif" pitchFamily="18" charset="0"/>
              </a:rPr>
              <a:t>2</a:t>
            </a:r>
            <a:r>
              <a:rPr lang="ru-RU" sz="3600" b="1" i="1" kern="10" dirty="0">
                <a:solidFill>
                  <a:srgbClr val="FFFFFF"/>
                </a:solidFill>
                <a:latin typeface="Liberation Serif" pitchFamily="18" charset="0"/>
              </a:rPr>
              <a:t>0</a:t>
            </a:r>
            <a:endParaRPr lang="ru-RU" sz="3600" b="1" i="1" kern="10" dirty="0" smtClean="0">
              <a:solidFill>
                <a:srgbClr val="FFFFFF"/>
              </a:solidFill>
              <a:latin typeface="Liberation Serif" pitchFamily="18" charset="0"/>
            </a:endParaRPr>
          </a:p>
        </p:txBody>
      </p:sp>
      <p:sp>
        <p:nvSpPr>
          <p:cNvPr id="4107" name="WordArt 16"/>
          <p:cNvSpPr>
            <a:spLocks noChangeArrowheads="1" noChangeShapeType="1" noTextEdit="1"/>
          </p:cNvSpPr>
          <p:nvPr/>
        </p:nvSpPr>
        <p:spPr bwMode="auto">
          <a:xfrm>
            <a:off x="3131840" y="3861048"/>
            <a:ext cx="288925" cy="465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b="1" i="1" kern="10" dirty="0" smtClean="0">
                <a:solidFill>
                  <a:srgbClr val="FFFFFF"/>
                </a:solidFill>
                <a:latin typeface="Liberation Serif" pitchFamily="18" charset="0"/>
              </a:rPr>
              <a:t>3</a:t>
            </a:r>
          </a:p>
        </p:txBody>
      </p:sp>
      <p:sp>
        <p:nvSpPr>
          <p:cNvPr id="4108" name="WordArt 17"/>
          <p:cNvSpPr>
            <a:spLocks noChangeArrowheads="1" noChangeShapeType="1" noTextEdit="1"/>
          </p:cNvSpPr>
          <p:nvPr/>
        </p:nvSpPr>
        <p:spPr bwMode="auto">
          <a:xfrm>
            <a:off x="4427091" y="5157788"/>
            <a:ext cx="288925" cy="465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b="1" i="1" kern="10" dirty="0" smtClean="0">
                <a:solidFill>
                  <a:srgbClr val="FFFFFF"/>
                </a:solidFill>
                <a:latin typeface="Liberation Serif" pitchFamily="18" charset="0"/>
              </a:rPr>
              <a:t>1</a:t>
            </a:r>
          </a:p>
        </p:txBody>
      </p:sp>
      <p:pic>
        <p:nvPicPr>
          <p:cNvPr id="27" name="Picture 4" descr="irbit_city_co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22" y="313070"/>
            <a:ext cx="814388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70" descr="D:\Desktop\Упр._образ._лого_final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150018"/>
            <a:ext cx="1908175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D:\desktop\к слайдам\XzxV0434BJo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91"/>
          <a:stretch/>
        </p:blipFill>
        <p:spPr bwMode="auto">
          <a:xfrm>
            <a:off x="1324462" y="1791495"/>
            <a:ext cx="2095410" cy="1205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D:\Desktop\Аналитическая информация\Открытый бюджет\фото\IMG-20200401-WA0082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5" t="27100" r="29326" b="15246"/>
          <a:stretch/>
        </p:blipFill>
        <p:spPr bwMode="auto">
          <a:xfrm>
            <a:off x="251520" y="2564308"/>
            <a:ext cx="1759209" cy="1296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D:\desktop\к слайдам\2PnkSPN_ZaA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98" t="29640" r="19761" b="7825"/>
          <a:stretch/>
        </p:blipFill>
        <p:spPr bwMode="auto">
          <a:xfrm>
            <a:off x="34206" y="4648489"/>
            <a:ext cx="1731219" cy="1408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Z:\!-Сохранено\Для Старковой Т.И\к слайдам\WzeJBc623o0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8" t="18970" r="2813" b="12349"/>
          <a:stretch/>
        </p:blipFill>
        <p:spPr bwMode="auto">
          <a:xfrm>
            <a:off x="6804248" y="4293096"/>
            <a:ext cx="1996301" cy="1094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Z:\!-Сохранено\Для Старковой Т.И\к слайдам\Lqb8YMMg5rY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99"/>
          <a:stretch/>
        </p:blipFill>
        <p:spPr bwMode="auto">
          <a:xfrm>
            <a:off x="5632191" y="5373216"/>
            <a:ext cx="3315125" cy="146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69251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23" name="Rectangle 7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>
            <a:off x="323850" y="3068638"/>
            <a:ext cx="8424863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None/>
              <a:defRPr/>
            </a:pPr>
            <a:r>
              <a:rPr lang="ru-RU" sz="900"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endParaRPr lang="ru-RU" sz="15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8195" name="Picture 4" descr="irbit_city_co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71475"/>
            <a:ext cx="814388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48" name="Picture 70" descr="D:\Desktop\Упр._образ._лого_fina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150018"/>
            <a:ext cx="1908175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>
            <a:extLst>
              <a:ext uri="{FF2B5EF4-FFF2-40B4-BE49-F238E27FC236}"/>
            </a:extLst>
          </p:cNvPr>
          <p:cNvSpPr/>
          <p:nvPr/>
        </p:nvSpPr>
        <p:spPr>
          <a:xfrm>
            <a:off x="1259632" y="150018"/>
            <a:ext cx="6048375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400" b="1" kern="0" dirty="0">
                <a:solidFill>
                  <a:srgbClr val="0000FF"/>
                </a:solidFill>
                <a:latin typeface="Liberation Serif" pitchFamily="18" charset="0"/>
                <a:ea typeface="+mj-ea"/>
                <a:cs typeface="Times New Roman" pitchFamily="18" charset="0"/>
              </a:rPr>
              <a:t>Система образования </a:t>
            </a:r>
            <a:r>
              <a:rPr lang="ru-RU" sz="2400" b="1" kern="0" dirty="0" smtClean="0">
                <a:solidFill>
                  <a:srgbClr val="0000FF"/>
                </a:solidFill>
                <a:latin typeface="Liberation Serif" pitchFamily="18" charset="0"/>
                <a:ea typeface="+mj-ea"/>
                <a:cs typeface="Times New Roman" pitchFamily="18" charset="0"/>
              </a:rPr>
              <a:t>Городского округа «город Ирбит» Свердловской области </a:t>
            </a:r>
            <a:endParaRPr lang="ru-RU" sz="2000" dirty="0">
              <a:solidFill>
                <a:srgbClr val="0000FF"/>
              </a:solidFill>
              <a:latin typeface="Liberation Serif" pitchFamily="18" charset="0"/>
              <a:cs typeface="Times New Roman" pitchFamily="18" charset="0"/>
            </a:endParaRP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1547664" y="1136351"/>
            <a:ext cx="53101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2000" b="1" dirty="0">
                <a:solidFill>
                  <a:srgbClr val="C00000"/>
                </a:solidFill>
                <a:latin typeface="Liberation Serif" pitchFamily="18" charset="0"/>
                <a:cs typeface="Times New Roman" pitchFamily="18" charset="0"/>
              </a:rPr>
              <a:t>Показатели развития системы образования </a:t>
            </a: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6934282"/>
              </p:ext>
            </p:extLst>
          </p:nvPr>
        </p:nvGraphicFramePr>
        <p:xfrm>
          <a:off x="203200" y="1628775"/>
          <a:ext cx="8785225" cy="5105659"/>
        </p:xfrm>
        <a:graphic>
          <a:graphicData uri="http://schemas.openxmlformats.org/drawingml/2006/table">
            <a:tbl>
              <a:tblPr/>
              <a:tblGrid>
                <a:gridCol w="7392988"/>
                <a:gridCol w="1392237"/>
              </a:tblGrid>
              <a:tr h="25579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Показатель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2826" marR="52826" marT="10441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на 31.12.2023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2826" marR="52826" marT="10441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114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Количество организаций, подведомственных Управлению образованием 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Городского округа «город Ирбит» Свердловской области, из них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marL="52826" marR="52826" marT="10441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32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2826" marR="52826" marT="10441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579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детские сады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2826" marR="52826" marT="10441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2826" marR="52826" marT="10441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579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школы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2826" marR="52826" marT="10441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8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2826" marR="52826" marT="10441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579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организации дополнительного образования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2826" marR="52826" marT="10441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3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2826" marR="52826" marT="10441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579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учреждение сопровождения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2826" marR="52826" marT="10441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2826" marR="52826" marT="10441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579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Количество обучающихся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2826" marR="52826" marT="10441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52826" marR="52826" marT="10441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579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в детских садах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2826" marR="52826" marT="10441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2 133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2826" marR="52826" marT="10441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579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в школах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2826" marR="52826" marT="10441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5 055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2826" marR="52826" marT="10441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579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в организациях дополнительного образования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2826" marR="52826" marT="10441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2 102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2826" marR="52826" marT="10441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579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Общее количество работников в организациях, из них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2826" marR="52826" marT="10441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1 500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2826" marR="52826" marT="10441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579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в детских садах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2826" marR="52826" marT="10441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849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2826" marR="52826" marT="10441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579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в школах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2826" marR="52826" marT="10441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511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2826" marR="52826" marT="10441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579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в организациях дополнительного образования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2826" marR="52826" marT="10441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ea typeface="+mn-ea"/>
                          <a:cs typeface="Times New Roman" pitchFamily="18" charset="0"/>
                        </a:rPr>
                        <a:t>98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2826" marR="52826" marT="10441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579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в учреждении сопровождения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2826" marR="52826" marT="10441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42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2826" marR="52826" marT="10441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579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Количество педагогических работников в, из них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2826" marR="52826" marT="10441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720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2826" marR="52826" marT="10441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579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в детских садах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2826" marR="52826" marT="10441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339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2826" marR="52826" marT="10441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579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в школах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2826" marR="52826" marT="10441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336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2826" marR="52826" marT="10441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579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в организациях дополнительного образования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2826" marR="52826" marT="10441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45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2826" marR="52826" marT="10441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0762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2E1102F-D260-4386-A788-E35154DB7629}" type="slidenum">
              <a:rPr lang="ru-RU" altLang="ru-RU"/>
              <a:pPr/>
              <a:t>39</a:t>
            </a:fld>
            <a:endParaRPr lang="ru-RU" altLang="ru-RU"/>
          </a:p>
        </p:txBody>
      </p:sp>
      <p:sp>
        <p:nvSpPr>
          <p:cNvPr id="8" name="Прямоугольник 7">
            <a:extLst>
              <a:ext uri="{FF2B5EF4-FFF2-40B4-BE49-F238E27FC236}"/>
            </a:extLst>
          </p:cNvPr>
          <p:cNvSpPr/>
          <p:nvPr/>
        </p:nvSpPr>
        <p:spPr>
          <a:xfrm>
            <a:off x="1475656" y="396875"/>
            <a:ext cx="6048375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400" b="1" kern="0" dirty="0">
                <a:solidFill>
                  <a:srgbClr val="0000FF"/>
                </a:solidFill>
                <a:latin typeface="Liberation Serif" pitchFamily="18" charset="0"/>
                <a:ea typeface="+mj-ea"/>
                <a:cs typeface="Times New Roman" pitchFamily="18" charset="0"/>
              </a:rPr>
              <a:t>Изменение контингента обучающихся </a:t>
            </a:r>
          </a:p>
          <a:p>
            <a:pPr algn="ctr" eaLnBrk="1" hangingPunct="1">
              <a:defRPr/>
            </a:pPr>
            <a:r>
              <a:rPr lang="ru-RU" sz="2400" b="1" kern="0" dirty="0">
                <a:solidFill>
                  <a:srgbClr val="0000FF"/>
                </a:solidFill>
                <a:latin typeface="Liberation Serif" pitchFamily="18" charset="0"/>
                <a:ea typeface="+mj-ea"/>
                <a:cs typeface="Times New Roman" pitchFamily="18" charset="0"/>
              </a:rPr>
              <a:t>за три года</a:t>
            </a:r>
            <a:endParaRPr lang="ru-RU" sz="2000" dirty="0">
              <a:solidFill>
                <a:srgbClr val="0000FF"/>
              </a:solidFill>
              <a:latin typeface="Liberation Serif" pitchFamily="18" charset="0"/>
              <a:cs typeface="Times New Roman" pitchFamily="18" charset="0"/>
            </a:endParaRPr>
          </a:p>
        </p:txBody>
      </p:sp>
      <p:pic>
        <p:nvPicPr>
          <p:cNvPr id="9" name="Picture 4" descr="irbit_city_co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03199"/>
            <a:ext cx="814388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F:\Desktop\Упр._образ._лого_fin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90726"/>
            <a:ext cx="1782092" cy="1242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1803045052"/>
              </p:ext>
            </p:extLst>
          </p:nvPr>
        </p:nvGraphicFramePr>
        <p:xfrm>
          <a:off x="467544" y="1397000"/>
          <a:ext cx="8228666" cy="4840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41221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1" name="Прямоугольник 1"/>
          <p:cNvSpPr>
            <a:spLocks noChangeArrowheads="1"/>
          </p:cNvSpPr>
          <p:nvPr/>
        </p:nvSpPr>
        <p:spPr bwMode="auto">
          <a:xfrm>
            <a:off x="1547813" y="488950"/>
            <a:ext cx="66246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altLang="ru-RU" sz="2400" b="1" dirty="0">
                <a:solidFill>
                  <a:schemeClr val="tx2">
                    <a:lumMod val="75000"/>
                  </a:schemeClr>
                </a:solidFill>
                <a:latin typeface="Liberation Serif" panose="02020603050405020304" pitchFamily="18" charset="0"/>
                <a:cs typeface="Times New Roman" pitchFamily="18" charset="0"/>
              </a:rPr>
              <a:t>ДОХОДЫ БЮДЖЕТА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95537" y="1412776"/>
            <a:ext cx="2376264" cy="91847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effectLst>
            <a:innerShdw blurRad="114300">
              <a:prstClr val="black"/>
            </a:innerShdw>
          </a:effectLst>
          <a:scene3d>
            <a:camera prst="orthographicFront"/>
            <a:lightRig rig="balanced" dir="t"/>
          </a:scene3d>
          <a:sp3d prstMaterial="flat">
            <a:bevelT w="0" h="0" prst="angle"/>
            <a:bevelB prst="angle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53340" tIns="53340" rIns="53340" bIns="53340" spcCol="1270" anchor="ctr"/>
          <a:lstStyle/>
          <a:p>
            <a:pPr algn="ctr" defTabSz="622300" eaLnBrk="0" hangingPunct="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2400" b="1" i="1" dirty="0">
                <a:solidFill>
                  <a:schemeClr val="bg1">
                    <a:lumMod val="95000"/>
                  </a:schemeClr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Налоговые доходы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347865" y="1412776"/>
            <a:ext cx="2448272" cy="91847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>
              <a:rot lat="0" lon="0" rev="7800000"/>
            </a:lightRig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53340" tIns="53340" rIns="53340" bIns="53340" spcCol="1270" anchor="ctr"/>
          <a:lstStyle/>
          <a:p>
            <a:pPr algn="ctr" defTabSz="622300" eaLnBrk="0" hangingPunct="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2400" b="1" i="1" dirty="0">
                <a:solidFill>
                  <a:schemeClr val="bg1">
                    <a:lumMod val="95000"/>
                  </a:schemeClr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Неналоговые доходы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228185" y="1412776"/>
            <a:ext cx="2520280" cy="90431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>
              <a:rot lat="0" lon="0" rev="7800000"/>
            </a:lightRig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53340" tIns="53340" rIns="53340" bIns="53340" spcCol="1270" anchor="ctr"/>
          <a:lstStyle/>
          <a:p>
            <a:pPr algn="ctr" defTabSz="622300" eaLnBrk="0" hangingPunct="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2400" b="1" i="1" dirty="0">
                <a:solidFill>
                  <a:schemeClr val="bg1">
                    <a:lumMod val="95000"/>
                  </a:schemeClr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</a:p>
        </p:txBody>
      </p:sp>
      <p:sp>
        <p:nvSpPr>
          <p:cNvPr id="12" name="Скругленный прямоугольник 11"/>
          <p:cNvSpPr/>
          <p:nvPr/>
        </p:nvSpPr>
        <p:spPr bwMode="auto">
          <a:xfrm>
            <a:off x="468313" y="2781300"/>
            <a:ext cx="2590800" cy="3816350"/>
          </a:xfrm>
          <a:prstGeom prst="roundRect">
            <a:avLst/>
          </a:prstGeom>
          <a:gradFill rotWithShape="1">
            <a:gsLst>
              <a:gs pos="0">
                <a:srgbClr val="CCFFFF"/>
              </a:gs>
              <a:gs pos="100000">
                <a:srgbClr val="CCFFFF">
                  <a:gamma/>
                  <a:shade val="89804"/>
                  <a:invGamma/>
                </a:srgbClr>
              </a:gs>
            </a:gsLst>
            <a:path path="rect">
              <a:fillToRect l="50000" t="50000" r="50000" b="50000"/>
            </a:path>
          </a:gra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 eaLnBrk="0" hangingPunct="0">
              <a:defRPr/>
            </a:pPr>
            <a:r>
              <a:rPr lang="ru-RU" sz="1400" b="1" dirty="0">
                <a:solidFill>
                  <a:srgbClr val="0000FF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Поступления от уплаты</a:t>
            </a:r>
          </a:p>
          <a:p>
            <a:pPr algn="ctr" eaLnBrk="0" hangingPunct="0">
              <a:defRPr/>
            </a:pPr>
            <a:r>
              <a:rPr lang="ru-RU" sz="1400" b="1" dirty="0">
                <a:solidFill>
                  <a:srgbClr val="0000FF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налогов и сборов,</a:t>
            </a:r>
          </a:p>
          <a:p>
            <a:pPr algn="ctr" eaLnBrk="0" hangingPunct="0">
              <a:defRPr/>
            </a:pPr>
            <a:r>
              <a:rPr lang="ru-RU" sz="1400" b="1" dirty="0">
                <a:solidFill>
                  <a:srgbClr val="0000FF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предусмотренных Налоговым</a:t>
            </a:r>
          </a:p>
          <a:p>
            <a:pPr algn="ctr" eaLnBrk="0" hangingPunct="0">
              <a:defRPr/>
            </a:pPr>
            <a:r>
              <a:rPr lang="ru-RU" sz="1400" b="1" dirty="0">
                <a:solidFill>
                  <a:srgbClr val="0000FF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Кодексом РФ, </a:t>
            </a:r>
            <a:r>
              <a:rPr lang="ru-RU" sz="1400" dirty="0">
                <a:solidFill>
                  <a:srgbClr val="0000FF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например:</a:t>
            </a:r>
          </a:p>
          <a:p>
            <a:pPr marL="285750" indent="-285750" eaLnBrk="0" hangingPunct="0">
              <a:buFontTx/>
              <a:buChar char="-"/>
              <a:defRPr/>
            </a:pPr>
            <a:r>
              <a:rPr lang="ru-RU" sz="1400" dirty="0">
                <a:solidFill>
                  <a:srgbClr val="0000FF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налог на доходы физических лиц,</a:t>
            </a:r>
          </a:p>
          <a:p>
            <a:pPr marL="285750" indent="-285750" eaLnBrk="0" hangingPunct="0">
              <a:buFontTx/>
              <a:buChar char="-"/>
              <a:defRPr/>
            </a:pPr>
            <a:r>
              <a:rPr lang="ru-RU" sz="1400" dirty="0">
                <a:solidFill>
                  <a:srgbClr val="0000FF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акцизы,</a:t>
            </a:r>
          </a:p>
          <a:p>
            <a:pPr marL="285750" indent="-285750" eaLnBrk="0" hangingPunct="0">
              <a:buFontTx/>
              <a:buChar char="-"/>
              <a:defRPr/>
            </a:pPr>
            <a:r>
              <a:rPr lang="ru-RU" sz="1400" dirty="0">
                <a:solidFill>
                  <a:srgbClr val="0000FF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земельный налог,</a:t>
            </a:r>
          </a:p>
          <a:p>
            <a:pPr marL="285750" indent="-285750" eaLnBrk="0" hangingPunct="0">
              <a:buFontTx/>
              <a:buChar char="-"/>
              <a:defRPr/>
            </a:pPr>
            <a:r>
              <a:rPr lang="ru-RU" sz="1400" dirty="0">
                <a:solidFill>
                  <a:srgbClr val="0000FF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налог на имущество физических лиц,</a:t>
            </a:r>
          </a:p>
          <a:p>
            <a:pPr marL="285750" indent="-285750" eaLnBrk="0" hangingPunct="0">
              <a:buFontTx/>
              <a:buChar char="-"/>
              <a:defRPr/>
            </a:pPr>
            <a:r>
              <a:rPr lang="ru-RU" sz="1400" dirty="0">
                <a:solidFill>
                  <a:srgbClr val="0000FF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государственная пошлина,</a:t>
            </a:r>
          </a:p>
          <a:p>
            <a:pPr marL="285750" indent="-285750" eaLnBrk="0" hangingPunct="0">
              <a:buFontTx/>
              <a:buChar char="-"/>
              <a:defRPr/>
            </a:pPr>
            <a:r>
              <a:rPr lang="ru-RU" sz="1400" dirty="0">
                <a:solidFill>
                  <a:srgbClr val="0000FF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другие налоги.</a:t>
            </a:r>
          </a:p>
        </p:txBody>
      </p:sp>
      <p:sp>
        <p:nvSpPr>
          <p:cNvPr id="13" name="Скругленный прямоугольник 12"/>
          <p:cNvSpPr/>
          <p:nvPr/>
        </p:nvSpPr>
        <p:spPr bwMode="auto">
          <a:xfrm>
            <a:off x="3348038" y="2708275"/>
            <a:ext cx="2592387" cy="3889375"/>
          </a:xfrm>
          <a:prstGeom prst="roundRect">
            <a:avLst/>
          </a:prstGeom>
          <a:gradFill rotWithShape="1">
            <a:gsLst>
              <a:gs pos="0">
                <a:srgbClr val="CCFFFF"/>
              </a:gs>
              <a:gs pos="100000">
                <a:srgbClr val="CCFFFF">
                  <a:gamma/>
                  <a:shade val="89804"/>
                  <a:invGamma/>
                </a:srgbClr>
              </a:gs>
            </a:gsLst>
            <a:path path="rect">
              <a:fillToRect l="50000" t="50000" r="50000" b="50000"/>
            </a:path>
          </a:gra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 eaLnBrk="0" hangingPunct="0">
              <a:defRPr/>
            </a:pPr>
            <a:r>
              <a:rPr lang="ru-RU" sz="1300" b="1" dirty="0">
                <a:solidFill>
                  <a:srgbClr val="0000FF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Поступления от уплаты пошлин, сборов, установленных законодательством РФ, а также штрафов за нарушение законодательства, </a:t>
            </a:r>
            <a:r>
              <a:rPr lang="ru-RU" sz="1300" dirty="0">
                <a:solidFill>
                  <a:srgbClr val="0000FF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например:</a:t>
            </a:r>
          </a:p>
          <a:p>
            <a:pPr marL="284400" indent="-285750" eaLnBrk="0" hangingPunct="0">
              <a:buFontTx/>
              <a:buChar char="-"/>
              <a:defRPr/>
            </a:pPr>
            <a:r>
              <a:rPr lang="ru-RU" sz="1300" dirty="0">
                <a:solidFill>
                  <a:srgbClr val="0000FF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доходы от использования и продажи муниципального имущества и земли,</a:t>
            </a:r>
          </a:p>
          <a:p>
            <a:pPr marL="284400" indent="-285750" eaLnBrk="0" hangingPunct="0">
              <a:buFontTx/>
              <a:buChar char="-"/>
              <a:defRPr/>
            </a:pPr>
            <a:r>
              <a:rPr lang="ru-RU" sz="1300" dirty="0">
                <a:solidFill>
                  <a:srgbClr val="0000FF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доходы от  оказания платных услуг,</a:t>
            </a:r>
          </a:p>
          <a:p>
            <a:pPr marL="284400" indent="-285750" eaLnBrk="0" hangingPunct="0">
              <a:buFontTx/>
              <a:buChar char="-"/>
              <a:defRPr/>
            </a:pPr>
            <a:r>
              <a:rPr lang="ru-RU" sz="1300" dirty="0">
                <a:solidFill>
                  <a:srgbClr val="0000FF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штрафные санкции,</a:t>
            </a:r>
          </a:p>
          <a:p>
            <a:pPr marL="284400" indent="-285750" eaLnBrk="0" hangingPunct="0">
              <a:buFontTx/>
              <a:buChar char="-"/>
              <a:defRPr/>
            </a:pPr>
            <a:r>
              <a:rPr lang="ru-RU" sz="1300" dirty="0">
                <a:solidFill>
                  <a:srgbClr val="0000FF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иные неналоговые доходы</a:t>
            </a:r>
          </a:p>
        </p:txBody>
      </p:sp>
      <p:sp>
        <p:nvSpPr>
          <p:cNvPr id="97294" name="Скругленный прямоугольник 13"/>
          <p:cNvSpPr>
            <a:spLocks noChangeArrowheads="1"/>
          </p:cNvSpPr>
          <p:nvPr/>
        </p:nvSpPr>
        <p:spPr bwMode="auto">
          <a:xfrm>
            <a:off x="6246441" y="2708275"/>
            <a:ext cx="2592387" cy="381635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CFFFF"/>
              </a:gs>
              <a:gs pos="100000">
                <a:srgbClr val="B7E5E5"/>
              </a:gs>
            </a:gsLst>
            <a:path path="rect">
              <a:fillToRect l="50000" t="50000" r="50000" b="50000"/>
            </a:path>
          </a:gradFill>
          <a:ln w="9525" algn="ctr">
            <a:solidFill>
              <a:srgbClr val="0000FF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Char char=""/>
              <a:defRPr sz="2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rgbClr val="F9B639"/>
              </a:buClr>
              <a:buSzPct val="80000"/>
              <a:buFont typeface="Wingdings 2" pitchFamily="18" charset="2"/>
              <a:buChar char=""/>
              <a:defRPr sz="2300">
                <a:solidFill>
                  <a:srgbClr val="6C6C6C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ts val="400"/>
              </a:spcBef>
              <a:buClr>
                <a:srgbClr val="F9B639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9B639"/>
              </a:buClr>
              <a:buSzPct val="80000"/>
              <a:buFont typeface="Wingdings 2" pitchFamily="18" charset="2"/>
              <a:buChar char=""/>
              <a:defRPr sz="2000">
                <a:solidFill>
                  <a:srgbClr val="6C6C6C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F9B639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 dirty="0">
                <a:solidFill>
                  <a:srgbClr val="0000FF"/>
                </a:solidFill>
                <a:latin typeface="Liberation Serif" panose="02020603050405020304" pitchFamily="18" charset="0"/>
                <a:cs typeface="Times New Roman" pitchFamily="18" charset="0"/>
              </a:rPr>
              <a:t>Межбюджетные трансферты</a:t>
            </a:r>
          </a:p>
        </p:txBody>
      </p:sp>
    </p:spTree>
    <p:extLst>
      <p:ext uri="{BB962C8B-B14F-4D97-AF65-F5344CB8AC3E}">
        <p14:creationId xmlns:p14="http://schemas.microsoft.com/office/powerpoint/2010/main" val="3819960776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23" name="Rectangle 7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>
            <a:off x="187424" y="2904458"/>
            <a:ext cx="8424863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None/>
              <a:defRPr/>
            </a:pPr>
            <a:r>
              <a:rPr lang="ru-RU" sz="900"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endParaRPr lang="ru-RU" sz="15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9219" name="Picture 4" descr="irbit_city_co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71475"/>
            <a:ext cx="814388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Rectangle 7"/>
          <p:cNvSpPr txBox="1">
            <a:spLocks noChangeArrowheads="1"/>
          </p:cNvSpPr>
          <p:nvPr/>
        </p:nvSpPr>
        <p:spPr bwMode="auto">
          <a:xfrm>
            <a:off x="1258888" y="115888"/>
            <a:ext cx="5976937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B5AE53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48058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800" b="1" dirty="0">
                <a:solidFill>
                  <a:srgbClr val="0000FF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Liberation Serif" pitchFamily="18" charset="0"/>
                <a:ea typeface="+mj-ea"/>
                <a:cs typeface="+mj-cs"/>
              </a:rPr>
              <a:t>Развитие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800" b="1" dirty="0">
                <a:solidFill>
                  <a:srgbClr val="0000FF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Liberation Serif" pitchFamily="18" charset="0"/>
                <a:ea typeface="+mj-ea"/>
                <a:cs typeface="+mj-cs"/>
              </a:rPr>
              <a:t>материально-технической базы образовательных организаций</a:t>
            </a:r>
          </a:p>
        </p:txBody>
      </p:sp>
      <p:sp>
        <p:nvSpPr>
          <p:cNvPr id="9221" name="TextBox 1"/>
          <p:cNvSpPr txBox="1">
            <a:spLocks noChangeArrowheads="1"/>
          </p:cNvSpPr>
          <p:nvPr/>
        </p:nvSpPr>
        <p:spPr bwMode="auto">
          <a:xfrm>
            <a:off x="251520" y="1789386"/>
            <a:ext cx="1873250" cy="27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B5AE53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48058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800" b="1" dirty="0">
                <a:solidFill>
                  <a:srgbClr val="C00000"/>
                </a:solidFill>
                <a:latin typeface="Liberation Serif" pitchFamily="18" charset="0"/>
                <a:cs typeface="Times New Roman" pitchFamily="18" charset="0"/>
              </a:rPr>
              <a:t>Бюджет системы образования (руб.)</a:t>
            </a:r>
          </a:p>
        </p:txBody>
      </p:sp>
      <p:sp>
        <p:nvSpPr>
          <p:cNvPr id="9222" name="TextBox 8"/>
          <p:cNvSpPr txBox="1">
            <a:spLocks noChangeArrowheads="1"/>
          </p:cNvSpPr>
          <p:nvPr/>
        </p:nvSpPr>
        <p:spPr bwMode="auto">
          <a:xfrm>
            <a:off x="138734" y="4221087"/>
            <a:ext cx="618562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B5AE53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48058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800" b="1" dirty="0">
                <a:solidFill>
                  <a:srgbClr val="C00000"/>
                </a:solidFill>
                <a:latin typeface="Liberation Serif" pitchFamily="18" charset="0"/>
                <a:cs typeface="Times New Roman" pitchFamily="18" charset="0"/>
              </a:rPr>
              <a:t>Участие образовательных организаций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800" b="1" dirty="0">
                <a:solidFill>
                  <a:srgbClr val="C00000"/>
                </a:solidFill>
                <a:latin typeface="Liberation Serif" pitchFamily="18" charset="0"/>
                <a:cs typeface="Times New Roman" pitchFamily="18" charset="0"/>
              </a:rPr>
              <a:t>в реализации целевой программы</a:t>
            </a:r>
          </a:p>
        </p:txBody>
      </p:sp>
      <p:pic>
        <p:nvPicPr>
          <p:cNvPr id="9259" name="Picture 70" descr="D:\Desktop\Упр._образ._лого_fina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298450"/>
            <a:ext cx="1908175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" name="Диаграмма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88747722"/>
              </p:ext>
            </p:extLst>
          </p:nvPr>
        </p:nvGraphicFramePr>
        <p:xfrm>
          <a:off x="179388" y="1952514"/>
          <a:ext cx="4608635" cy="21965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8071404"/>
              </p:ext>
            </p:extLst>
          </p:nvPr>
        </p:nvGraphicFramePr>
        <p:xfrm>
          <a:off x="179512" y="4869160"/>
          <a:ext cx="6096000" cy="1769872"/>
        </p:xfrm>
        <a:graphic>
          <a:graphicData uri="http://schemas.openxmlformats.org/drawingml/2006/table">
            <a:tbl>
              <a:tblPr/>
              <a:tblGrid>
                <a:gridCol w="1219200"/>
                <a:gridCol w="1219200"/>
                <a:gridCol w="1219200"/>
                <a:gridCol w="1219200"/>
                <a:gridCol w="1219200"/>
              </a:tblGrid>
              <a:tr h="19529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Наименование МП</a:t>
                      </a:r>
                    </a:p>
                  </a:txBody>
                  <a:tcPr marL="7684" marR="7684" marT="7686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Уровень бюджета</a:t>
                      </a:r>
                    </a:p>
                  </a:txBody>
                  <a:tcPr marL="7684" marR="7684" marT="7686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7684" marR="7684" marT="7686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marL="7684" marR="7684" marT="7686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2023 год</a:t>
                      </a:r>
                    </a:p>
                  </a:txBody>
                  <a:tcPr marL="7684" marR="7684" marT="7686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433456">
                <a:tc row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Муниципальная программа «Развитие системы образования в Городском округе «город Ирбит» Свердловской области до 2025 года»</a:t>
                      </a:r>
                    </a:p>
                  </a:txBody>
                  <a:tcPr marL="7684" marR="7684" marT="7686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Федеральный</a:t>
                      </a:r>
                    </a:p>
                  </a:txBody>
                  <a:tcPr marL="7684" marR="7684" marT="7686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36 394,87</a:t>
                      </a:r>
                    </a:p>
                  </a:txBody>
                  <a:tcPr marL="7684" marR="7684" marT="7686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38 687,111</a:t>
                      </a:r>
                    </a:p>
                  </a:txBody>
                  <a:tcPr marL="7684" marR="7684" marT="7686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45 427,410</a:t>
                      </a:r>
                    </a:p>
                  </a:txBody>
                  <a:tcPr marL="7684" marR="7684" marT="7686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1952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Областной</a:t>
                      </a:r>
                    </a:p>
                  </a:txBody>
                  <a:tcPr marL="7684" marR="7684" marT="7686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582 064,972</a:t>
                      </a:r>
                    </a:p>
                  </a:txBody>
                  <a:tcPr marL="7684" marR="7684" marT="7686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653 893,192</a:t>
                      </a:r>
                    </a:p>
                  </a:txBody>
                  <a:tcPr marL="7684" marR="7684" marT="7686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Liberation Serif" pitchFamily="18" charset="0"/>
                        </a:rPr>
                        <a:t>767 704,624</a:t>
                      </a:r>
                      <a:endParaRPr lang="ru-RU" sz="1000" dirty="0">
                        <a:latin typeface="Liberation Serif" pitchFamily="18" charset="0"/>
                      </a:endParaRPr>
                    </a:p>
                  </a:txBody>
                  <a:tcPr marL="7684" marR="7684" marT="7686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59832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Местный</a:t>
                      </a:r>
                    </a:p>
                  </a:txBody>
                  <a:tcPr marL="7684" marR="7684" marT="7686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482 966,957</a:t>
                      </a:r>
                    </a:p>
                  </a:txBody>
                  <a:tcPr marL="7684" marR="7684" marT="7686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542 412,433</a:t>
                      </a:r>
                    </a:p>
                  </a:txBody>
                  <a:tcPr marL="7684" marR="7684" marT="7686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640 740,000</a:t>
                      </a:r>
                    </a:p>
                  </a:txBody>
                  <a:tcPr marL="7684" marR="7684" marT="7686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195293"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ВСЕГО по годам</a:t>
                      </a:r>
                    </a:p>
                  </a:txBody>
                  <a:tcPr marL="7684" marR="7684" marT="7686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1 101 426,799</a:t>
                      </a:r>
                    </a:p>
                  </a:txBody>
                  <a:tcPr marL="7684" marR="7684" marT="7686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1 234 989,736</a:t>
                      </a:r>
                    </a:p>
                  </a:txBody>
                  <a:tcPr marL="7684" marR="7684" marT="7686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1 453 872,034</a:t>
                      </a:r>
                    </a:p>
                  </a:txBody>
                  <a:tcPr marL="7684" marR="7684" marT="7686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</a:tbl>
          </a:graphicData>
        </a:graphic>
      </p:graphicFrame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628800"/>
            <a:ext cx="2372607" cy="1779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 descr="Z:\!-Сохранено\Для Старковой Т.И\!!! Августовская конференция -  2023\Фото ремонты\ОУ № 1 ТР\МБОУ Школа №1 (2)\кабинет физики\фото 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448" y="2273515"/>
            <a:ext cx="2404744" cy="1803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Z:\!-Сохранено\Для Старковой Т.И\!!! Августовская конференция -  2023\Фото ремонты\ДОУ № 2\20230825_093414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8" b="12813"/>
          <a:stretch/>
        </p:blipFill>
        <p:spPr bwMode="auto">
          <a:xfrm>
            <a:off x="6516216" y="3334030"/>
            <a:ext cx="2376264" cy="1751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Z:\!-Сохранено\Для Старковой Т.И\!!! Августовская конференция -  2023\Фото ремонты\ОУ № 13\УИШ Школа № 13 (1)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00"/>
          <a:stretch/>
        </p:blipFill>
        <p:spPr bwMode="auto">
          <a:xfrm>
            <a:off x="6516217" y="4887162"/>
            <a:ext cx="2376263" cy="1782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684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4524D6-7005-4928-A849-2F2CDDECCE25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41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graphicFrame>
        <p:nvGraphicFramePr>
          <p:cNvPr id="4" name="Таблица 3">
            <a:extLst>
              <a:ext uri="{FF2B5EF4-FFF2-40B4-BE49-F238E27FC236}"/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3369176"/>
              </p:ext>
            </p:extLst>
          </p:nvPr>
        </p:nvGraphicFramePr>
        <p:xfrm>
          <a:off x="250825" y="1989138"/>
          <a:ext cx="8583613" cy="4517136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4611282">
                  <a:extLst>
                    <a:ext uri="{9D8B030D-6E8A-4147-A177-3AD203B41FA5}"/>
                  </a:extLst>
                </a:gridCol>
                <a:gridCol w="2014149">
                  <a:extLst>
                    <a:ext uri="{9D8B030D-6E8A-4147-A177-3AD203B41FA5}"/>
                  </a:extLst>
                </a:gridCol>
                <a:gridCol w="1958182">
                  <a:extLst>
                    <a:ext uri="{9D8B030D-6E8A-4147-A177-3AD203B41FA5}"/>
                  </a:extLst>
                </a:gridCol>
              </a:tblGrid>
              <a:tr h="73140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Общеобразовательное учреждение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Количество экземпляров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Сумма, руб.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extLst>
                  <a:ext uri="{0D108BD9-81ED-4DB2-BD59-A6C34878D82A}"/>
                </a:extLst>
              </a:tr>
              <a:tr h="36570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МАОУ </a:t>
                      </a:r>
                      <a:r>
                        <a:rPr kumimoji="0" lang="ru-RU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«Школа № 1»</a:t>
                      </a:r>
                      <a:endParaRPr kumimoji="0" lang="ru-RU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71600" algn="l"/>
                        </a:tabLst>
                      </a:pPr>
                      <a:r>
                        <a:rPr lang="ru-RU" sz="2400" dirty="0">
                          <a:effectLst/>
                          <a:latin typeface="Liberation Serif"/>
                          <a:ea typeface="Calibri"/>
                          <a:cs typeface="Times New Roman"/>
                        </a:rPr>
                        <a:t>556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71600" algn="l"/>
                        </a:tabLst>
                      </a:pPr>
                      <a:r>
                        <a:rPr lang="ru-RU" sz="2400" dirty="0" smtClean="0">
                          <a:effectLst/>
                          <a:latin typeface="Liberation Serif"/>
                          <a:ea typeface="Calibri"/>
                          <a:cs typeface="Times New Roman"/>
                        </a:rPr>
                        <a:t>133 830,35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/>
                </a:extLst>
              </a:tr>
              <a:tr h="36570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МАОУ </a:t>
                      </a:r>
                      <a:r>
                        <a:rPr kumimoji="0" lang="ru-RU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«Школа № 3»</a:t>
                      </a:r>
                      <a:endParaRPr kumimoji="0" lang="ru-RU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71170" algn="ctr"/>
                          <a:tab pos="790575" algn="l"/>
                          <a:tab pos="1371600" algn="l"/>
                        </a:tabLst>
                      </a:pPr>
                      <a:r>
                        <a:rPr lang="ru-RU" sz="2400">
                          <a:effectLst/>
                          <a:latin typeface="Liberation Serif"/>
                          <a:ea typeface="Calibri"/>
                          <a:cs typeface="Times New Roman"/>
                        </a:rPr>
                        <a:t>9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71600" algn="l"/>
                        </a:tabLst>
                      </a:pPr>
                      <a:r>
                        <a:rPr lang="ru-RU" sz="2400" dirty="0" smtClean="0">
                          <a:effectLst/>
                          <a:latin typeface="Liberation Serif"/>
                          <a:ea typeface="Calibri"/>
                          <a:cs typeface="Times New Roman"/>
                        </a:rPr>
                        <a:t>12 077,00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/>
                </a:extLst>
              </a:tr>
              <a:tr h="36570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МАОУ </a:t>
                      </a:r>
                      <a:r>
                        <a:rPr kumimoji="0" lang="ru-RU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«Школа № 5»</a:t>
                      </a:r>
                      <a:endParaRPr kumimoji="0" lang="ru-RU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71600" algn="l"/>
                        </a:tabLst>
                      </a:pPr>
                      <a:r>
                        <a:rPr lang="ru-RU" sz="2400">
                          <a:effectLst/>
                          <a:latin typeface="Liberation Serif"/>
                          <a:ea typeface="Calibri"/>
                          <a:cs typeface="Times New Roman"/>
                        </a:rPr>
                        <a:t>181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71600" algn="l"/>
                        </a:tabLst>
                      </a:pPr>
                      <a:r>
                        <a:rPr lang="ru-RU" sz="2400" dirty="0" smtClean="0">
                          <a:effectLst/>
                          <a:latin typeface="Liberation Serif"/>
                          <a:ea typeface="Calibri"/>
                          <a:cs typeface="Times New Roman"/>
                        </a:rPr>
                        <a:t>140 540,40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/>
                </a:extLst>
              </a:tr>
              <a:tr h="36570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МАОУ «Школа </a:t>
                      </a:r>
                      <a:r>
                        <a:rPr kumimoji="0" lang="ru-RU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kumimoji="0" lang="ru-RU" sz="24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8»</a:t>
                      </a:r>
                      <a:endParaRPr kumimoji="0" lang="ru-RU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Liberation Serif"/>
                          <a:ea typeface="Calibri"/>
                          <a:cs typeface="Times New Roman"/>
                        </a:rPr>
                        <a:t>0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Liberation Serif"/>
                          <a:ea typeface="Calibri"/>
                          <a:cs typeface="Times New Roman"/>
                        </a:rPr>
                        <a:t>0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/>
                </a:extLst>
              </a:tr>
              <a:tr h="36570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МАОУ «Школа № 9»</a:t>
                      </a:r>
                      <a:endParaRPr kumimoji="0" lang="ru-RU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71600" algn="l"/>
                        </a:tabLst>
                      </a:pPr>
                      <a:r>
                        <a:rPr lang="ru-RU" sz="2400">
                          <a:effectLst/>
                          <a:latin typeface="Liberation Serif"/>
                          <a:ea typeface="Calibri"/>
                          <a:cs typeface="Times New Roman"/>
                        </a:rPr>
                        <a:t>236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71600" algn="l"/>
                        </a:tabLst>
                      </a:pPr>
                      <a:r>
                        <a:rPr lang="ru-RU" sz="2400" dirty="0" smtClean="0">
                          <a:effectLst/>
                          <a:latin typeface="Liberation Serif"/>
                          <a:ea typeface="Calibri"/>
                          <a:cs typeface="Times New Roman"/>
                        </a:rPr>
                        <a:t>42 514,00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/>
                </a:extLst>
              </a:tr>
              <a:tr h="36570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МАОУ «Школа № 10»</a:t>
                      </a:r>
                      <a:endParaRPr kumimoji="0" lang="ru-RU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71600" algn="l"/>
                        </a:tabLst>
                      </a:pPr>
                      <a:r>
                        <a:rPr lang="ru-RU" sz="2400">
                          <a:effectLst/>
                          <a:latin typeface="Liberation Serif"/>
                          <a:ea typeface="Calibri"/>
                          <a:cs typeface="Times New Roman"/>
                        </a:rPr>
                        <a:t>994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71600" algn="l"/>
                        </a:tabLst>
                      </a:pPr>
                      <a:r>
                        <a:rPr lang="ru-RU" sz="2400" dirty="0" smtClean="0">
                          <a:effectLst/>
                          <a:latin typeface="Liberation Serif"/>
                          <a:ea typeface="Calibri"/>
                          <a:cs typeface="Times New Roman"/>
                        </a:rPr>
                        <a:t>454 707,00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/>
                </a:extLst>
              </a:tr>
              <a:tr h="36570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МАОУ «Школа № 13»</a:t>
                      </a:r>
                      <a:endParaRPr kumimoji="0" lang="ru-RU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71600" algn="l"/>
                        </a:tabLst>
                      </a:pPr>
                      <a:r>
                        <a:rPr lang="ru-RU" sz="2400">
                          <a:effectLst/>
                          <a:latin typeface="Liberation Serif"/>
                          <a:ea typeface="Calibri"/>
                          <a:cs typeface="Times New Roman"/>
                        </a:rPr>
                        <a:t>625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71600" algn="l"/>
                        </a:tabLst>
                      </a:pPr>
                      <a:r>
                        <a:rPr lang="ru-RU" sz="2400" dirty="0" smtClean="0">
                          <a:effectLst/>
                          <a:latin typeface="Liberation Serif"/>
                          <a:ea typeface="Calibri"/>
                          <a:cs typeface="Times New Roman"/>
                        </a:rPr>
                        <a:t>330 775,00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/>
                </a:extLst>
              </a:tr>
              <a:tr h="36570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МАОУ </a:t>
                      </a:r>
                      <a:r>
                        <a:rPr kumimoji="0" lang="ru-RU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«Школа № 18»</a:t>
                      </a:r>
                      <a:endParaRPr kumimoji="0" lang="ru-RU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71600" algn="l"/>
                        </a:tabLst>
                      </a:pPr>
                      <a:r>
                        <a:rPr lang="ru-RU" sz="2400">
                          <a:effectLst/>
                          <a:latin typeface="Liberation Serif"/>
                          <a:ea typeface="Calibri"/>
                          <a:cs typeface="Times New Roman"/>
                        </a:rPr>
                        <a:t>988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71600" algn="l"/>
                        </a:tabLst>
                      </a:pPr>
                      <a:r>
                        <a:rPr lang="ru-RU" sz="2400" dirty="0" smtClean="0">
                          <a:effectLst/>
                          <a:latin typeface="Liberation Serif"/>
                          <a:ea typeface="Calibri"/>
                          <a:cs typeface="Times New Roman"/>
                        </a:rPr>
                        <a:t>910 514.00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/>
                </a:extLst>
              </a:tr>
              <a:tr h="36570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Итого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71600" algn="l"/>
                        </a:tabLst>
                      </a:pPr>
                      <a:r>
                        <a:rPr lang="ru-RU" sz="2400" b="1" dirty="0" smtClean="0">
                          <a:effectLst/>
                          <a:latin typeface="Liberation Serif"/>
                          <a:ea typeface="Calibri"/>
                          <a:cs typeface="Times New Roman"/>
                        </a:rPr>
                        <a:t>3 589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71600" algn="l"/>
                        </a:tabLst>
                      </a:pPr>
                      <a:r>
                        <a:rPr lang="ru-RU" sz="2400" b="1" dirty="0" smtClean="0">
                          <a:effectLst/>
                          <a:latin typeface="Liberation Serif"/>
                          <a:ea typeface="Calibri"/>
                          <a:cs typeface="Times New Roman"/>
                        </a:rPr>
                        <a:t>2 024 957,75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/>
                </a:extLst>
              </a:tr>
            </a:tbl>
          </a:graphicData>
        </a:graphic>
      </p:graphicFrame>
      <p:pic>
        <p:nvPicPr>
          <p:cNvPr id="5" name="Picture 4" descr="irbit_city_co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3695"/>
            <a:ext cx="814388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F:\Desktop\Упр._образ._лого_fin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264762"/>
            <a:ext cx="1782092" cy="1242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68710" y="145157"/>
            <a:ext cx="6743650" cy="141163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altLang="ru-RU" sz="3200" b="1" dirty="0" smtClean="0">
                <a:solidFill>
                  <a:srgbClr val="0000FF"/>
                </a:solidFill>
                <a:latin typeface="Liberation Serif" pitchFamily="18" charset="0"/>
              </a:rPr>
              <a:t>Приобретение учебников </a:t>
            </a:r>
            <a:br>
              <a:rPr lang="ru-RU" altLang="ru-RU" sz="3200" b="1" dirty="0" smtClean="0">
                <a:solidFill>
                  <a:srgbClr val="0000FF"/>
                </a:solidFill>
                <a:latin typeface="Liberation Serif" pitchFamily="18" charset="0"/>
              </a:rPr>
            </a:br>
            <a:r>
              <a:rPr lang="ru-RU" altLang="ru-RU" sz="3200" b="1" dirty="0" smtClean="0">
                <a:solidFill>
                  <a:srgbClr val="0000FF"/>
                </a:solidFill>
                <a:latin typeface="Liberation Serif" pitchFamily="18" charset="0"/>
              </a:rPr>
              <a:t>в 2023 году</a:t>
            </a:r>
            <a:endParaRPr lang="ru-RU" altLang="ru-RU" sz="3200" dirty="0" smtClean="0">
              <a:solidFill>
                <a:srgbClr val="0000FF"/>
              </a:solidFill>
              <a:latin typeface="Liberation Serif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133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irbit_city_co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71475"/>
            <a:ext cx="814388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7"/>
          <p:cNvSpPr txBox="1">
            <a:spLocks noChangeArrowheads="1"/>
          </p:cNvSpPr>
          <p:nvPr/>
        </p:nvSpPr>
        <p:spPr bwMode="auto">
          <a:xfrm>
            <a:off x="611584" y="188640"/>
            <a:ext cx="74168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B5AE53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48058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800" b="1" dirty="0">
                <a:solidFill>
                  <a:srgbClr val="0000FF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Liberation Serif" pitchFamily="18" charset="0"/>
                <a:ea typeface="+mj-ea"/>
                <a:cs typeface="+mj-cs"/>
              </a:rPr>
              <a:t>Единый государственный экзамен</a:t>
            </a:r>
          </a:p>
        </p:txBody>
      </p:sp>
      <p:sp>
        <p:nvSpPr>
          <p:cNvPr id="10244" name="TextBox 23"/>
          <p:cNvSpPr txBox="1">
            <a:spLocks noChangeArrowheads="1"/>
          </p:cNvSpPr>
          <p:nvPr/>
        </p:nvSpPr>
        <p:spPr bwMode="auto">
          <a:xfrm>
            <a:off x="1357313" y="620688"/>
            <a:ext cx="559752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B5AE53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48058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400" dirty="0">
                <a:solidFill>
                  <a:schemeClr val="tx1"/>
                </a:solidFill>
                <a:latin typeface="Liberation Serif" pitchFamily="18" charset="0"/>
              </a:rPr>
              <a:t>Результаты независимой экспертизы оценки качества образования выпускников общеобразовательных учреждений города Ирбита на протяжении рада лет сопоставимы или выше </a:t>
            </a:r>
            <a:r>
              <a:rPr lang="ru-RU" altLang="ru-RU" sz="1400" dirty="0" err="1">
                <a:solidFill>
                  <a:schemeClr val="tx1"/>
                </a:solidFill>
                <a:latin typeface="Liberation Serif" pitchFamily="18" charset="0"/>
              </a:rPr>
              <a:t>среднеобластных</a:t>
            </a:r>
            <a:r>
              <a:rPr lang="ru-RU" altLang="ru-RU" sz="1400" dirty="0">
                <a:solidFill>
                  <a:schemeClr val="tx1"/>
                </a:solidFill>
                <a:latin typeface="Liberation Serif" pitchFamily="18" charset="0"/>
              </a:rPr>
              <a:t> и </a:t>
            </a:r>
            <a:r>
              <a:rPr lang="ru-RU" altLang="ru-RU" sz="1400" dirty="0" smtClean="0">
                <a:solidFill>
                  <a:schemeClr val="tx1"/>
                </a:solidFill>
                <a:latin typeface="Liberation Serif" pitchFamily="18" charset="0"/>
              </a:rPr>
              <a:t>общероссийских. Самыми </a:t>
            </a:r>
            <a:r>
              <a:rPr lang="ru-RU" altLang="ru-RU" sz="1400" dirty="0">
                <a:solidFill>
                  <a:schemeClr val="tx1"/>
                </a:solidFill>
                <a:latin typeface="Liberation Serif" pitchFamily="18" charset="0"/>
              </a:rPr>
              <a:t>востребованными предметами для выпускников 11-х классов являются математика профильная, обществознание, биология, физика. Эта же тенденция наблюдается и в целом по Российской Федерации.</a:t>
            </a:r>
            <a:endParaRPr lang="ru-RU" altLang="ru-RU" sz="1300" dirty="0">
              <a:solidFill>
                <a:schemeClr val="tx1"/>
              </a:solidFill>
              <a:latin typeface="Liberation Serif" pitchFamily="18" charset="0"/>
            </a:endParaRPr>
          </a:p>
        </p:txBody>
      </p:sp>
      <p:pic>
        <p:nvPicPr>
          <p:cNvPr id="10369" name="Picture 70" descr="D:\Desktop\Упр._образ._лого_fina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298450"/>
            <a:ext cx="1908175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-347" y="2684035"/>
            <a:ext cx="38893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600" b="1" dirty="0">
                <a:solidFill>
                  <a:srgbClr val="C00000"/>
                </a:solidFill>
                <a:latin typeface="Liberation Serif" pitchFamily="18" charset="0"/>
                <a:cs typeface="Times New Roman" pitchFamily="18" charset="0"/>
              </a:rPr>
              <a:t>Выпускники, награжденные медалями </a:t>
            </a:r>
          </a:p>
          <a:p>
            <a:pPr algn="ctr" eaLnBrk="1" hangingPunct="1"/>
            <a:r>
              <a:rPr lang="ru-RU" altLang="ru-RU" sz="1600" b="1" dirty="0">
                <a:solidFill>
                  <a:srgbClr val="C00000"/>
                </a:solidFill>
                <a:latin typeface="Liberation Serif" pitchFamily="18" charset="0"/>
                <a:cs typeface="Times New Roman" pitchFamily="18" charset="0"/>
              </a:rPr>
              <a:t>«За особые  успехи в учении»</a:t>
            </a:r>
          </a:p>
        </p:txBody>
      </p:sp>
      <p:graphicFrame>
        <p:nvGraphicFramePr>
          <p:cNvPr id="13" name="Таблица 12">
            <a:extLst>
              <a:ext uri="{FF2B5EF4-FFF2-40B4-BE49-F238E27FC236}"/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6163654"/>
              </p:ext>
            </p:extLst>
          </p:nvPr>
        </p:nvGraphicFramePr>
        <p:xfrm>
          <a:off x="279052" y="3356992"/>
          <a:ext cx="3330575" cy="1496978"/>
        </p:xfrm>
        <a:graphic>
          <a:graphicData uri="http://schemas.openxmlformats.org/drawingml/2006/table">
            <a:tbl>
              <a:tblPr/>
              <a:tblGrid>
                <a:gridCol w="1019048">
                  <a:extLst>
                    <a:ext uri="{9D8B030D-6E8A-4147-A177-3AD203B41FA5}"/>
                  </a:extLst>
                </a:gridCol>
                <a:gridCol w="1303538">
                  <a:extLst>
                    <a:ext uri="{9D8B030D-6E8A-4147-A177-3AD203B41FA5}"/>
                  </a:extLst>
                </a:gridCol>
                <a:gridCol w="1007989">
                  <a:extLst>
                    <a:ext uri="{9D8B030D-6E8A-4147-A177-3AD203B41FA5}"/>
                  </a:extLst>
                </a:gridCol>
              </a:tblGrid>
              <a:tr h="201284"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 3" pitchFamily="18" charset="2"/>
                        <a:defRPr sz="2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 3" pitchFamily="18" charset="2"/>
                        <a:defRPr sz="2100">
                          <a:solidFill>
                            <a:schemeClr val="tx2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rgbClr val="BCBCBC"/>
                        </a:buClr>
                        <a:buSzPct val="76000"/>
                        <a:buFont typeface="Wingdings 3" pitchFamily="18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94543"/>
                        </a:buClr>
                        <a:buSzPct val="7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68568" marR="685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 3" pitchFamily="18" charset="2"/>
                        <a:defRPr sz="2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 3" pitchFamily="18" charset="2"/>
                        <a:defRPr sz="2100">
                          <a:solidFill>
                            <a:schemeClr val="tx2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rgbClr val="BCBCBC"/>
                        </a:buClr>
                        <a:buSzPct val="76000"/>
                        <a:buFont typeface="Wingdings 3" pitchFamily="18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94543"/>
                        </a:buClr>
                        <a:buSzPct val="7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Количество</a:t>
                      </a:r>
                    </a:p>
                  </a:txBody>
                  <a:tcPr marL="68568" marR="685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 3" pitchFamily="18" charset="2"/>
                        <a:defRPr sz="2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 3" pitchFamily="18" charset="2"/>
                        <a:defRPr sz="2100">
                          <a:solidFill>
                            <a:schemeClr val="tx2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rgbClr val="BCBCBC"/>
                        </a:buClr>
                        <a:buSzPct val="76000"/>
                        <a:buFont typeface="Wingdings 3" pitchFamily="18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94543"/>
                        </a:buClr>
                        <a:buSzPct val="7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68568" marR="685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159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2018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marL="68568" marR="685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9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marL="68568" marR="685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5,96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marL="68568" marR="685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159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2019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marL="68568" marR="685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7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marL="68568" marR="685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4,96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marL="68568" marR="685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2020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marL="68568" marR="685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13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marL="68568" marR="685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9,35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marL="68568" marR="685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2021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marL="68568" marR="685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16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marL="68568" marR="685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10,46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marL="68568" marR="685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2022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marL="68568" marR="685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13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marL="68568" marR="685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13,97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marL="68568" marR="685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2023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marL="68568" marR="685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11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marL="68568" marR="685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10,67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marL="68568" marR="685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4" name="TextBox 8"/>
          <p:cNvSpPr txBox="1">
            <a:spLocks noChangeArrowheads="1"/>
          </p:cNvSpPr>
          <p:nvPr/>
        </p:nvSpPr>
        <p:spPr bwMode="auto">
          <a:xfrm>
            <a:off x="4156075" y="1916832"/>
            <a:ext cx="4546634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1600" b="1" dirty="0">
                <a:solidFill>
                  <a:srgbClr val="C00000"/>
                </a:solidFill>
                <a:latin typeface="Liberation Serif" pitchFamily="18" charset="0"/>
                <a:cs typeface="Times New Roman" pitchFamily="18" charset="0"/>
              </a:rPr>
              <a:t>Учащиеся, набравшие наивысшие баллы по предметам в </a:t>
            </a:r>
            <a:r>
              <a:rPr lang="ru-RU" altLang="ru-RU" sz="1600" b="1" dirty="0" smtClean="0">
                <a:solidFill>
                  <a:srgbClr val="C00000"/>
                </a:solidFill>
                <a:latin typeface="Liberation Serif" pitchFamily="18" charset="0"/>
                <a:cs typeface="Times New Roman" pitchFamily="18" charset="0"/>
              </a:rPr>
              <a:t>2023 </a:t>
            </a:r>
            <a:r>
              <a:rPr lang="ru-RU" altLang="ru-RU" sz="1600" b="1" dirty="0">
                <a:solidFill>
                  <a:srgbClr val="C00000"/>
                </a:solidFill>
                <a:latin typeface="Liberation Serif" pitchFamily="18" charset="0"/>
                <a:cs typeface="Times New Roman" pitchFamily="18" charset="0"/>
              </a:rPr>
              <a:t>году</a:t>
            </a: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584109"/>
              </p:ext>
            </p:extLst>
          </p:nvPr>
        </p:nvGraphicFramePr>
        <p:xfrm>
          <a:off x="3816299" y="2420888"/>
          <a:ext cx="5292205" cy="2751571"/>
        </p:xfrm>
        <a:graphic>
          <a:graphicData uri="http://schemas.openxmlformats.org/drawingml/2006/table">
            <a:tbl>
              <a:tblPr/>
              <a:tblGrid>
                <a:gridCol w="1303654"/>
                <a:gridCol w="447359"/>
                <a:gridCol w="1849387"/>
                <a:gridCol w="1691805"/>
              </a:tblGrid>
              <a:tr h="2635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Предмет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Баллы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Фамилия Имя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Образовательное учреждение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03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itchFamily="18" charset="0"/>
                          <a:ea typeface="Calibri" pitchFamily="34" charset="0"/>
                          <a:cs typeface="Calibri" pitchFamily="34" charset="0"/>
                        </a:rPr>
                        <a:t>Обществознание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ea typeface="Calibri" pitchFamily="34" charset="0"/>
                          <a:cs typeface="Arial" pitchFamily="34" charset="0"/>
                        </a:rPr>
                        <a:t>98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Arial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ea typeface="Calibri" pitchFamily="34" charset="0"/>
                          <a:cs typeface="Arial" pitchFamily="34" charset="0"/>
                        </a:rPr>
                        <a:t>Колмакова Валерия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Arial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itchFamily="18" charset="0"/>
                          <a:ea typeface="Calibri" pitchFamily="34" charset="0"/>
                          <a:cs typeface="Calibri" pitchFamily="34" charset="0"/>
                        </a:rPr>
                        <a:t>МАОУ «Школа № 8»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itchFamily="18" charset="0"/>
                          <a:ea typeface="Calibri" pitchFamily="34" charset="0"/>
                          <a:cs typeface="Calibri" pitchFamily="34" charset="0"/>
                        </a:rPr>
                        <a:t>Русский язык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ea typeface="Calibri" pitchFamily="34" charset="0"/>
                          <a:cs typeface="Arial" pitchFamily="34" charset="0"/>
                        </a:rPr>
                        <a:t>97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Arial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ea typeface="Calibri" pitchFamily="34" charset="0"/>
                          <a:cs typeface="Arial" pitchFamily="34" charset="0"/>
                        </a:rPr>
                        <a:t>Маслова Ника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itchFamily="18" charset="0"/>
                          <a:ea typeface="Calibri" pitchFamily="34" charset="0"/>
                          <a:cs typeface="Calibri" pitchFamily="34" charset="0"/>
                        </a:rPr>
                        <a:t>МАОУ «Школа № 10»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itchFamily="18" charset="0"/>
                          <a:ea typeface="Calibri" pitchFamily="34" charset="0"/>
                          <a:cs typeface="Calibri" pitchFamily="34" charset="0"/>
                        </a:rPr>
                        <a:t>Химия</a:t>
                      </a:r>
                    </a:p>
                  </a:txBody>
                  <a:tcPr marL="68580" marR="68580" marT="9525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itchFamily="18" charset="0"/>
                          <a:ea typeface="Calibri" pitchFamily="34" charset="0"/>
                          <a:cs typeface="Calibri" pitchFamily="34" charset="0"/>
                        </a:rPr>
                        <a:t>93</a:t>
                      </a:r>
                    </a:p>
                  </a:txBody>
                  <a:tcPr marL="68580" marR="68580" marT="9525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itchFamily="18" charset="0"/>
                          <a:ea typeface="Calibri" pitchFamily="34" charset="0"/>
                          <a:cs typeface="Calibri" pitchFamily="34" charset="0"/>
                        </a:rPr>
                        <a:t>Осинцева Елизавета</a:t>
                      </a:r>
                    </a:p>
                  </a:txBody>
                  <a:tcPr marL="68580" marR="68580" marT="9525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itchFamily="18" charset="0"/>
                          <a:ea typeface="Calibri" pitchFamily="34" charset="0"/>
                          <a:cs typeface="Calibri" pitchFamily="34" charset="0"/>
                        </a:rPr>
                        <a:t>МАОУ «Школа № 13»</a:t>
                      </a:r>
                    </a:p>
                  </a:txBody>
                  <a:tcPr marL="68580" marR="68580" marT="9525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7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itchFamily="18" charset="0"/>
                          <a:ea typeface="Calibri" pitchFamily="34" charset="0"/>
                          <a:cs typeface="Calibri" pitchFamily="34" charset="0"/>
                        </a:rPr>
                        <a:t>История</a:t>
                      </a:r>
                    </a:p>
                  </a:txBody>
                  <a:tcPr marL="68580" marR="68580" marT="9525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itchFamily="18" charset="0"/>
                          <a:ea typeface="Calibri" pitchFamily="34" charset="0"/>
                          <a:cs typeface="Calibri" pitchFamily="34" charset="0"/>
                        </a:rPr>
                        <a:t>91</a:t>
                      </a:r>
                    </a:p>
                  </a:txBody>
                  <a:tcPr marL="68580" marR="68580" marT="9525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itchFamily="18" charset="0"/>
                          <a:ea typeface="Calibri" pitchFamily="34" charset="0"/>
                          <a:cs typeface="Calibri" pitchFamily="34" charset="0"/>
                        </a:rPr>
                        <a:t>Быков Леонид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itchFamily="18" charset="0"/>
                          <a:ea typeface="Calibri" pitchFamily="34" charset="0"/>
                          <a:cs typeface="Calibri" pitchFamily="34" charset="0"/>
                        </a:rPr>
                        <a:t>Колмакова Валерия</a:t>
                      </a:r>
                    </a:p>
                  </a:txBody>
                  <a:tcPr marL="68580" marR="68580" marT="9525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itchFamily="18" charset="0"/>
                          <a:ea typeface="Calibri" pitchFamily="34" charset="0"/>
                          <a:cs typeface="Calibri" pitchFamily="34" charset="0"/>
                        </a:rPr>
                        <a:t>МАОУ «Школа № 13»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itchFamily="18" charset="0"/>
                          <a:ea typeface="Calibri" pitchFamily="34" charset="0"/>
                          <a:cs typeface="Calibri" pitchFamily="34" charset="0"/>
                        </a:rPr>
                        <a:t>МАОУ «Школа № 8»</a:t>
                      </a:r>
                    </a:p>
                  </a:txBody>
                  <a:tcPr marL="68580" marR="68580" marT="9525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7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itchFamily="18" charset="0"/>
                          <a:ea typeface="Calibri" pitchFamily="34" charset="0"/>
                          <a:cs typeface="Calibri" pitchFamily="34" charset="0"/>
                        </a:rPr>
                        <a:t>Математика</a:t>
                      </a:r>
                    </a:p>
                  </a:txBody>
                  <a:tcPr marL="68580" marR="68580" marT="9525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itchFamily="18" charset="0"/>
                          <a:ea typeface="Calibri" pitchFamily="34" charset="0"/>
                          <a:cs typeface="Calibri" pitchFamily="34" charset="0"/>
                        </a:rPr>
                        <a:t>86</a:t>
                      </a:r>
                    </a:p>
                  </a:txBody>
                  <a:tcPr marL="68580" marR="68580" marT="9525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itchFamily="18" charset="0"/>
                          <a:ea typeface="Calibri" pitchFamily="34" charset="0"/>
                          <a:cs typeface="Calibri" pitchFamily="34" charset="0"/>
                        </a:rPr>
                        <a:t>Верещагин Александр </a:t>
                      </a:r>
                    </a:p>
                  </a:txBody>
                  <a:tcPr marL="68580" marR="68580" marT="9525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itchFamily="18" charset="0"/>
                          <a:ea typeface="Calibri" pitchFamily="34" charset="0"/>
                          <a:cs typeface="Calibri" pitchFamily="34" charset="0"/>
                        </a:rPr>
                        <a:t>МАОУ «Школа № 8»</a:t>
                      </a:r>
                    </a:p>
                  </a:txBody>
                  <a:tcPr marL="68580" marR="68580" marT="9525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7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itchFamily="18" charset="0"/>
                          <a:ea typeface="Calibri" pitchFamily="34" charset="0"/>
                          <a:cs typeface="Calibri" pitchFamily="34" charset="0"/>
                        </a:rPr>
                        <a:t>Информатика и ИКТ</a:t>
                      </a:r>
                    </a:p>
                  </a:txBody>
                  <a:tcPr marL="68580" marR="68580" marT="9525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itchFamily="18" charset="0"/>
                          <a:ea typeface="Calibri" pitchFamily="34" charset="0"/>
                          <a:cs typeface="Calibri" pitchFamily="34" charset="0"/>
                        </a:rPr>
                        <a:t>85</a:t>
                      </a:r>
                    </a:p>
                  </a:txBody>
                  <a:tcPr marL="68580" marR="68580" marT="9525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itchFamily="18" charset="0"/>
                          <a:ea typeface="Calibri" pitchFamily="34" charset="0"/>
                          <a:cs typeface="Calibri" pitchFamily="34" charset="0"/>
                        </a:rPr>
                        <a:t>Замятин Дмитрий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itchFamily="18" charset="0"/>
                          <a:ea typeface="Calibri" pitchFamily="34" charset="0"/>
                          <a:cs typeface="Calibri" pitchFamily="34" charset="0"/>
                        </a:rPr>
                        <a:t>Тетюцких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itchFamily="18" charset="0"/>
                          <a:ea typeface="Calibri" pitchFamily="34" charset="0"/>
                          <a:cs typeface="Calibri" pitchFamily="34" charset="0"/>
                        </a:rPr>
                        <a:t> Даниил</a:t>
                      </a:r>
                    </a:p>
                  </a:txBody>
                  <a:tcPr marL="68580" marR="68580" marT="9525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itchFamily="18" charset="0"/>
                          <a:ea typeface="Calibri" pitchFamily="34" charset="0"/>
                          <a:cs typeface="Calibri" pitchFamily="34" charset="0"/>
                        </a:rPr>
                        <a:t>МАОУ «Школа № 8»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itchFamily="18" charset="0"/>
                          <a:ea typeface="Calibri" pitchFamily="34" charset="0"/>
                          <a:cs typeface="Calibri" pitchFamily="34" charset="0"/>
                        </a:rPr>
                        <a:t>МАОУ «Школа № 13»</a:t>
                      </a:r>
                    </a:p>
                  </a:txBody>
                  <a:tcPr marL="68580" marR="68580" marT="9525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7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itchFamily="18" charset="0"/>
                          <a:ea typeface="Calibri" pitchFamily="34" charset="0"/>
                          <a:cs typeface="Calibri" pitchFamily="34" charset="0"/>
                        </a:rPr>
                        <a:t>Физика</a:t>
                      </a:r>
                    </a:p>
                  </a:txBody>
                  <a:tcPr marL="68580" marR="68580" marT="9525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itchFamily="18" charset="0"/>
                          <a:ea typeface="Calibri" pitchFamily="34" charset="0"/>
                          <a:cs typeface="Calibri" pitchFamily="34" charset="0"/>
                        </a:rPr>
                        <a:t>85</a:t>
                      </a:r>
                    </a:p>
                  </a:txBody>
                  <a:tcPr marL="68580" marR="68580" marT="9525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itchFamily="18" charset="0"/>
                          <a:ea typeface="Calibri" pitchFamily="34" charset="0"/>
                          <a:cs typeface="Calibri" pitchFamily="34" charset="0"/>
                        </a:rPr>
                        <a:t>Верещагин Александр </a:t>
                      </a:r>
                    </a:p>
                  </a:txBody>
                  <a:tcPr marL="68580" marR="68580" marT="9525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itchFamily="18" charset="0"/>
                          <a:ea typeface="Calibri" pitchFamily="34" charset="0"/>
                          <a:cs typeface="Calibri" pitchFamily="34" charset="0"/>
                        </a:rPr>
                        <a:t>МАОУ «Школа № 8»</a:t>
                      </a:r>
                    </a:p>
                  </a:txBody>
                  <a:tcPr marL="68580" marR="68580" marT="9525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7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itchFamily="18" charset="0"/>
                          <a:ea typeface="Calibri" pitchFamily="34" charset="0"/>
                          <a:cs typeface="Calibri" pitchFamily="34" charset="0"/>
                        </a:rPr>
                        <a:t>Биология</a:t>
                      </a:r>
                    </a:p>
                  </a:txBody>
                  <a:tcPr marL="68580" marR="68580" marT="9525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itchFamily="18" charset="0"/>
                          <a:ea typeface="Calibri" pitchFamily="34" charset="0"/>
                          <a:cs typeface="Calibri" pitchFamily="34" charset="0"/>
                        </a:rPr>
                        <a:t>84</a:t>
                      </a:r>
                    </a:p>
                  </a:txBody>
                  <a:tcPr marL="68580" marR="68580" marT="9525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itchFamily="18" charset="0"/>
                          <a:ea typeface="Calibri" pitchFamily="34" charset="0"/>
                          <a:cs typeface="Calibri" pitchFamily="34" charset="0"/>
                        </a:rPr>
                        <a:t>Пономарева Александра</a:t>
                      </a:r>
                    </a:p>
                  </a:txBody>
                  <a:tcPr marL="68580" marR="68580" marT="9525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itchFamily="18" charset="0"/>
                          <a:ea typeface="Calibri" pitchFamily="34" charset="0"/>
                          <a:cs typeface="Calibri" pitchFamily="34" charset="0"/>
                        </a:rPr>
                        <a:t>МАОУ «Школа № 8»</a:t>
                      </a:r>
                    </a:p>
                  </a:txBody>
                  <a:tcPr marL="68580" marR="68580" marT="9525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itchFamily="18" charset="0"/>
                          <a:ea typeface="Calibri" pitchFamily="34" charset="0"/>
                          <a:cs typeface="Calibri" pitchFamily="34" charset="0"/>
                        </a:rPr>
                        <a:t>Литература</a:t>
                      </a:r>
                    </a:p>
                  </a:txBody>
                  <a:tcPr marL="68580" marR="68580" marT="9525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itchFamily="18" charset="0"/>
                          <a:ea typeface="Calibri" pitchFamily="34" charset="0"/>
                          <a:cs typeface="Calibri" pitchFamily="34" charset="0"/>
                        </a:rPr>
                        <a:t>82</a:t>
                      </a:r>
                    </a:p>
                  </a:txBody>
                  <a:tcPr marL="68580" marR="68580" marT="9525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itchFamily="18" charset="0"/>
                          <a:ea typeface="Calibri" pitchFamily="34" charset="0"/>
                          <a:cs typeface="Calibri" pitchFamily="34" charset="0"/>
                        </a:rPr>
                        <a:t>Кузеванова Полина</a:t>
                      </a:r>
                    </a:p>
                  </a:txBody>
                  <a:tcPr marL="68580" marR="68580" marT="9525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itchFamily="18" charset="0"/>
                          <a:ea typeface="Calibri" pitchFamily="34" charset="0"/>
                          <a:cs typeface="Calibri" pitchFamily="34" charset="0"/>
                        </a:rPr>
                        <a:t>МАОУ «Школа № 10»</a:t>
                      </a:r>
                    </a:p>
                  </a:txBody>
                  <a:tcPr marL="68580" marR="68580" marT="9525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7" name="TextBox 8"/>
          <p:cNvSpPr txBox="1">
            <a:spLocks noChangeArrowheads="1"/>
          </p:cNvSpPr>
          <p:nvPr/>
        </p:nvSpPr>
        <p:spPr bwMode="auto">
          <a:xfrm>
            <a:off x="1379572" y="5081409"/>
            <a:ext cx="732313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/>
            <a:r>
              <a:rPr lang="ru-RU" altLang="ru-RU" sz="1600" b="1" dirty="0">
                <a:solidFill>
                  <a:srgbClr val="C00000"/>
                </a:solidFill>
                <a:latin typeface="Liberation Serif" pitchFamily="18" charset="0"/>
                <a:cs typeface="Times New Roman" pitchFamily="18" charset="0"/>
              </a:rPr>
              <a:t>Результаты ЕГЭ по русскому языку выпускников города Ирбита </a:t>
            </a: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395782"/>
              </p:ext>
            </p:extLst>
          </p:nvPr>
        </p:nvGraphicFramePr>
        <p:xfrm>
          <a:off x="899592" y="5373216"/>
          <a:ext cx="7129462" cy="1367780"/>
        </p:xfrm>
        <a:graphic>
          <a:graphicData uri="http://schemas.openxmlformats.org/drawingml/2006/table">
            <a:tbl>
              <a:tblPr/>
              <a:tblGrid>
                <a:gridCol w="865187"/>
                <a:gridCol w="1584325"/>
                <a:gridCol w="1295400"/>
                <a:gridCol w="1368425"/>
                <a:gridCol w="1008063"/>
                <a:gridCol w="1008062"/>
              </a:tblGrid>
              <a:tr h="72008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Учебный год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Кол-во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сдававших предмет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Не преодолели минимального порога, чел.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Средний балл по 100-балльной шкале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Набрали 81 и более баллов, чел.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Набрали 81 и более баллов, %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2020-2021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137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76,2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53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38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2021-2022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93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76,3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39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41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/>
                    <a:p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ea typeface="+mn-ea"/>
                          <a:cs typeface="Times New Roman" pitchFamily="18" charset="0"/>
                        </a:rPr>
                        <a:t>2022-2023</a:t>
                      </a:r>
                      <a:endParaRPr kumimoji="0" 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ea typeface="+mn-ea"/>
                          <a:cs typeface="Times New Roman" pitchFamily="18" charset="0"/>
                        </a:rPr>
                        <a:t>103</a:t>
                      </a:r>
                      <a:endParaRPr kumimoji="0" 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ea typeface="+mn-ea"/>
                          <a:cs typeface="Times New Roman" pitchFamily="18" charset="0"/>
                        </a:rPr>
                        <a:t>0</a:t>
                      </a:r>
                      <a:endParaRPr kumimoji="0" 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ea typeface="+mn-ea"/>
                          <a:cs typeface="Times New Roman" pitchFamily="18" charset="0"/>
                        </a:rPr>
                        <a:t>71,63</a:t>
                      </a:r>
                      <a:endParaRPr kumimoji="0" 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ea typeface="+mn-ea"/>
                          <a:cs typeface="Times New Roman" pitchFamily="18" charset="0"/>
                        </a:rPr>
                        <a:t>30</a:t>
                      </a:r>
                      <a:endParaRPr kumimoji="0" 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ea typeface="+mn-ea"/>
                          <a:cs typeface="Times New Roman" pitchFamily="18" charset="0"/>
                        </a:rPr>
                        <a:t>29</a:t>
                      </a:r>
                      <a:endParaRPr kumimoji="0" 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2722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23" name="Rectangle 7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>
            <a:off x="323850" y="3068638"/>
            <a:ext cx="8424863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None/>
              <a:defRPr/>
            </a:pPr>
            <a:r>
              <a:rPr lang="ru-RU" sz="900"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endParaRPr lang="ru-RU" sz="15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1267" name="Picture 4" descr="irbit_city_co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71475"/>
            <a:ext cx="814388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Прямоугольник 7"/>
          <p:cNvSpPr>
            <a:spLocks noChangeArrowheads="1"/>
          </p:cNvSpPr>
          <p:nvPr/>
        </p:nvSpPr>
        <p:spPr bwMode="auto">
          <a:xfrm>
            <a:off x="1691653" y="188913"/>
            <a:ext cx="5184432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B5AE53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48058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800" b="1" dirty="0">
                <a:solidFill>
                  <a:srgbClr val="0000FF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Liberation Serif" pitchFamily="18" charset="0"/>
                <a:ea typeface="+mj-ea"/>
                <a:cs typeface="+mj-cs"/>
              </a:rPr>
              <a:t>Достижения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800" b="1" dirty="0">
                <a:solidFill>
                  <a:srgbClr val="0000FF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Liberation Serif" pitchFamily="18" charset="0"/>
                <a:ea typeface="+mj-ea"/>
                <a:cs typeface="+mj-cs"/>
              </a:rPr>
              <a:t>педагогов и обучающихся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800" b="1" dirty="0">
                <a:solidFill>
                  <a:srgbClr val="0000FF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Liberation Serif" pitchFamily="18" charset="0"/>
                <a:ea typeface="+mj-ea"/>
                <a:cs typeface="+mj-cs"/>
              </a:rPr>
              <a:t>образовательных организаций</a:t>
            </a:r>
          </a:p>
        </p:txBody>
      </p:sp>
      <p:pic>
        <p:nvPicPr>
          <p:cNvPr id="11275" name="Picture 70" descr="D:\Desktop\Упр._образ._лого_fina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298450"/>
            <a:ext cx="1908175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416049" y="1556792"/>
            <a:ext cx="43719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ru-RU" altLang="ru-RU" sz="1600" b="1" dirty="0">
                <a:solidFill>
                  <a:srgbClr val="C00000"/>
                </a:solidFill>
                <a:latin typeface="Liberation Serif" pitchFamily="18" charset="0"/>
              </a:rPr>
              <a:t>Участие педагогов города Ирбита в конкурсах профессионального мастерства </a:t>
            </a:r>
          </a:p>
        </p:txBody>
      </p:sp>
      <p:sp>
        <p:nvSpPr>
          <p:cNvPr id="13" name="Прямоугольник 11"/>
          <p:cNvSpPr>
            <a:spLocks noChangeArrowheads="1"/>
          </p:cNvSpPr>
          <p:nvPr/>
        </p:nvSpPr>
        <p:spPr bwMode="auto">
          <a:xfrm>
            <a:off x="251520" y="2132856"/>
            <a:ext cx="5400600" cy="337015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b="1" dirty="0">
                <a:latin typeface="Liberation Serif" panose="02020603050405020304" pitchFamily="18" charset="0"/>
                <a:cs typeface="Times New Roman" pitchFamily="18" charset="0"/>
              </a:rPr>
              <a:t>Региональный этап Всероссийского конкурса «Искусство быть тренером»</a:t>
            </a:r>
          </a:p>
          <a:p>
            <a:pPr>
              <a:defRPr/>
            </a:pPr>
            <a:r>
              <a:rPr lang="ru-RU" sz="1200" b="1" dirty="0" smtClean="0">
                <a:solidFill>
                  <a:srgbClr val="00B050"/>
                </a:solidFill>
                <a:latin typeface="Liberation Serif" panose="02020603050405020304" pitchFamily="18" charset="0"/>
                <a:cs typeface="Times New Roman" pitchFamily="18" charset="0"/>
              </a:rPr>
              <a:t>	</a:t>
            </a:r>
            <a:r>
              <a:rPr lang="ru-RU" sz="1200" dirty="0" smtClean="0">
                <a:latin typeface="Liberation Serif" panose="02020603050405020304" pitchFamily="18" charset="0"/>
                <a:cs typeface="Times New Roman" pitchFamily="18" charset="0"/>
              </a:rPr>
              <a:t>Победитель  </a:t>
            </a:r>
            <a:r>
              <a:rPr lang="ru-RU" sz="1200" dirty="0">
                <a:latin typeface="Liberation Serif" panose="02020603050405020304" pitchFamily="18" charset="0"/>
                <a:cs typeface="Times New Roman" pitchFamily="18" charset="0"/>
              </a:rPr>
              <a:t>- Кузьмина Елена Алексеевна,  </a:t>
            </a:r>
            <a:endParaRPr lang="ru-RU" sz="1200" dirty="0" smtClean="0">
              <a:latin typeface="Liberation Serif" panose="02020603050405020304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1200" dirty="0">
                <a:latin typeface="Liberation Serif" panose="02020603050405020304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latin typeface="Liberation Serif" panose="02020603050405020304" pitchFamily="18" charset="0"/>
                <a:cs typeface="Times New Roman" pitchFamily="18" charset="0"/>
              </a:rPr>
              <a:t>                       МАОУ </a:t>
            </a:r>
            <a:r>
              <a:rPr lang="ru-RU" sz="1200" dirty="0">
                <a:latin typeface="Liberation Serif" panose="02020603050405020304" pitchFamily="18" charset="0"/>
                <a:cs typeface="Times New Roman" pitchFamily="18" charset="0"/>
              </a:rPr>
              <a:t>ДО  «</a:t>
            </a:r>
            <a:r>
              <a:rPr lang="ru-RU" sz="1200" dirty="0" err="1">
                <a:latin typeface="Liberation Serif" panose="02020603050405020304" pitchFamily="18" charset="0"/>
                <a:cs typeface="Times New Roman" pitchFamily="18" charset="0"/>
              </a:rPr>
              <a:t>Ирбитская</a:t>
            </a:r>
            <a:r>
              <a:rPr lang="ru-RU" sz="1200" dirty="0">
                <a:latin typeface="Liberation Serif" panose="02020603050405020304" pitchFamily="18" charset="0"/>
                <a:cs typeface="Times New Roman" pitchFamily="18" charset="0"/>
              </a:rPr>
              <a:t> спортивная школа»</a:t>
            </a:r>
          </a:p>
          <a:p>
            <a:pPr>
              <a:defRPr/>
            </a:pPr>
            <a:endParaRPr lang="ru-RU" sz="1200" b="1" dirty="0">
              <a:solidFill>
                <a:srgbClr val="FF0000"/>
              </a:solidFill>
              <a:latin typeface="Liberation Serif" panose="02020603050405020304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1200" b="1" dirty="0">
                <a:latin typeface="Liberation Serif" panose="02020603050405020304" pitchFamily="18" charset="0"/>
                <a:cs typeface="Times New Roman" pitchFamily="18" charset="0"/>
              </a:rPr>
              <a:t>Региональный конкурс «Вдохновляй и действуй»</a:t>
            </a:r>
          </a:p>
          <a:p>
            <a:pPr>
              <a:defRPr/>
            </a:pPr>
            <a:r>
              <a:rPr lang="ru-RU" sz="1200" b="1" dirty="0">
                <a:solidFill>
                  <a:srgbClr val="00B050"/>
                </a:solidFill>
                <a:latin typeface="Liberation Serif" panose="02020603050405020304" pitchFamily="18" charset="0"/>
                <a:cs typeface="Times New Roman" pitchFamily="18" charset="0"/>
              </a:rPr>
              <a:t>	</a:t>
            </a:r>
            <a:r>
              <a:rPr lang="ru-RU" sz="1200" dirty="0">
                <a:latin typeface="Liberation Serif" panose="02020603050405020304" pitchFamily="18" charset="0"/>
                <a:cs typeface="Times New Roman" pitchFamily="18" charset="0"/>
              </a:rPr>
              <a:t>Финалисты - Бессонова Екатерина </a:t>
            </a:r>
            <a:r>
              <a:rPr lang="ru-RU" sz="1200" dirty="0" smtClean="0">
                <a:latin typeface="Liberation Serif" panose="02020603050405020304" pitchFamily="18" charset="0"/>
                <a:cs typeface="Times New Roman" pitchFamily="18" charset="0"/>
              </a:rPr>
              <a:t>Александровна, советник </a:t>
            </a:r>
          </a:p>
          <a:p>
            <a:pPr>
              <a:defRPr/>
            </a:pPr>
            <a:r>
              <a:rPr lang="ru-RU" sz="1200" dirty="0">
                <a:latin typeface="Liberation Serif" panose="02020603050405020304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latin typeface="Liberation Serif" panose="02020603050405020304" pitchFamily="18" charset="0"/>
                <a:cs typeface="Times New Roman" pitchFamily="18" charset="0"/>
              </a:rPr>
              <a:t>                                               директора по воспитанию МАОУ </a:t>
            </a:r>
            <a:r>
              <a:rPr lang="ru-RU" sz="1200" dirty="0">
                <a:latin typeface="Liberation Serif" panose="02020603050405020304" pitchFamily="18" charset="0"/>
                <a:cs typeface="Times New Roman" pitchFamily="18" charset="0"/>
              </a:rPr>
              <a:t>«Школа № 5», </a:t>
            </a:r>
            <a:endParaRPr lang="ru-RU" sz="1200" dirty="0" smtClean="0">
              <a:latin typeface="Liberation Serif" panose="02020603050405020304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1200" dirty="0">
                <a:latin typeface="Liberation Serif" panose="02020603050405020304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latin typeface="Liberation Serif" panose="02020603050405020304" pitchFamily="18" charset="0"/>
                <a:cs typeface="Times New Roman" pitchFamily="18" charset="0"/>
              </a:rPr>
              <a:t>                                            - Карпов </a:t>
            </a:r>
            <a:r>
              <a:rPr lang="ru-RU" sz="1200" dirty="0">
                <a:latin typeface="Liberation Serif" panose="02020603050405020304" pitchFamily="18" charset="0"/>
                <a:cs typeface="Times New Roman" pitchFamily="18" charset="0"/>
              </a:rPr>
              <a:t>Владимир </a:t>
            </a:r>
            <a:r>
              <a:rPr lang="ru-RU" sz="1200" dirty="0" smtClean="0">
                <a:latin typeface="Liberation Serif" panose="02020603050405020304" pitchFamily="18" charset="0"/>
                <a:cs typeface="Times New Roman" pitchFamily="18" charset="0"/>
              </a:rPr>
              <a:t>Александрович, советник </a:t>
            </a:r>
          </a:p>
          <a:p>
            <a:pPr>
              <a:defRPr/>
            </a:pPr>
            <a:r>
              <a:rPr lang="ru-RU" sz="1200" dirty="0">
                <a:latin typeface="Liberation Serif" panose="02020603050405020304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latin typeface="Liberation Serif" panose="02020603050405020304" pitchFamily="18" charset="0"/>
                <a:cs typeface="Times New Roman" pitchFamily="18" charset="0"/>
              </a:rPr>
              <a:t>                                               директора по воспитанию </a:t>
            </a:r>
            <a:r>
              <a:rPr lang="ru-RU" sz="1200" dirty="0">
                <a:latin typeface="Liberation Serif" panose="02020603050405020304" pitchFamily="18" charset="0"/>
                <a:cs typeface="Times New Roman" pitchFamily="18" charset="0"/>
              </a:rPr>
              <a:t>МАОУ «Школа № 9»</a:t>
            </a:r>
          </a:p>
          <a:p>
            <a:pPr>
              <a:defRPr/>
            </a:pPr>
            <a:endParaRPr lang="ru-RU" sz="1200" b="1" dirty="0">
              <a:solidFill>
                <a:srgbClr val="FF0000"/>
              </a:solidFill>
              <a:latin typeface="Liberation Serif" panose="02020603050405020304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1200" b="1" dirty="0">
                <a:latin typeface="Liberation Serif" panose="02020603050405020304" pitchFamily="18" charset="0"/>
                <a:cs typeface="Times New Roman" pitchFamily="18" charset="0"/>
              </a:rPr>
              <a:t>Городской конкурс «Педагогический дебют» (среди воспитателей ДОО)</a:t>
            </a:r>
          </a:p>
          <a:p>
            <a:pPr>
              <a:defRPr/>
            </a:pPr>
            <a:r>
              <a:rPr lang="ru-RU" sz="1200" b="1" dirty="0">
                <a:solidFill>
                  <a:srgbClr val="FF0000"/>
                </a:solidFill>
                <a:latin typeface="Liberation Serif" panose="02020603050405020304" pitchFamily="18" charset="0"/>
                <a:cs typeface="Times New Roman" pitchFamily="18" charset="0"/>
              </a:rPr>
              <a:t>	</a:t>
            </a:r>
            <a:r>
              <a:rPr lang="ru-RU" sz="1200" dirty="0">
                <a:latin typeface="Liberation Serif" panose="02020603050405020304" pitchFamily="18" charset="0"/>
                <a:cs typeface="Times New Roman" pitchFamily="18" charset="0"/>
              </a:rPr>
              <a:t>Абсолютный победитель – Иванова Марина Владимировна, </a:t>
            </a:r>
            <a:endParaRPr lang="ru-RU" sz="1200" dirty="0" smtClean="0">
              <a:latin typeface="Liberation Serif" panose="02020603050405020304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1200" dirty="0">
                <a:latin typeface="Liberation Serif" panose="02020603050405020304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latin typeface="Liberation Serif" panose="02020603050405020304" pitchFamily="18" charset="0"/>
                <a:cs typeface="Times New Roman" pitchFamily="18" charset="0"/>
              </a:rPr>
              <a:t>                        воспитатель </a:t>
            </a:r>
            <a:r>
              <a:rPr lang="ru-RU" sz="1200" dirty="0">
                <a:latin typeface="Liberation Serif" panose="02020603050405020304" pitchFamily="18" charset="0"/>
                <a:cs typeface="Times New Roman" pitchFamily="18" charset="0"/>
              </a:rPr>
              <a:t>МАДОУ «Детский сад № 6»</a:t>
            </a:r>
          </a:p>
          <a:p>
            <a:pPr>
              <a:defRPr/>
            </a:pPr>
            <a:endParaRPr lang="ru-RU" altLang="ru-RU" sz="1200" b="1" dirty="0" smtClean="0">
              <a:latin typeface="Liberation Serif" pitchFamily="18" charset="0"/>
            </a:endParaRPr>
          </a:p>
          <a:p>
            <a:pPr>
              <a:defRPr/>
            </a:pPr>
            <a:r>
              <a:rPr lang="ru-RU" altLang="ru-RU" sz="1200" b="1" dirty="0" smtClean="0">
                <a:latin typeface="Liberation Serif" pitchFamily="18" charset="0"/>
              </a:rPr>
              <a:t>Городской </a:t>
            </a:r>
            <a:r>
              <a:rPr lang="ru-RU" altLang="ru-RU" sz="1200" b="1" dirty="0">
                <a:latin typeface="Liberation Serif" pitchFamily="18" charset="0"/>
              </a:rPr>
              <a:t>конкурс </a:t>
            </a:r>
            <a:r>
              <a:rPr lang="ru-RU" altLang="ru-RU" sz="1200" b="1" dirty="0" smtClean="0">
                <a:latin typeface="Liberation Serif" pitchFamily="18" charset="0"/>
              </a:rPr>
              <a:t>«Учитель года»</a:t>
            </a:r>
            <a:endParaRPr lang="ru-RU" altLang="ru-RU" sz="1200" b="1" dirty="0">
              <a:latin typeface="Liberation Serif" pitchFamily="18" charset="0"/>
            </a:endParaRPr>
          </a:p>
          <a:p>
            <a:pPr>
              <a:defRPr/>
            </a:pPr>
            <a:r>
              <a:rPr lang="ru-RU" altLang="ru-RU" sz="1200" dirty="0" smtClean="0">
                <a:latin typeface="Liberation Serif" pitchFamily="18" charset="0"/>
              </a:rPr>
              <a:t>                   Абсолютный </a:t>
            </a:r>
            <a:r>
              <a:rPr lang="ru-RU" altLang="ru-RU" sz="1200" dirty="0">
                <a:latin typeface="Liberation Serif" pitchFamily="18" charset="0"/>
              </a:rPr>
              <a:t>победитель – </a:t>
            </a:r>
            <a:r>
              <a:rPr lang="ru-RU" altLang="ru-RU" sz="1200" dirty="0" smtClean="0">
                <a:latin typeface="Liberation Serif" pitchFamily="18" charset="0"/>
              </a:rPr>
              <a:t>Кошелев Данил Анатольевич, </a:t>
            </a:r>
            <a:endParaRPr lang="ru-RU" altLang="ru-RU" sz="1200" dirty="0">
              <a:latin typeface="Liberation Serif" pitchFamily="18" charset="0"/>
            </a:endParaRPr>
          </a:p>
          <a:p>
            <a:pPr>
              <a:defRPr/>
            </a:pPr>
            <a:r>
              <a:rPr lang="ru-RU" altLang="ru-RU" sz="1200" dirty="0">
                <a:latin typeface="Liberation Serif" pitchFamily="18" charset="0"/>
              </a:rPr>
              <a:t>                   </a:t>
            </a:r>
            <a:r>
              <a:rPr lang="ru-RU" altLang="ru-RU" sz="1200" dirty="0" smtClean="0">
                <a:latin typeface="Liberation Serif" pitchFamily="18" charset="0"/>
              </a:rPr>
              <a:t> учитель физической культуры МАОУ «Школа </a:t>
            </a:r>
            <a:r>
              <a:rPr lang="ru-RU" altLang="ru-RU" sz="1200" dirty="0">
                <a:latin typeface="Liberation Serif" pitchFamily="18" charset="0"/>
              </a:rPr>
              <a:t>№ </a:t>
            </a:r>
            <a:r>
              <a:rPr lang="ru-RU" altLang="ru-RU" sz="1200" dirty="0" smtClean="0">
                <a:latin typeface="Liberation Serif" pitchFamily="18" charset="0"/>
              </a:rPr>
              <a:t>10»</a:t>
            </a:r>
            <a:endParaRPr lang="ru-RU" altLang="ru-RU" sz="1200" dirty="0">
              <a:latin typeface="Liberation Serif" pitchFamily="18" charset="0"/>
            </a:endParaRPr>
          </a:p>
          <a:p>
            <a:pPr>
              <a:defRPr/>
            </a:pPr>
            <a:endParaRPr lang="ru-RU" altLang="ru-RU" sz="900" dirty="0" smtClean="0">
              <a:latin typeface="Liberation Serif" pitchFamily="18" charset="0"/>
            </a:endParaRPr>
          </a:p>
        </p:txBody>
      </p:sp>
      <p:sp>
        <p:nvSpPr>
          <p:cNvPr id="14" name="TextBox 8"/>
          <p:cNvSpPr txBox="1">
            <a:spLocks noChangeArrowheads="1"/>
          </p:cNvSpPr>
          <p:nvPr/>
        </p:nvSpPr>
        <p:spPr bwMode="auto">
          <a:xfrm>
            <a:off x="5219253" y="1625628"/>
            <a:ext cx="41052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ru-RU" altLang="ru-RU" sz="1600" b="1" dirty="0">
                <a:solidFill>
                  <a:srgbClr val="C00000"/>
                </a:solidFill>
                <a:latin typeface="Liberation Serif" pitchFamily="18" charset="0"/>
              </a:rPr>
              <a:t>Учащиеся - обладатели премии Губернатора Свердловской области</a:t>
            </a:r>
          </a:p>
        </p:txBody>
      </p:sp>
      <p:sp>
        <p:nvSpPr>
          <p:cNvPr id="15" name="TextBox 28"/>
          <p:cNvSpPr txBox="1">
            <a:spLocks noChangeArrowheads="1"/>
          </p:cNvSpPr>
          <p:nvPr/>
        </p:nvSpPr>
        <p:spPr bwMode="auto">
          <a:xfrm>
            <a:off x="5698108" y="2100912"/>
            <a:ext cx="3554412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ru-RU" altLang="ru-RU" sz="1200" dirty="0" smtClean="0">
                <a:latin typeface="Liberation Serif" pitchFamily="18" charset="0"/>
              </a:rPr>
              <a:t>2021 год: </a:t>
            </a:r>
            <a:r>
              <a:rPr lang="ru-RU" sz="1200" dirty="0">
                <a:latin typeface="Liberation Serif" panose="02020603050405020304" pitchFamily="18" charset="0"/>
              </a:rPr>
              <a:t>Аксенов Вячеслав </a:t>
            </a:r>
            <a:r>
              <a:rPr lang="ru-RU" sz="1200" dirty="0" smtClean="0">
                <a:latin typeface="Liberation Serif" panose="02020603050405020304" pitchFamily="18" charset="0"/>
              </a:rPr>
              <a:t>, ОУ № 8,</a:t>
            </a:r>
          </a:p>
          <a:p>
            <a:pPr eaLnBrk="1" hangingPunct="1"/>
            <a:r>
              <a:rPr lang="ru-RU" altLang="ru-RU" sz="1200" dirty="0" smtClean="0">
                <a:latin typeface="Liberation Serif" pitchFamily="18" charset="0"/>
              </a:rPr>
              <a:t>                 </a:t>
            </a:r>
            <a:r>
              <a:rPr lang="ru-RU" sz="1200" dirty="0" err="1">
                <a:latin typeface="Liberation Serif" panose="02020603050405020304" pitchFamily="18" charset="0"/>
              </a:rPr>
              <a:t>Лопатников</a:t>
            </a:r>
            <a:r>
              <a:rPr lang="ru-RU" sz="1200" dirty="0">
                <a:latin typeface="Liberation Serif" panose="02020603050405020304" pitchFamily="18" charset="0"/>
              </a:rPr>
              <a:t> Кирилл </a:t>
            </a:r>
            <a:r>
              <a:rPr lang="ru-RU" sz="1200" dirty="0" smtClean="0">
                <a:latin typeface="Liberation Serif" panose="02020603050405020304" pitchFamily="18" charset="0"/>
              </a:rPr>
              <a:t>, ОУ № 9,</a:t>
            </a:r>
          </a:p>
          <a:p>
            <a:pPr fontAlgn="base"/>
            <a:r>
              <a:rPr lang="ru-RU" altLang="ru-RU" sz="1200" dirty="0">
                <a:latin typeface="Liberation Serif" pitchFamily="18" charset="0"/>
              </a:rPr>
              <a:t> </a:t>
            </a:r>
            <a:r>
              <a:rPr lang="ru-RU" altLang="ru-RU" sz="1200" dirty="0" smtClean="0">
                <a:latin typeface="Liberation Serif" pitchFamily="18" charset="0"/>
              </a:rPr>
              <a:t>                </a:t>
            </a:r>
            <a:r>
              <a:rPr lang="ru-RU" sz="1200" dirty="0" smtClean="0">
                <a:latin typeface="Liberation Serif" panose="02020603050405020304" pitchFamily="18" charset="0"/>
              </a:rPr>
              <a:t>Маркова</a:t>
            </a:r>
            <a:r>
              <a:rPr lang="ru-RU" sz="1200" dirty="0">
                <a:latin typeface="Liberation Serif" panose="02020603050405020304" pitchFamily="18" charset="0"/>
              </a:rPr>
              <a:t> </a:t>
            </a:r>
            <a:r>
              <a:rPr lang="ru-RU" sz="1200" dirty="0" smtClean="0">
                <a:latin typeface="Liberation Serif" panose="02020603050405020304" pitchFamily="18" charset="0"/>
              </a:rPr>
              <a:t>Анастасия, ОУ № 9,</a:t>
            </a:r>
          </a:p>
          <a:p>
            <a:pPr fontAlgn="base"/>
            <a:r>
              <a:rPr lang="ru-RU" altLang="ru-RU" sz="1200" dirty="0">
                <a:latin typeface="Liberation Serif" pitchFamily="18" charset="0"/>
              </a:rPr>
              <a:t> </a:t>
            </a:r>
            <a:r>
              <a:rPr lang="ru-RU" altLang="ru-RU" sz="1200" dirty="0" smtClean="0">
                <a:latin typeface="Liberation Serif" pitchFamily="18" charset="0"/>
              </a:rPr>
              <a:t>                </a:t>
            </a:r>
            <a:r>
              <a:rPr lang="ru-RU" sz="1200" dirty="0" smtClean="0">
                <a:latin typeface="Liberation Serif" panose="02020603050405020304" pitchFamily="18" charset="0"/>
              </a:rPr>
              <a:t>Медведев Матвей, ОУ № 13,</a:t>
            </a:r>
          </a:p>
          <a:p>
            <a:pPr fontAlgn="base"/>
            <a:r>
              <a:rPr lang="ru-RU" altLang="ru-RU" sz="1200" dirty="0">
                <a:latin typeface="Liberation Serif" pitchFamily="18" charset="0"/>
              </a:rPr>
              <a:t> </a:t>
            </a:r>
            <a:r>
              <a:rPr lang="ru-RU" altLang="ru-RU" sz="1200" dirty="0" smtClean="0">
                <a:latin typeface="Liberation Serif" pitchFamily="18" charset="0"/>
              </a:rPr>
              <a:t>                </a:t>
            </a:r>
            <a:r>
              <a:rPr lang="ru-RU" sz="1200" dirty="0" err="1">
                <a:latin typeface="Liberation Serif" panose="02020603050405020304" pitchFamily="18" charset="0"/>
              </a:rPr>
              <a:t>Удинцев</a:t>
            </a:r>
            <a:r>
              <a:rPr lang="ru-RU" sz="1200" dirty="0">
                <a:latin typeface="Liberation Serif" panose="02020603050405020304" pitchFamily="18" charset="0"/>
              </a:rPr>
              <a:t> </a:t>
            </a:r>
            <a:r>
              <a:rPr lang="ru-RU" sz="1200" dirty="0" smtClean="0">
                <a:latin typeface="Liberation Serif" panose="02020603050405020304" pitchFamily="18" charset="0"/>
              </a:rPr>
              <a:t>Олег, ОУ № 13,</a:t>
            </a:r>
          </a:p>
          <a:p>
            <a:pPr fontAlgn="base"/>
            <a:r>
              <a:rPr lang="ru-RU" altLang="ru-RU" sz="1200" dirty="0">
                <a:latin typeface="Liberation Serif" pitchFamily="18" charset="0"/>
              </a:rPr>
              <a:t> </a:t>
            </a:r>
            <a:r>
              <a:rPr lang="ru-RU" altLang="ru-RU" sz="1200" dirty="0" smtClean="0">
                <a:latin typeface="Liberation Serif" pitchFamily="18" charset="0"/>
              </a:rPr>
              <a:t>                </a:t>
            </a:r>
            <a:r>
              <a:rPr lang="ru-RU" sz="1200" dirty="0" smtClean="0">
                <a:latin typeface="Liberation Serif" panose="02020603050405020304" pitchFamily="18" charset="0"/>
              </a:rPr>
              <a:t>Кузнецова Светлана, ОУ № 13,</a:t>
            </a:r>
          </a:p>
          <a:p>
            <a:pPr fontAlgn="base"/>
            <a:r>
              <a:rPr lang="ru-RU" altLang="ru-RU" sz="1200" dirty="0">
                <a:latin typeface="Liberation Serif" pitchFamily="18" charset="0"/>
              </a:rPr>
              <a:t> </a:t>
            </a:r>
            <a:r>
              <a:rPr lang="ru-RU" altLang="ru-RU" sz="1200" dirty="0" smtClean="0">
                <a:latin typeface="Liberation Serif" pitchFamily="18" charset="0"/>
              </a:rPr>
              <a:t>                </a:t>
            </a:r>
            <a:r>
              <a:rPr lang="ru-RU" sz="1200" dirty="0">
                <a:latin typeface="Liberation Serif" panose="02020603050405020304" pitchFamily="18" charset="0"/>
              </a:rPr>
              <a:t>Сахаров Дмитрий </a:t>
            </a:r>
            <a:r>
              <a:rPr lang="ru-RU" sz="1200" dirty="0" smtClean="0">
                <a:latin typeface="Liberation Serif" panose="02020603050405020304" pitchFamily="18" charset="0"/>
              </a:rPr>
              <a:t>, ОУ № 10, </a:t>
            </a:r>
          </a:p>
          <a:p>
            <a:pPr fontAlgn="base"/>
            <a:r>
              <a:rPr lang="ru-RU" sz="1200" dirty="0">
                <a:latin typeface="Liberation Serif" panose="02020603050405020304" pitchFamily="18" charset="0"/>
              </a:rPr>
              <a:t> </a:t>
            </a:r>
            <a:r>
              <a:rPr lang="ru-RU" sz="1200" dirty="0" smtClean="0">
                <a:latin typeface="Liberation Serif" panose="02020603050405020304" pitchFamily="18" charset="0"/>
              </a:rPr>
              <a:t>                </a:t>
            </a:r>
            <a:r>
              <a:rPr lang="ru-RU" sz="1200" dirty="0" err="1" smtClean="0">
                <a:latin typeface="Liberation Serif" panose="02020603050405020304" pitchFamily="18" charset="0"/>
              </a:rPr>
              <a:t>Удинцева</a:t>
            </a:r>
            <a:r>
              <a:rPr lang="ru-RU" sz="1200" dirty="0" smtClean="0">
                <a:latin typeface="Liberation Serif" panose="02020603050405020304" pitchFamily="18" charset="0"/>
              </a:rPr>
              <a:t> Анастасия, ОУ № 18</a:t>
            </a:r>
          </a:p>
          <a:p>
            <a:pPr fontAlgn="base"/>
            <a:r>
              <a:rPr lang="ru-RU" altLang="ru-RU" sz="1200" dirty="0" smtClean="0">
                <a:latin typeface="Liberation Serif" pitchFamily="18" charset="0"/>
              </a:rPr>
              <a:t>2022 </a:t>
            </a:r>
            <a:r>
              <a:rPr lang="ru-RU" altLang="ru-RU" sz="1200" dirty="0">
                <a:latin typeface="Liberation Serif" pitchFamily="18" charset="0"/>
              </a:rPr>
              <a:t>год</a:t>
            </a:r>
            <a:r>
              <a:rPr lang="ru-RU" sz="1200" dirty="0" smtClean="0">
                <a:latin typeface="Liberation Serif" panose="02020603050405020304" pitchFamily="18" charset="0"/>
              </a:rPr>
              <a:t>   </a:t>
            </a:r>
            <a:r>
              <a:rPr lang="ru-RU" sz="1200" dirty="0" err="1" smtClean="0">
                <a:latin typeface="Liberation Serif" panose="02020603050405020304" pitchFamily="18" charset="0"/>
              </a:rPr>
              <a:t>Деринг</a:t>
            </a:r>
            <a:r>
              <a:rPr lang="ru-RU" sz="1200" dirty="0" smtClean="0">
                <a:latin typeface="Liberation Serif" panose="02020603050405020304" pitchFamily="18" charset="0"/>
              </a:rPr>
              <a:t> Дарья</a:t>
            </a:r>
            <a:r>
              <a:rPr lang="ru-RU" sz="1200" dirty="0">
                <a:latin typeface="Liberation Serif" panose="02020603050405020304" pitchFamily="18" charset="0"/>
              </a:rPr>
              <a:t>, ОУ № 10, </a:t>
            </a:r>
            <a:endParaRPr lang="ru-RU" sz="1200" dirty="0" smtClean="0">
              <a:latin typeface="Liberation Serif" panose="02020603050405020304" pitchFamily="18" charset="0"/>
            </a:endParaRPr>
          </a:p>
          <a:p>
            <a:pPr fontAlgn="base"/>
            <a:r>
              <a:rPr lang="ru-RU" sz="1200" dirty="0" smtClean="0">
                <a:latin typeface="Liberation Serif" panose="02020603050405020304" pitchFamily="18" charset="0"/>
              </a:rPr>
              <a:t>                  </a:t>
            </a:r>
            <a:r>
              <a:rPr lang="ru-RU" sz="1200" dirty="0">
                <a:latin typeface="Liberation Serif" panose="02020603050405020304" pitchFamily="18" charset="0"/>
              </a:rPr>
              <a:t>Кузнецова Светлана, ОУ № </a:t>
            </a:r>
            <a:r>
              <a:rPr lang="ru-RU" sz="1200" dirty="0" smtClean="0">
                <a:latin typeface="Liberation Serif" panose="02020603050405020304" pitchFamily="18" charset="0"/>
              </a:rPr>
              <a:t>13,</a:t>
            </a:r>
          </a:p>
          <a:p>
            <a:pPr fontAlgn="base"/>
            <a:r>
              <a:rPr lang="ru-RU" sz="1200" dirty="0" smtClean="0"/>
              <a:t>                  Ильин Максим, ОУ № 13,</a:t>
            </a:r>
          </a:p>
          <a:p>
            <a:pPr fontAlgn="base"/>
            <a:r>
              <a:rPr lang="ru-RU" sz="1200" dirty="0" smtClean="0"/>
              <a:t>                  Киселев Кирилл, ОУ № 13,</a:t>
            </a:r>
          </a:p>
          <a:p>
            <a:pPr fontAlgn="base"/>
            <a:r>
              <a:rPr lang="ru-RU" sz="1200" dirty="0" smtClean="0"/>
              <a:t>                  Кривоногов </a:t>
            </a:r>
            <a:r>
              <a:rPr lang="ru-RU" sz="1200" dirty="0"/>
              <a:t>Дмитрий, ОУ № </a:t>
            </a:r>
            <a:r>
              <a:rPr lang="ru-RU" sz="1200" dirty="0" smtClean="0"/>
              <a:t>18</a:t>
            </a:r>
          </a:p>
          <a:p>
            <a:pPr lvl="0" fontAlgn="base"/>
            <a:r>
              <a:rPr lang="ru-RU" sz="1200" dirty="0" smtClean="0">
                <a:latin typeface="Liberation Serif" panose="02020603050405020304" pitchFamily="18" charset="0"/>
              </a:rPr>
              <a:t>2023 год   </a:t>
            </a:r>
            <a:r>
              <a:rPr lang="ru-RU" sz="1200" dirty="0" smtClean="0">
                <a:latin typeface="Liberation Serif" pitchFamily="18" charset="0"/>
                <a:ea typeface="Calibri" pitchFamily="34" charset="0"/>
                <a:cs typeface="Calibri" pitchFamily="34" charset="0"/>
              </a:rPr>
              <a:t>Дреева Екатерина, ОУ № 10,</a:t>
            </a:r>
          </a:p>
          <a:p>
            <a:pPr lvl="0" fontAlgn="base"/>
            <a:r>
              <a:rPr lang="ru-RU" sz="1200" dirty="0">
                <a:latin typeface="Liberation Serif" pitchFamily="18" charset="0"/>
                <a:ea typeface="Calibri" pitchFamily="34" charset="0"/>
                <a:cs typeface="Calibri" pitchFamily="34" charset="0"/>
              </a:rPr>
              <a:t>                  </a:t>
            </a:r>
            <a:r>
              <a:rPr lang="ru-RU" sz="1200" dirty="0" err="1">
                <a:latin typeface="Liberation Serif" pitchFamily="18" charset="0"/>
                <a:ea typeface="Calibri" pitchFamily="34" charset="0"/>
                <a:cs typeface="Calibri" pitchFamily="34" charset="0"/>
              </a:rPr>
              <a:t>Удинцев</a:t>
            </a:r>
            <a:r>
              <a:rPr lang="ru-RU" sz="1200" dirty="0">
                <a:latin typeface="Liberation Serif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ru-RU" sz="1200" dirty="0" smtClean="0">
                <a:latin typeface="Liberation Serif" pitchFamily="18" charset="0"/>
                <a:ea typeface="Calibri" pitchFamily="34" charset="0"/>
                <a:cs typeface="Calibri" pitchFamily="34" charset="0"/>
              </a:rPr>
              <a:t>Олег, ОУ № 13,</a:t>
            </a:r>
          </a:p>
          <a:p>
            <a:pPr fontAlgn="base"/>
            <a:r>
              <a:rPr lang="ru-RU" sz="1200" dirty="0">
                <a:latin typeface="Liberation Serif" pitchFamily="18" charset="0"/>
                <a:ea typeface="Calibri" pitchFamily="34" charset="0"/>
                <a:cs typeface="Calibri" pitchFamily="34" charset="0"/>
              </a:rPr>
              <a:t>                  Кузнецова </a:t>
            </a:r>
            <a:r>
              <a:rPr lang="ru-RU" sz="1200" dirty="0" smtClean="0">
                <a:latin typeface="Liberation Serif" pitchFamily="18" charset="0"/>
                <a:ea typeface="Calibri" pitchFamily="34" charset="0"/>
                <a:cs typeface="Calibri" pitchFamily="34" charset="0"/>
              </a:rPr>
              <a:t>Светлана,</a:t>
            </a:r>
            <a:r>
              <a:rPr lang="ru-RU" sz="1200" dirty="0">
                <a:latin typeface="Liberation Serif" pitchFamily="18" charset="0"/>
                <a:ea typeface="Calibri" pitchFamily="34" charset="0"/>
                <a:cs typeface="Calibri" pitchFamily="34" charset="0"/>
              </a:rPr>
              <a:t> ОУ № 13,</a:t>
            </a:r>
          </a:p>
          <a:p>
            <a:pPr lvl="0" fontAlgn="base"/>
            <a:r>
              <a:rPr lang="ru-RU" sz="1200" dirty="0">
                <a:latin typeface="Liberation Serif" pitchFamily="18" charset="0"/>
                <a:ea typeface="Calibri" pitchFamily="34" charset="0"/>
                <a:cs typeface="Calibri" pitchFamily="34" charset="0"/>
              </a:rPr>
              <a:t>                  </a:t>
            </a:r>
            <a:r>
              <a:rPr lang="ru-RU" sz="1200" dirty="0" err="1">
                <a:latin typeface="Liberation Serif" pitchFamily="18" charset="0"/>
                <a:ea typeface="Calibri" pitchFamily="34" charset="0"/>
                <a:cs typeface="Calibri" pitchFamily="34" charset="0"/>
              </a:rPr>
              <a:t>Кофанов</a:t>
            </a:r>
            <a:r>
              <a:rPr lang="ru-RU" sz="1200" dirty="0">
                <a:latin typeface="Liberation Serif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ru-RU" sz="1200" dirty="0" smtClean="0">
                <a:latin typeface="Liberation Serif" pitchFamily="18" charset="0"/>
                <a:ea typeface="Calibri" pitchFamily="34" charset="0"/>
                <a:cs typeface="Calibri" pitchFamily="34" charset="0"/>
              </a:rPr>
              <a:t>Роман, </a:t>
            </a:r>
            <a:r>
              <a:rPr lang="ru-RU" sz="1200" dirty="0">
                <a:latin typeface="Liberation Serif" pitchFamily="18" charset="0"/>
                <a:ea typeface="Calibri" pitchFamily="34" charset="0"/>
                <a:cs typeface="Calibri" pitchFamily="34" charset="0"/>
              </a:rPr>
              <a:t>ОУ № 13</a:t>
            </a:r>
          </a:p>
          <a:p>
            <a:pPr fontAlgn="base"/>
            <a:endParaRPr lang="ru-RU" sz="1200" dirty="0">
              <a:latin typeface="Liberation Serif" panose="02020603050405020304" pitchFamily="18" charset="0"/>
            </a:endParaRPr>
          </a:p>
        </p:txBody>
      </p:sp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5148064" y="5229200"/>
            <a:ext cx="41052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ru-RU" altLang="ru-RU" sz="1600" b="1" dirty="0" smtClean="0">
                <a:solidFill>
                  <a:srgbClr val="C00000"/>
                </a:solidFill>
                <a:latin typeface="Liberation Serif" pitchFamily="18" charset="0"/>
              </a:rPr>
              <a:t>Педагоги </a:t>
            </a:r>
            <a:r>
              <a:rPr lang="ru-RU" altLang="ru-RU" sz="1600" b="1" dirty="0">
                <a:solidFill>
                  <a:srgbClr val="C00000"/>
                </a:solidFill>
                <a:latin typeface="Liberation Serif" pitchFamily="18" charset="0"/>
              </a:rPr>
              <a:t>- обладатели премии Губернатора Свердловской области</a:t>
            </a:r>
          </a:p>
        </p:txBody>
      </p:sp>
      <p:sp>
        <p:nvSpPr>
          <p:cNvPr id="16" name="TextBox 28"/>
          <p:cNvSpPr txBox="1">
            <a:spLocks noChangeArrowheads="1"/>
          </p:cNvSpPr>
          <p:nvPr/>
        </p:nvSpPr>
        <p:spPr bwMode="auto">
          <a:xfrm>
            <a:off x="5194052" y="5805264"/>
            <a:ext cx="398646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lvl="0" fontAlgn="base"/>
            <a:r>
              <a:rPr lang="ru-RU" sz="1200" dirty="0" smtClean="0">
                <a:latin typeface="Liberation Serif" panose="02020603050405020304" pitchFamily="18" charset="0"/>
              </a:rPr>
              <a:t>2023 год   </a:t>
            </a:r>
            <a:r>
              <a:rPr lang="ru-RU" sz="1200" dirty="0">
                <a:latin typeface="Liberation Serif" pitchFamily="18" charset="0"/>
                <a:ea typeface="Calibri" pitchFamily="34" charset="0"/>
                <a:cs typeface="Calibri" pitchFamily="34" charset="0"/>
              </a:rPr>
              <a:t>Толмачев Владислав </a:t>
            </a:r>
            <a:r>
              <a:rPr lang="ru-RU" sz="1200" dirty="0" smtClean="0">
                <a:latin typeface="Liberation Serif" pitchFamily="18" charset="0"/>
                <a:ea typeface="Calibri" pitchFamily="34" charset="0"/>
                <a:cs typeface="Calibri" pitchFamily="34" charset="0"/>
              </a:rPr>
              <a:t>Григорьевич, ОУ № 13,</a:t>
            </a:r>
          </a:p>
          <a:p>
            <a:pPr lvl="0" fontAlgn="base"/>
            <a:r>
              <a:rPr lang="ru-RU" sz="1200" dirty="0">
                <a:latin typeface="Liberation Serif" pitchFamily="18" charset="0"/>
                <a:ea typeface="Calibri" pitchFamily="34" charset="0"/>
                <a:cs typeface="Calibri" pitchFamily="34" charset="0"/>
              </a:rPr>
              <a:t>                  </a:t>
            </a:r>
            <a:r>
              <a:rPr lang="ru-RU" sz="1200" dirty="0" err="1">
                <a:latin typeface="Liberation Serif" pitchFamily="18" charset="0"/>
                <a:ea typeface="Calibri" pitchFamily="34" charset="0"/>
                <a:cs typeface="Calibri" pitchFamily="34" charset="0"/>
              </a:rPr>
              <a:t>Шушарин</a:t>
            </a:r>
            <a:r>
              <a:rPr lang="ru-RU" sz="1200" dirty="0">
                <a:latin typeface="Liberation Serif" pitchFamily="18" charset="0"/>
                <a:ea typeface="Calibri" pitchFamily="34" charset="0"/>
                <a:cs typeface="Calibri" pitchFamily="34" charset="0"/>
              </a:rPr>
              <a:t> Владимир </a:t>
            </a:r>
            <a:r>
              <a:rPr lang="ru-RU" sz="1200" dirty="0" smtClean="0">
                <a:latin typeface="Liberation Serif" pitchFamily="18" charset="0"/>
                <a:ea typeface="Calibri" pitchFamily="34" charset="0"/>
                <a:cs typeface="Calibri" pitchFamily="34" charset="0"/>
              </a:rPr>
              <a:t>Валентинович, ОУ № 13,</a:t>
            </a:r>
          </a:p>
          <a:p>
            <a:pPr fontAlgn="base"/>
            <a:r>
              <a:rPr lang="ru-RU" sz="1200" dirty="0">
                <a:latin typeface="Liberation Serif" pitchFamily="18" charset="0"/>
                <a:ea typeface="Calibri" pitchFamily="34" charset="0"/>
                <a:cs typeface="Calibri" pitchFamily="34" charset="0"/>
              </a:rPr>
              <a:t>                  Карманов Андрей </a:t>
            </a:r>
            <a:r>
              <a:rPr lang="ru-RU" sz="1200" dirty="0" smtClean="0">
                <a:latin typeface="Liberation Serif" pitchFamily="18" charset="0"/>
                <a:ea typeface="Calibri" pitchFamily="34" charset="0"/>
                <a:cs typeface="Calibri" pitchFamily="34" charset="0"/>
              </a:rPr>
              <a:t>Александрович, </a:t>
            </a:r>
            <a:r>
              <a:rPr lang="ru-RU" sz="1200" dirty="0">
                <a:latin typeface="Liberation Serif" pitchFamily="18" charset="0"/>
                <a:ea typeface="Calibri" pitchFamily="34" charset="0"/>
                <a:cs typeface="Calibri" pitchFamily="34" charset="0"/>
              </a:rPr>
              <a:t>ОУ № </a:t>
            </a:r>
            <a:r>
              <a:rPr lang="ru-RU" sz="1200" dirty="0" smtClean="0">
                <a:latin typeface="Liberation Serif" pitchFamily="18" charset="0"/>
                <a:ea typeface="Calibri" pitchFamily="34" charset="0"/>
                <a:cs typeface="Calibri" pitchFamily="34" charset="0"/>
              </a:rPr>
              <a:t>10</a:t>
            </a:r>
            <a:endParaRPr lang="ru-RU" sz="1200" dirty="0">
              <a:latin typeface="Liberation Serif" pitchFamily="18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3074" name="Picture 2" descr="Z:\!-Сохранено\Для Старковой Т.И\к слайдам\thumb_h300_news_460_ori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47" y="5358389"/>
            <a:ext cx="1558156" cy="1382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Z:\!-Сохранено\Для Старковой Т.И\к слайдам\cZ6Zgl0Ol2A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1" b="11995"/>
          <a:stretch/>
        </p:blipFill>
        <p:spPr bwMode="auto">
          <a:xfrm>
            <a:off x="1834858" y="5358389"/>
            <a:ext cx="3340814" cy="1382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7841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23" name="Rectangle 7">
            <a:extLst/>
          </p:cNvPr>
          <p:cNvSpPr>
            <a:spLocks noChangeArrowheads="1"/>
          </p:cNvSpPr>
          <p:nvPr/>
        </p:nvSpPr>
        <p:spPr bwMode="auto">
          <a:xfrm>
            <a:off x="323850" y="3068638"/>
            <a:ext cx="8424863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None/>
              <a:defRPr/>
            </a:pPr>
            <a:r>
              <a:rPr lang="ru-RU" sz="900"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endParaRPr lang="ru-RU" sz="15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2292" name="Picture 4" descr="irbit_city_co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71475"/>
            <a:ext cx="814388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Rectangle 7"/>
          <p:cNvSpPr txBox="1">
            <a:spLocks noChangeArrowheads="1"/>
          </p:cNvSpPr>
          <p:nvPr/>
        </p:nvSpPr>
        <p:spPr bwMode="auto">
          <a:xfrm>
            <a:off x="1258888" y="142875"/>
            <a:ext cx="5741987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B5AE53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48058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800" b="1" dirty="0">
                <a:solidFill>
                  <a:srgbClr val="0000FF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Liberation Serif" pitchFamily="18" charset="0"/>
                <a:ea typeface="+mj-ea"/>
                <a:cs typeface="+mj-cs"/>
              </a:rPr>
              <a:t>Организация отдыха детей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800" b="1" dirty="0">
                <a:solidFill>
                  <a:srgbClr val="0000FF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Liberation Serif" pitchFamily="18" charset="0"/>
                <a:ea typeface="+mj-ea"/>
                <a:cs typeface="+mj-cs"/>
              </a:rPr>
              <a:t>и их оздоровления</a:t>
            </a:r>
          </a:p>
        </p:txBody>
      </p:sp>
      <p:pic>
        <p:nvPicPr>
          <p:cNvPr id="12296" name="Picture 70" descr="D:\Desktop\Упр._образ._лого_fina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298450"/>
            <a:ext cx="1908175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23"/>
          <p:cNvSpPr txBox="1">
            <a:spLocks noChangeArrowheads="1"/>
          </p:cNvSpPr>
          <p:nvPr/>
        </p:nvSpPr>
        <p:spPr bwMode="auto">
          <a:xfrm>
            <a:off x="1331640" y="1086090"/>
            <a:ext cx="5240338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just" eaLnBrk="1" hangingPunct="1"/>
            <a:r>
              <a:rPr lang="ru-RU" altLang="ru-RU" sz="1300" dirty="0">
                <a:latin typeface="Liberation Serif" pitchFamily="18" charset="0"/>
              </a:rPr>
              <a:t>Эффективная организация отдыха детей и их оздоровления, развитие системы внеурочной, сезонной занятости несовершеннолетних в Городском округе «город Ирбит» Свердловской области является одной из наиболее актуальных задач.</a:t>
            </a:r>
          </a:p>
        </p:txBody>
      </p:sp>
      <p:sp>
        <p:nvSpPr>
          <p:cNvPr id="16" name="TextBox 8"/>
          <p:cNvSpPr txBox="1">
            <a:spLocks noChangeArrowheads="1"/>
          </p:cNvSpPr>
          <p:nvPr/>
        </p:nvSpPr>
        <p:spPr bwMode="auto">
          <a:xfrm>
            <a:off x="107950" y="1906588"/>
            <a:ext cx="42481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ru-RU" altLang="ru-RU" sz="1400" b="1" dirty="0">
                <a:solidFill>
                  <a:srgbClr val="C00000"/>
                </a:solidFill>
                <a:latin typeface="Liberation Serif" pitchFamily="18" charset="0"/>
              </a:rPr>
              <a:t>Финансирование  оздоровительной кампании</a:t>
            </a:r>
          </a:p>
        </p:txBody>
      </p:sp>
      <p:sp>
        <p:nvSpPr>
          <p:cNvPr id="18" name="TextBox 8"/>
          <p:cNvSpPr txBox="1">
            <a:spLocks noChangeArrowheads="1"/>
          </p:cNvSpPr>
          <p:nvPr/>
        </p:nvSpPr>
        <p:spPr bwMode="auto">
          <a:xfrm>
            <a:off x="179388" y="4634904"/>
            <a:ext cx="504031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ru-RU" altLang="ru-RU" sz="1400" b="1" dirty="0">
                <a:solidFill>
                  <a:srgbClr val="0000CC"/>
                </a:solidFill>
                <a:latin typeface="Liberation Serif" pitchFamily="18" charset="0"/>
              </a:rPr>
              <a:t>Развитие материально-технической базы </a:t>
            </a:r>
          </a:p>
          <a:p>
            <a:pPr algn="ctr" eaLnBrk="1" hangingPunct="1"/>
            <a:r>
              <a:rPr lang="ru-RU" altLang="ru-RU" sz="1400" b="1" dirty="0">
                <a:solidFill>
                  <a:srgbClr val="0000CC"/>
                </a:solidFill>
                <a:latin typeface="Liberation Serif" pitchFamily="18" charset="0"/>
              </a:rPr>
              <a:t>муниципального загородного лагеря (</a:t>
            </a:r>
            <a:r>
              <a:rPr lang="ru-RU" altLang="ru-RU" sz="1400" b="1" dirty="0" err="1">
                <a:solidFill>
                  <a:srgbClr val="0000CC"/>
                </a:solidFill>
                <a:latin typeface="Liberation Serif" pitchFamily="18" charset="0"/>
              </a:rPr>
              <a:t>тыс.руб</a:t>
            </a:r>
            <a:r>
              <a:rPr lang="ru-RU" altLang="ru-RU" sz="1400" b="1" dirty="0">
                <a:solidFill>
                  <a:srgbClr val="0000CC"/>
                </a:solidFill>
                <a:latin typeface="Liberation Serif" pitchFamily="18" charset="0"/>
              </a:rPr>
              <a:t>.)</a:t>
            </a:r>
          </a:p>
        </p:txBody>
      </p:sp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7763295"/>
              </p:ext>
            </p:extLst>
          </p:nvPr>
        </p:nvGraphicFramePr>
        <p:xfrm>
          <a:off x="107949" y="5124330"/>
          <a:ext cx="6192243" cy="1617038"/>
        </p:xfrm>
        <a:graphic>
          <a:graphicData uri="http://schemas.openxmlformats.org/drawingml/2006/table">
            <a:tbl>
              <a:tblPr/>
              <a:tblGrid>
                <a:gridCol w="156585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1174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8292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8292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8292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8292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782928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331158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850" kern="1200" dirty="0">
                          <a:solidFill>
                            <a:schemeClr val="tx1"/>
                          </a:solidFill>
                          <a:latin typeface="Liberation Serif" pitchFamily="18" charset="0"/>
                          <a:ea typeface="+mn-ea"/>
                          <a:cs typeface="Times New Roman" pitchFamily="18" charset="0"/>
                        </a:rPr>
                        <a:t>Государственная программа</a:t>
                      </a:r>
                      <a:r>
                        <a:rPr lang="ru-RU" sz="850" kern="1200" baseline="0" dirty="0">
                          <a:solidFill>
                            <a:schemeClr val="tx1"/>
                          </a:solidFill>
                          <a:latin typeface="Liberation Serif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850" kern="1200" dirty="0">
                          <a:solidFill>
                            <a:schemeClr val="tx1"/>
                          </a:solidFill>
                          <a:latin typeface="Liberation Serif" pitchFamily="18" charset="0"/>
                          <a:ea typeface="+mn-ea"/>
                          <a:cs typeface="Times New Roman" pitchFamily="18" charset="0"/>
                        </a:rPr>
                        <a:t>Свердловской области </a:t>
                      </a:r>
                      <a:r>
                        <a:rPr lang="ru-RU" sz="850" spc="-20" dirty="0">
                          <a:effectLst/>
                          <a:latin typeface="Liberation Serif"/>
                          <a:ea typeface="Times New Roman"/>
                          <a:cs typeface="Liberation Serif"/>
                        </a:rPr>
                        <a:t>«Развитие системы образования и реализация молодежной политики в Свердловской области до 2025 года», </a:t>
                      </a:r>
                      <a:r>
                        <a:rPr lang="ru-RU" sz="850" kern="1200" dirty="0">
                          <a:solidFill>
                            <a:schemeClr val="tx1"/>
                          </a:solidFill>
                          <a:latin typeface="Liberation Serif" pitchFamily="18" charset="0"/>
                          <a:ea typeface="+mn-ea"/>
                          <a:cs typeface="Times New Roman" pitchFamily="18" charset="0"/>
                        </a:rPr>
                        <a:t>подпрограмма «Укрепление и развитие материально-технической базы образовательных организаций Свердловской области» </a:t>
                      </a:r>
                      <a:endParaRPr kumimoji="0" lang="ru-RU" sz="85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Уровень бюджета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2019 год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2020 год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2023 год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91419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Областной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1 424,00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1 560,00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1 212,33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1 344,70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21 126,70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288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Местный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1 561,00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1 440,00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1 813,96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3 067,04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19 501,60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65579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ВСЕГО по годам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2 985,00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3 000,00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3 026,29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4 411,74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40 628, 30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1032" name="Picture 8" descr="https://irbitsalut.ru/uploadedFiles/images/2022/6_smena_novosti/LJmZD7R46jCOhkeNT-ozNivs2h82Oet-_tHep0L3Z9FzanW1Ddl_0AXwCN7CzWHUKWJ-SJh013IPG6CbHEkhJlMb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3" t="30861" r="6323" b="12055"/>
          <a:stretch/>
        </p:blipFill>
        <p:spPr bwMode="auto">
          <a:xfrm>
            <a:off x="6406058" y="5111427"/>
            <a:ext cx="2607793" cy="1629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616732E2-7F6D-4614-A750-8AAD1BBFF9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0032" y="2389473"/>
            <a:ext cx="3888110" cy="261240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DF8C1BC-B3B7-4720-801D-52FA9BB43D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850" y="2149715"/>
            <a:ext cx="3888110" cy="2475507"/>
          </a:xfrm>
          <a:prstGeom prst="rect">
            <a:avLst/>
          </a:prstGeom>
        </p:spPr>
      </p:pic>
      <p:sp>
        <p:nvSpPr>
          <p:cNvPr id="17" name="TextBox 8"/>
          <p:cNvSpPr txBox="1">
            <a:spLocks noChangeArrowheads="1"/>
          </p:cNvSpPr>
          <p:nvPr/>
        </p:nvSpPr>
        <p:spPr bwMode="auto">
          <a:xfrm>
            <a:off x="4354513" y="1916832"/>
            <a:ext cx="48974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ru-RU" altLang="ru-RU" sz="1400" b="1" dirty="0">
                <a:solidFill>
                  <a:srgbClr val="C00000"/>
                </a:solidFill>
                <a:latin typeface="Liberation Serif" pitchFamily="18" charset="0"/>
              </a:rPr>
              <a:t>Основные формы </a:t>
            </a:r>
          </a:p>
          <a:p>
            <a:pPr algn="ctr" eaLnBrk="1" hangingPunct="1"/>
            <a:r>
              <a:rPr lang="ru-RU" altLang="ru-RU" sz="1400" b="1" dirty="0">
                <a:solidFill>
                  <a:srgbClr val="C00000"/>
                </a:solidFill>
                <a:latin typeface="Liberation Serif" pitchFamily="18" charset="0"/>
              </a:rPr>
              <a:t>организации отдыха и оздоровления детей</a:t>
            </a:r>
          </a:p>
        </p:txBody>
      </p:sp>
    </p:spTree>
    <p:extLst>
      <p:ext uri="{BB962C8B-B14F-4D97-AF65-F5344CB8AC3E}">
        <p14:creationId xmlns:p14="http://schemas.microsoft.com/office/powerpoint/2010/main" val="3966690147"/>
      </p:ext>
    </p:extLst>
  </p:cSld>
  <p:clrMapOvr>
    <a:masterClrMapping/>
  </p:clrMapOvr>
  <p:transition>
    <p:comb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4524D6-7005-4928-A849-2F2CDDECCE25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45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Прямоугольник 3"/>
          <p:cNvSpPr>
            <a:spLocks noChangeArrowheads="1"/>
          </p:cNvSpPr>
          <p:nvPr/>
        </p:nvSpPr>
        <p:spPr bwMode="auto">
          <a:xfrm>
            <a:off x="1835150" y="438150"/>
            <a:ext cx="547315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>
                <a:solidFill>
                  <a:srgbClr val="0000FF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Liberation Serif" pitchFamily="18" charset="0"/>
                <a:ea typeface="+mj-ea"/>
                <a:cs typeface="+mj-cs"/>
              </a:rPr>
              <a:t>Деятельность </a:t>
            </a:r>
          </a:p>
          <a:p>
            <a:pPr algn="ctr"/>
            <a:r>
              <a:rPr lang="ru-RU" altLang="ru-RU" sz="2400" b="1" dirty="0">
                <a:solidFill>
                  <a:srgbClr val="0000FF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Liberation Serif" pitchFamily="18" charset="0"/>
                <a:ea typeface="+mj-ea"/>
                <a:cs typeface="+mj-cs"/>
              </a:rPr>
              <a:t>МАОУ ДО </a:t>
            </a:r>
            <a:r>
              <a:rPr lang="ru-RU" altLang="ru-RU" sz="2400" b="1" dirty="0" smtClean="0">
                <a:solidFill>
                  <a:srgbClr val="0000FF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Liberation Serif" pitchFamily="18" charset="0"/>
                <a:ea typeface="+mj-ea"/>
                <a:cs typeface="+mj-cs"/>
              </a:rPr>
              <a:t>«Спортивная школа»</a:t>
            </a:r>
            <a:r>
              <a:rPr lang="ru-RU" altLang="ru-RU" sz="2400" b="1" dirty="0" smtClean="0">
                <a:solidFill>
                  <a:srgbClr val="0000FF"/>
                </a:solidFill>
                <a:latin typeface="Liberation Serif" pitchFamily="18" charset="0"/>
                <a:cs typeface="Times New Roman" pitchFamily="18" charset="0"/>
              </a:rPr>
              <a:t> </a:t>
            </a:r>
            <a:endParaRPr lang="ru-RU" altLang="ru-RU" sz="2400" b="1" dirty="0">
              <a:solidFill>
                <a:srgbClr val="0000FF"/>
              </a:solidFill>
              <a:latin typeface="Liberation Serif" pitchFamily="18" charset="0"/>
              <a:cs typeface="Times New Roman" pitchFamily="18" charset="0"/>
            </a:endParaRPr>
          </a:p>
        </p:txBody>
      </p:sp>
      <p:pic>
        <p:nvPicPr>
          <p:cNvPr id="5" name="Picture 4" descr="irbit_city_co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44474"/>
            <a:ext cx="814388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C:\Users\user7\Desktop\МЕДИА\ФОТО\эмблема новая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882" y="1628800"/>
            <a:ext cx="769598" cy="122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бъект 1">
            <a:extLst>
              <a:ext uri="{FF2B5EF4-FFF2-40B4-BE49-F238E27FC236}"/>
            </a:extLst>
          </p:cNvPr>
          <p:cNvSpPr txBox="1">
            <a:spLocks/>
          </p:cNvSpPr>
          <p:nvPr/>
        </p:nvSpPr>
        <p:spPr bwMode="auto">
          <a:xfrm>
            <a:off x="179512" y="1772817"/>
            <a:ext cx="8372682" cy="4892586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normAutofit/>
          </a:bodyPr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304925" indent="-3952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2300">
                <a:solidFill>
                  <a:schemeClr val="tx1"/>
                </a:solidFill>
                <a:latin typeface="+mn-lt"/>
              </a:defRPr>
            </a:lvl3pPr>
            <a:lvl4pPr marL="1693863" indent="-387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93913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511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30083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655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9227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109728" indent="0">
              <a:buNone/>
              <a:defRPr/>
            </a:pPr>
            <a:r>
              <a:rPr lang="ru-RU" sz="1900" dirty="0" smtClean="0">
                <a:latin typeface="Liberation Serif" pitchFamily="18" charset="0"/>
                <a:cs typeface="Times New Roman" pitchFamily="18" charset="0"/>
              </a:rPr>
              <a:t>    </a:t>
            </a:r>
            <a:r>
              <a:rPr lang="ru-RU" sz="1800" b="1" dirty="0">
                <a:solidFill>
                  <a:srgbClr val="C00000"/>
                </a:solidFill>
                <a:latin typeface="Liberation Serif" pitchFamily="18" charset="0"/>
                <a:cs typeface="Times New Roman" pitchFamily="18" charset="0"/>
              </a:rPr>
              <a:t>Результаты участия в соревнованиях за 2023 год:</a:t>
            </a:r>
          </a:p>
          <a:p>
            <a:pPr marL="452628" indent="-342900">
              <a:buFont typeface="Arial" panose="020B0604020202020204" pitchFamily="34" charset="0"/>
              <a:buChar char="•"/>
              <a:defRPr/>
            </a:pPr>
            <a:r>
              <a:rPr lang="ru-RU" sz="1900" dirty="0" smtClean="0">
                <a:latin typeface="Liberation Serif" pitchFamily="18" charset="0"/>
                <a:cs typeface="Times New Roman" pitchFamily="18" charset="0"/>
              </a:rPr>
              <a:t>Чемпионат и Первенство </a:t>
            </a:r>
            <a:r>
              <a:rPr lang="ru-RU" sz="1900" dirty="0">
                <a:latin typeface="Liberation Serif" pitchFamily="18" charset="0"/>
                <a:cs typeface="Times New Roman" pitchFamily="18" charset="0"/>
              </a:rPr>
              <a:t>России, Всероссийские </a:t>
            </a:r>
            <a:r>
              <a:rPr lang="ru-RU" sz="1900" dirty="0" smtClean="0">
                <a:latin typeface="Liberation Serif" pitchFamily="18" charset="0"/>
                <a:cs typeface="Times New Roman" pitchFamily="18" charset="0"/>
              </a:rPr>
              <a:t>соревнования, Кубок России </a:t>
            </a:r>
            <a:r>
              <a:rPr lang="ru-RU" sz="1900" dirty="0">
                <a:latin typeface="Liberation Serif" pitchFamily="18" charset="0"/>
                <a:cs typeface="Times New Roman" pitchFamily="18" charset="0"/>
              </a:rPr>
              <a:t>– </a:t>
            </a:r>
            <a:r>
              <a:rPr lang="ru-RU" sz="1900" dirty="0" smtClean="0">
                <a:latin typeface="Liberation Serif" pitchFamily="18" charset="0"/>
                <a:cs typeface="Times New Roman" pitchFamily="18" charset="0"/>
              </a:rPr>
              <a:t>21 победитель </a:t>
            </a:r>
            <a:r>
              <a:rPr lang="ru-RU" sz="1900" dirty="0">
                <a:latin typeface="Liberation Serif" pitchFamily="18" charset="0"/>
                <a:cs typeface="Times New Roman" pitchFamily="18" charset="0"/>
              </a:rPr>
              <a:t>и </a:t>
            </a:r>
            <a:r>
              <a:rPr lang="ru-RU" sz="1900" dirty="0" smtClean="0">
                <a:latin typeface="Liberation Serif" pitchFamily="18" charset="0"/>
                <a:cs typeface="Times New Roman" pitchFamily="18" charset="0"/>
              </a:rPr>
              <a:t>призер.</a:t>
            </a:r>
            <a:endParaRPr lang="ru-RU" sz="1900" dirty="0">
              <a:latin typeface="Liberation Serif" pitchFamily="18" charset="0"/>
              <a:cs typeface="Times New Roman" pitchFamily="18" charset="0"/>
            </a:endParaRPr>
          </a:p>
          <a:p>
            <a:pPr marL="452628" indent="-342900">
              <a:buFont typeface="Arial" panose="020B0604020202020204" pitchFamily="34" charset="0"/>
              <a:buChar char="•"/>
              <a:defRPr/>
            </a:pPr>
            <a:r>
              <a:rPr lang="ru-RU" sz="1900" dirty="0" smtClean="0">
                <a:latin typeface="Liberation Serif" pitchFamily="18" charset="0"/>
                <a:cs typeface="Times New Roman" pitchFamily="18" charset="0"/>
              </a:rPr>
              <a:t>Первенства Уральского федерального округа </a:t>
            </a:r>
            <a:r>
              <a:rPr lang="ru-RU" sz="1900" dirty="0">
                <a:latin typeface="Liberation Serif" pitchFamily="18" charset="0"/>
                <a:cs typeface="Times New Roman" pitchFamily="18" charset="0"/>
              </a:rPr>
              <a:t>– </a:t>
            </a:r>
            <a:r>
              <a:rPr lang="ru-RU" sz="1900" dirty="0" smtClean="0">
                <a:latin typeface="Liberation Serif" pitchFamily="18" charset="0"/>
                <a:cs typeface="Times New Roman" pitchFamily="18" charset="0"/>
              </a:rPr>
              <a:t>24 </a:t>
            </a:r>
            <a:r>
              <a:rPr lang="ru-RU" sz="1900" dirty="0">
                <a:latin typeface="Liberation Serif" pitchFamily="18" charset="0"/>
                <a:cs typeface="Times New Roman" pitchFamily="18" charset="0"/>
              </a:rPr>
              <a:t>победителя и призера.</a:t>
            </a:r>
          </a:p>
          <a:p>
            <a:pPr marL="452628" indent="-342900">
              <a:buFont typeface="Arial" panose="020B0604020202020204" pitchFamily="34" charset="0"/>
              <a:buChar char="•"/>
              <a:defRPr/>
            </a:pPr>
            <a:r>
              <a:rPr lang="ru-RU" sz="1900" dirty="0" smtClean="0">
                <a:latin typeface="Liberation Serif" pitchFamily="18" charset="0"/>
                <a:cs typeface="Times New Roman" pitchFamily="18" charset="0"/>
              </a:rPr>
              <a:t>Учащиеся, вошедшие в состав сборных команд Свердловской области по видам спорта </a:t>
            </a:r>
            <a:r>
              <a:rPr lang="ru-RU" sz="1900" dirty="0">
                <a:latin typeface="Liberation Serif" pitchFamily="18" charset="0"/>
                <a:cs typeface="Times New Roman" pitchFamily="18" charset="0"/>
              </a:rPr>
              <a:t>– </a:t>
            </a:r>
            <a:r>
              <a:rPr lang="ru-RU" sz="1900" dirty="0" smtClean="0">
                <a:latin typeface="Liberation Serif" pitchFamily="18" charset="0"/>
                <a:cs typeface="Times New Roman" pitchFamily="18" charset="0"/>
              </a:rPr>
              <a:t>66 человек.</a:t>
            </a:r>
            <a:endParaRPr lang="ru-RU" sz="1900" dirty="0" smtClean="0">
              <a:solidFill>
                <a:srgbClr val="FF0000"/>
              </a:solidFill>
              <a:latin typeface="Liberation Serif" pitchFamily="18" charset="0"/>
              <a:cs typeface="Times New Roman" pitchFamily="18" charset="0"/>
            </a:endParaRPr>
          </a:p>
          <a:p>
            <a:pPr marL="109728" indent="0">
              <a:buNone/>
              <a:defRPr/>
            </a:pPr>
            <a:endParaRPr lang="ru-RU" sz="1900" dirty="0" smtClean="0">
              <a:latin typeface="Liberation Serif" pitchFamily="18" charset="0"/>
              <a:cs typeface="Times New Roman" pitchFamily="18" charset="0"/>
            </a:endParaRPr>
          </a:p>
          <a:p>
            <a:pPr marL="109728" indent="0">
              <a:buNone/>
              <a:defRPr/>
            </a:pPr>
            <a:r>
              <a:rPr lang="ru-RU" sz="1900" dirty="0" smtClean="0">
                <a:latin typeface="Liberation Serif" pitchFamily="18" charset="0"/>
                <a:cs typeface="Times New Roman" pitchFamily="18" charset="0"/>
              </a:rPr>
              <a:t>Присвоение спортивных разрядов и званий:  </a:t>
            </a:r>
          </a:p>
          <a:p>
            <a:pPr marL="452628" indent="-342900">
              <a:buFont typeface="Arial" panose="020B0604020202020204" pitchFamily="34" charset="0"/>
              <a:buChar char="•"/>
              <a:defRPr/>
            </a:pPr>
            <a:r>
              <a:rPr lang="ru-RU" sz="1900" dirty="0">
                <a:latin typeface="Liberation Serif" pitchFamily="18" charset="0"/>
                <a:cs typeface="Times New Roman" pitchFamily="18" charset="0"/>
              </a:rPr>
              <a:t>юношеские разряды – 489 чел.;</a:t>
            </a:r>
          </a:p>
          <a:p>
            <a:pPr marL="452628" indent="-342900">
              <a:buFont typeface="Arial" panose="020B0604020202020204" pitchFamily="34" charset="0"/>
              <a:buChar char="•"/>
              <a:defRPr/>
            </a:pPr>
            <a:r>
              <a:rPr lang="en-US" sz="1900" dirty="0">
                <a:latin typeface="Liberation Serif" pitchFamily="18" charset="0"/>
                <a:cs typeface="Times New Roman" pitchFamily="18" charset="0"/>
              </a:rPr>
              <a:t>II</a:t>
            </a:r>
            <a:r>
              <a:rPr lang="ru-RU" sz="1900" dirty="0">
                <a:latin typeface="Liberation Serif" pitchFamily="18" charset="0"/>
                <a:cs typeface="Times New Roman" pitchFamily="18" charset="0"/>
              </a:rPr>
              <a:t>-</a:t>
            </a:r>
            <a:r>
              <a:rPr lang="en-US" sz="1900" dirty="0">
                <a:latin typeface="Liberation Serif" pitchFamily="18" charset="0"/>
                <a:cs typeface="Times New Roman" pitchFamily="18" charset="0"/>
              </a:rPr>
              <a:t>III</a:t>
            </a:r>
            <a:r>
              <a:rPr lang="ru-RU" sz="1900" dirty="0">
                <a:latin typeface="Liberation Serif" pitchFamily="18" charset="0"/>
                <a:cs typeface="Times New Roman" pitchFamily="18" charset="0"/>
              </a:rPr>
              <a:t> спортивные разряды </a:t>
            </a:r>
            <a:r>
              <a:rPr lang="en-US" sz="1900" dirty="0">
                <a:latin typeface="Liberation Serif" pitchFamily="18" charset="0"/>
                <a:cs typeface="Times New Roman" pitchFamily="18" charset="0"/>
              </a:rPr>
              <a:t>– 10</a:t>
            </a:r>
            <a:r>
              <a:rPr lang="ru-RU" sz="1900" dirty="0">
                <a:latin typeface="Liberation Serif" pitchFamily="18" charset="0"/>
                <a:cs typeface="Times New Roman" pitchFamily="18" charset="0"/>
              </a:rPr>
              <a:t>0</a:t>
            </a:r>
            <a:r>
              <a:rPr lang="en-US" sz="1900" dirty="0">
                <a:latin typeface="Liberation Serif" pitchFamily="18" charset="0"/>
                <a:cs typeface="Times New Roman" pitchFamily="18" charset="0"/>
              </a:rPr>
              <a:t> </a:t>
            </a:r>
            <a:r>
              <a:rPr lang="ru-RU" sz="1900" dirty="0">
                <a:latin typeface="Liberation Serif" pitchFamily="18" charset="0"/>
                <a:cs typeface="Times New Roman" pitchFamily="18" charset="0"/>
              </a:rPr>
              <a:t>чел.;</a:t>
            </a:r>
          </a:p>
          <a:p>
            <a:pPr marL="452628" indent="-342900">
              <a:buFont typeface="Arial" panose="020B0604020202020204" pitchFamily="34" charset="0"/>
              <a:buChar char="•"/>
              <a:defRPr/>
            </a:pPr>
            <a:r>
              <a:rPr lang="en-US" sz="1900" dirty="0" smtClean="0">
                <a:latin typeface="Liberation Serif" pitchFamily="18" charset="0"/>
                <a:cs typeface="Times New Roman" pitchFamily="18" charset="0"/>
              </a:rPr>
              <a:t>I</a:t>
            </a:r>
            <a:r>
              <a:rPr lang="ru-RU" sz="1900" dirty="0" smtClean="0">
                <a:latin typeface="Liberation Serif" pitchFamily="18" charset="0"/>
                <a:cs typeface="Times New Roman" pitchFamily="18" charset="0"/>
              </a:rPr>
              <a:t> спортивный разряд – 19 чел.;</a:t>
            </a:r>
          </a:p>
          <a:p>
            <a:pPr marL="452628" indent="-342900">
              <a:buFont typeface="Arial" panose="020B0604020202020204" pitchFamily="34" charset="0"/>
              <a:buChar char="•"/>
              <a:defRPr/>
            </a:pPr>
            <a:r>
              <a:rPr lang="ru-RU" sz="1900" dirty="0" smtClean="0">
                <a:latin typeface="Liberation Serif" pitchFamily="18" charset="0"/>
                <a:cs typeface="Times New Roman" pitchFamily="18" charset="0"/>
              </a:rPr>
              <a:t>КМС </a:t>
            </a:r>
            <a:r>
              <a:rPr lang="ru-RU" sz="1900" dirty="0">
                <a:latin typeface="Liberation Serif" pitchFamily="18" charset="0"/>
                <a:cs typeface="Times New Roman" pitchFamily="18" charset="0"/>
              </a:rPr>
              <a:t>– 8 чел.;</a:t>
            </a:r>
          </a:p>
          <a:p>
            <a:pPr marL="452628" indent="-342900">
              <a:buFont typeface="Arial" panose="020B0604020202020204" pitchFamily="34" charset="0"/>
              <a:buChar char="•"/>
              <a:defRPr/>
            </a:pPr>
            <a:r>
              <a:rPr lang="ru-RU" sz="1900" dirty="0" smtClean="0">
                <a:latin typeface="Liberation Serif" pitchFamily="18" charset="0"/>
                <a:cs typeface="Times New Roman" pitchFamily="18" charset="0"/>
              </a:rPr>
              <a:t>звание </a:t>
            </a:r>
            <a:r>
              <a:rPr lang="ru-RU" sz="1900" dirty="0">
                <a:latin typeface="Liberation Serif" pitchFamily="18" charset="0"/>
                <a:cs typeface="Times New Roman" pitchFamily="18" charset="0"/>
              </a:rPr>
              <a:t>«Мастер спорта России» - </a:t>
            </a:r>
            <a:r>
              <a:rPr lang="ru-RU" sz="1900" dirty="0" smtClean="0">
                <a:latin typeface="Liberation Serif" pitchFamily="18" charset="0"/>
                <a:cs typeface="Times New Roman" pitchFamily="18" charset="0"/>
              </a:rPr>
              <a:t>3 чел.</a:t>
            </a:r>
          </a:p>
        </p:txBody>
      </p:sp>
      <p:pic>
        <p:nvPicPr>
          <p:cNvPr id="20" name="Picture 6" descr="https://xn----btbhrb0cen2c4c.xn--p1ai/upload/images/gallery/153/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861048"/>
            <a:ext cx="1872209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E:\tGhQi-nZd6w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1" t="19485" r="8142" b="1301"/>
          <a:stretch/>
        </p:blipFill>
        <p:spPr bwMode="auto">
          <a:xfrm>
            <a:off x="7176994" y="5541519"/>
            <a:ext cx="1787494" cy="1127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F:\Desktop\Упр._образ._лого_final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44474"/>
            <a:ext cx="1782092" cy="1242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xn----btbhrb0cen2c4c.xn--p1ai/upload/images/gallery/156/kcL-RfIeKlE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7" t="13338" r="14045" b="4468"/>
          <a:stretch/>
        </p:blipFill>
        <p:spPr bwMode="auto">
          <a:xfrm>
            <a:off x="7164288" y="3789040"/>
            <a:ext cx="1787494" cy="1659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000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4524D6-7005-4928-A849-2F2CDDECCE25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46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Прямоугольник 3"/>
          <p:cNvSpPr>
            <a:spLocks noChangeArrowheads="1"/>
          </p:cNvSpPr>
          <p:nvPr/>
        </p:nvSpPr>
        <p:spPr bwMode="auto">
          <a:xfrm>
            <a:off x="1403648" y="438150"/>
            <a:ext cx="597666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>
                <a:solidFill>
                  <a:srgbClr val="0000FF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Liberation Serif" pitchFamily="18" charset="0"/>
                <a:ea typeface="+mj-ea"/>
                <a:cs typeface="+mj-cs"/>
              </a:rPr>
              <a:t>Деятельность </a:t>
            </a:r>
          </a:p>
          <a:p>
            <a:pPr algn="ctr"/>
            <a:r>
              <a:rPr lang="ru-RU" altLang="ru-RU" sz="2400" b="1" dirty="0">
                <a:solidFill>
                  <a:srgbClr val="0000FF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Liberation Serif" pitchFamily="18" charset="0"/>
                <a:ea typeface="+mj-ea"/>
                <a:cs typeface="+mj-cs"/>
              </a:rPr>
              <a:t>МАОУ ДО «Центр детского творчества»</a:t>
            </a:r>
            <a:r>
              <a:rPr lang="ru-RU" altLang="ru-RU" sz="2400" b="1" dirty="0" smtClean="0">
                <a:solidFill>
                  <a:srgbClr val="0000FF"/>
                </a:solidFill>
                <a:latin typeface="Liberation Serif" pitchFamily="18" charset="0"/>
                <a:cs typeface="Times New Roman" pitchFamily="18" charset="0"/>
              </a:rPr>
              <a:t> </a:t>
            </a:r>
            <a:endParaRPr lang="ru-RU" altLang="ru-RU" sz="2400" b="1" dirty="0">
              <a:solidFill>
                <a:srgbClr val="0000FF"/>
              </a:solidFill>
              <a:latin typeface="Liberation Serif" pitchFamily="18" charset="0"/>
              <a:cs typeface="Times New Roman" pitchFamily="18" charset="0"/>
            </a:endParaRPr>
          </a:p>
        </p:txBody>
      </p:sp>
      <p:pic>
        <p:nvPicPr>
          <p:cNvPr id="5" name="Picture 4" descr="irbit_city_co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44474"/>
            <a:ext cx="814388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Объект 1">
            <a:extLst>
              <a:ext uri="{FF2B5EF4-FFF2-40B4-BE49-F238E27FC236}"/>
            </a:extLst>
          </p:cNvPr>
          <p:cNvSpPr txBox="1">
            <a:spLocks/>
          </p:cNvSpPr>
          <p:nvPr/>
        </p:nvSpPr>
        <p:spPr bwMode="auto">
          <a:xfrm>
            <a:off x="323528" y="1606800"/>
            <a:ext cx="7560840" cy="304633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normAutofit fontScale="70000" lnSpcReduction="20000"/>
          </a:bodyPr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304925" indent="-3952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2300">
                <a:solidFill>
                  <a:schemeClr val="tx1"/>
                </a:solidFill>
                <a:latin typeface="+mn-lt"/>
              </a:defRPr>
            </a:lvl3pPr>
            <a:lvl4pPr marL="1693863" indent="-387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93913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511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30083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655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9227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109728" indent="0">
              <a:buNone/>
              <a:defRPr/>
            </a:pPr>
            <a:r>
              <a:rPr lang="ru-RU" sz="2600" b="1" dirty="0">
                <a:solidFill>
                  <a:srgbClr val="C00000"/>
                </a:solidFill>
                <a:latin typeface="Liberation Serif" pitchFamily="18" charset="0"/>
                <a:cs typeface="Times New Roman" pitchFamily="18" charset="0"/>
              </a:rPr>
              <a:t>Результаты участия коллективов в конкурсах </a:t>
            </a:r>
            <a:r>
              <a:rPr lang="ru-RU" sz="2600" b="1" dirty="0" smtClean="0">
                <a:solidFill>
                  <a:srgbClr val="C00000"/>
                </a:solidFill>
                <a:latin typeface="Liberation Serif" pitchFamily="18" charset="0"/>
                <a:cs typeface="Times New Roman" pitchFamily="18" charset="0"/>
              </a:rPr>
              <a:t>за </a:t>
            </a:r>
            <a:r>
              <a:rPr lang="ru-RU" sz="2600" b="1" dirty="0">
                <a:solidFill>
                  <a:srgbClr val="C00000"/>
                </a:solidFill>
                <a:latin typeface="Liberation Serif" pitchFamily="18" charset="0"/>
                <a:cs typeface="Times New Roman" pitchFamily="18" charset="0"/>
              </a:rPr>
              <a:t>2023 </a:t>
            </a:r>
            <a:r>
              <a:rPr lang="ru-RU" sz="2600" b="1" dirty="0" smtClean="0">
                <a:solidFill>
                  <a:srgbClr val="C00000"/>
                </a:solidFill>
                <a:latin typeface="Liberation Serif" pitchFamily="18" charset="0"/>
                <a:cs typeface="Times New Roman" pitchFamily="18" charset="0"/>
              </a:rPr>
              <a:t>год:</a:t>
            </a:r>
            <a:endParaRPr lang="ru-RU" sz="2600" b="1" dirty="0">
              <a:solidFill>
                <a:srgbClr val="C00000"/>
              </a:solidFill>
              <a:latin typeface="Liberation Serif" pitchFamily="18" charset="0"/>
              <a:cs typeface="Times New Roman" pitchFamily="18" charset="0"/>
            </a:endParaRPr>
          </a:p>
          <a:p>
            <a:pPr marL="452628" indent="-342900">
              <a:buFont typeface="Arial" panose="020B0604020202020204" pitchFamily="34" charset="0"/>
              <a:buChar char="•"/>
              <a:defRPr/>
            </a:pPr>
            <a:endParaRPr lang="ru-RU" sz="1900" dirty="0" smtClean="0">
              <a:latin typeface="Liberation Serif" pitchFamily="18" charset="0"/>
              <a:cs typeface="Times New Roman" pitchFamily="18" charset="0"/>
            </a:endParaRPr>
          </a:p>
          <a:p>
            <a:pPr marL="452628" indent="-342900">
              <a:buFont typeface="Arial" panose="020B0604020202020204" pitchFamily="34" charset="0"/>
              <a:buChar char="•"/>
              <a:defRPr/>
            </a:pPr>
            <a:r>
              <a:rPr lang="ru-RU" sz="2300" dirty="0" smtClean="0">
                <a:latin typeface="Liberation Serif" pitchFamily="18" charset="0"/>
                <a:cs typeface="Times New Roman" pitchFamily="18" charset="0"/>
              </a:rPr>
              <a:t>Участие обучающихся художественной направленности в конкурсах различного уровня </a:t>
            </a:r>
            <a:r>
              <a:rPr lang="ru-RU" sz="2300" dirty="0">
                <a:latin typeface="Liberation Serif" pitchFamily="18" charset="0"/>
                <a:cs typeface="Times New Roman" pitchFamily="18" charset="0"/>
              </a:rPr>
              <a:t>– </a:t>
            </a:r>
            <a:r>
              <a:rPr lang="ru-RU" sz="2300" dirty="0" smtClean="0">
                <a:latin typeface="Liberation Serif" pitchFamily="18" charset="0"/>
                <a:cs typeface="Times New Roman" pitchFamily="18" charset="0"/>
              </a:rPr>
              <a:t>21 конкурса / 620 победителей</a:t>
            </a:r>
            <a:r>
              <a:rPr lang="ru-RU" sz="2000" dirty="0" smtClean="0">
                <a:latin typeface="Liberation Serif" pitchFamily="18" charset="0"/>
                <a:cs typeface="Times New Roman" pitchFamily="18" charset="0"/>
              </a:rPr>
              <a:t>;</a:t>
            </a:r>
          </a:p>
          <a:p>
            <a:pPr marL="452628" indent="-342900">
              <a:buFont typeface="Arial" panose="020B0604020202020204" pitchFamily="34" charset="0"/>
              <a:buChar char="•"/>
              <a:defRPr/>
            </a:pPr>
            <a:endParaRPr lang="ru-RU" sz="1300" dirty="0">
              <a:latin typeface="Liberation Serif" pitchFamily="18" charset="0"/>
              <a:cs typeface="Times New Roman" pitchFamily="18" charset="0"/>
            </a:endParaRPr>
          </a:p>
          <a:p>
            <a:pPr marL="452628" indent="-342900">
              <a:buFont typeface="Arial" panose="020B0604020202020204" pitchFamily="34" charset="0"/>
              <a:buChar char="•"/>
              <a:defRPr/>
            </a:pPr>
            <a:r>
              <a:rPr lang="ru-RU" sz="2300" dirty="0" smtClean="0">
                <a:latin typeface="Liberation Serif" pitchFamily="18" charset="0"/>
                <a:cs typeface="Times New Roman" pitchFamily="18" charset="0"/>
              </a:rPr>
              <a:t>Всероссийские и региональные робототехнические соревнования </a:t>
            </a:r>
            <a:r>
              <a:rPr lang="ru-RU" sz="2300" dirty="0">
                <a:latin typeface="Liberation Serif" pitchFamily="18" charset="0"/>
                <a:cs typeface="Times New Roman" pitchFamily="18" charset="0"/>
              </a:rPr>
              <a:t>– </a:t>
            </a:r>
            <a:r>
              <a:rPr lang="ru-RU" sz="2300" dirty="0" smtClean="0">
                <a:latin typeface="Liberation Serif" pitchFamily="18" charset="0"/>
                <a:cs typeface="Times New Roman" pitchFamily="18" charset="0"/>
              </a:rPr>
              <a:t>10 соревнований / 11 победителей</a:t>
            </a:r>
            <a:r>
              <a:rPr lang="ru-RU" sz="2000" dirty="0" smtClean="0">
                <a:latin typeface="Liberation Serif" pitchFamily="18" charset="0"/>
                <a:cs typeface="Times New Roman" pitchFamily="18" charset="0"/>
              </a:rPr>
              <a:t>;</a:t>
            </a:r>
          </a:p>
          <a:p>
            <a:pPr marL="452628" indent="-342900">
              <a:buFont typeface="Arial" panose="020B0604020202020204" pitchFamily="34" charset="0"/>
              <a:buChar char="•"/>
              <a:defRPr/>
            </a:pPr>
            <a:endParaRPr lang="ru-RU" sz="1400" dirty="0" smtClean="0">
              <a:latin typeface="Liberation Serif" pitchFamily="18" charset="0"/>
              <a:cs typeface="Times New Roman" pitchFamily="18" charset="0"/>
            </a:endParaRPr>
          </a:p>
          <a:p>
            <a:pPr marL="452628" indent="-342900">
              <a:buFont typeface="Arial" panose="020B0604020202020204" pitchFamily="34" charset="0"/>
              <a:buChar char="•"/>
              <a:defRPr/>
            </a:pPr>
            <a:r>
              <a:rPr lang="ru-RU" sz="2300" dirty="0">
                <a:latin typeface="Liberation Serif" pitchFamily="18" charset="0"/>
                <a:cs typeface="Times New Roman" pitchFamily="18" charset="0"/>
              </a:rPr>
              <a:t>Обучающиеся </a:t>
            </a:r>
            <a:r>
              <a:rPr lang="ru-RU" sz="2300" dirty="0" err="1">
                <a:latin typeface="Liberation Serif" pitchFamily="18" charset="0"/>
                <a:cs typeface="Times New Roman" pitchFamily="18" charset="0"/>
              </a:rPr>
              <a:t>туристко</a:t>
            </a:r>
            <a:r>
              <a:rPr lang="ru-RU" sz="2300" dirty="0">
                <a:latin typeface="Liberation Serif" pitchFamily="18" charset="0"/>
                <a:cs typeface="Times New Roman" pitchFamily="18" charset="0"/>
              </a:rPr>
              <a:t>-краеведческой направленности имеют следующие </a:t>
            </a:r>
            <a:r>
              <a:rPr lang="ru-RU" sz="2300" dirty="0" smtClean="0">
                <a:latin typeface="Liberation Serif" pitchFamily="18" charset="0"/>
                <a:cs typeface="Times New Roman" pitchFamily="18" charset="0"/>
              </a:rPr>
              <a:t>результаты:</a:t>
            </a:r>
            <a:endParaRPr lang="ru-RU" sz="2300" dirty="0">
              <a:latin typeface="Liberation Serif" pitchFamily="18" charset="0"/>
              <a:cs typeface="Times New Roman" pitchFamily="18" charset="0"/>
            </a:endParaRPr>
          </a:p>
          <a:p>
            <a:pPr marL="109728" indent="0">
              <a:buNone/>
              <a:defRPr/>
            </a:pPr>
            <a:r>
              <a:rPr lang="ru-RU" sz="2300" dirty="0" smtClean="0">
                <a:latin typeface="Liberation Serif" pitchFamily="18" charset="0"/>
                <a:cs typeface="Times New Roman" pitchFamily="18" charset="0"/>
              </a:rPr>
              <a:t>	- </a:t>
            </a:r>
            <a:r>
              <a:rPr lang="ru-RU" sz="2300" dirty="0">
                <a:latin typeface="Liberation Serif" pitchFamily="18" charset="0"/>
                <a:cs typeface="Times New Roman" pitchFamily="18" charset="0"/>
              </a:rPr>
              <a:t>победители областных соревнований по спортивному туризму – 15 чел.;</a:t>
            </a:r>
          </a:p>
          <a:p>
            <a:pPr marL="109728" indent="0">
              <a:buNone/>
              <a:defRPr/>
            </a:pPr>
            <a:r>
              <a:rPr lang="ru-RU" sz="2300" dirty="0" smtClean="0">
                <a:latin typeface="Liberation Serif" pitchFamily="18" charset="0"/>
                <a:cs typeface="Times New Roman" pitchFamily="18" charset="0"/>
              </a:rPr>
              <a:t>	- </a:t>
            </a:r>
            <a:r>
              <a:rPr lang="ru-RU" sz="2300" dirty="0">
                <a:latin typeface="Liberation Serif" pitchFamily="18" charset="0"/>
                <a:cs typeface="Times New Roman" pitchFamily="18" charset="0"/>
              </a:rPr>
              <a:t>присвоены разряды по спортивному туризму – 5 чел.;</a:t>
            </a:r>
          </a:p>
          <a:p>
            <a:pPr marL="109728" indent="0">
              <a:buNone/>
              <a:defRPr/>
            </a:pPr>
            <a:r>
              <a:rPr lang="ru-RU" sz="2300" dirty="0" smtClean="0">
                <a:latin typeface="Liberation Serif" pitchFamily="18" charset="0"/>
                <a:cs typeface="Times New Roman" pitchFamily="18" charset="0"/>
              </a:rPr>
              <a:t>	- </a:t>
            </a:r>
            <a:r>
              <a:rPr lang="ru-RU" sz="2300" dirty="0">
                <a:latin typeface="Liberation Serif" pitchFamily="18" charset="0"/>
                <a:cs typeface="Times New Roman" pitchFamily="18" charset="0"/>
              </a:rPr>
              <a:t>558 обучающихся участвовали в 28 походах выходного дня</a:t>
            </a:r>
            <a:r>
              <a:rPr lang="ru-RU" sz="2300" dirty="0" smtClean="0">
                <a:latin typeface="Liberation Serif" pitchFamily="18" charset="0"/>
                <a:cs typeface="Times New Roman" pitchFamily="18" charset="0"/>
              </a:rPr>
              <a:t>.</a:t>
            </a:r>
            <a:endParaRPr lang="ru-RU" sz="2300" dirty="0">
              <a:latin typeface="Liberation Serif" pitchFamily="18" charset="0"/>
              <a:cs typeface="Times New Roman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153C8063-F310-46C2-88F0-EF9C9ED5125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24328" y="1988840"/>
            <a:ext cx="1228782" cy="1152128"/>
          </a:xfrm>
          <a:prstGeom prst="ellipse">
            <a:avLst/>
          </a:prstGeom>
          <a:effectLst/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4649697"/>
            <a:ext cx="2620606" cy="174434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85" y="4637892"/>
            <a:ext cx="2606779" cy="1737174"/>
          </a:xfrm>
          <a:prstGeom prst="rect">
            <a:avLst/>
          </a:prstGeom>
        </p:spPr>
      </p:pic>
      <p:pic>
        <p:nvPicPr>
          <p:cNvPr id="17" name="Picture 2" descr="F:\Desktop\Упр._образ._лого_final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364241"/>
            <a:ext cx="1782092" cy="1242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Z:\!-Сохранено\Для Старковой Т.И\к слайдам\UfgQy7A-Hv8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5" t="39" r="13251" b="6173"/>
          <a:stretch/>
        </p:blipFill>
        <p:spPr bwMode="auto">
          <a:xfrm>
            <a:off x="3203848" y="4653136"/>
            <a:ext cx="2751792" cy="1721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551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99767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defRPr/>
            </a:pP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</a:rPr>
              <a:t>Муниципальная программа «Развитие жилищно-коммунального хозяйства и повышение энергетической эффективности 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</a:rPr>
              <a:t>в Городском округе «город Ирбит» Свердловской области до </a:t>
            </a: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</a:rPr>
              <a:t>2025 года»</a:t>
            </a:r>
          </a:p>
        </p:txBody>
      </p:sp>
      <p:sp>
        <p:nvSpPr>
          <p:cNvPr id="60641" name="Rectangle 225"/>
          <p:cNvSpPr>
            <a:spLocks noChangeArrowheads="1"/>
          </p:cNvSpPr>
          <p:nvPr/>
        </p:nvSpPr>
        <p:spPr bwMode="auto">
          <a:xfrm>
            <a:off x="7452320" y="1340768"/>
            <a:ext cx="14081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  <a:cs typeface="Times New Roman" pitchFamily="18" charset="0"/>
              </a:rPr>
              <a:t>тыс. рублей</a:t>
            </a:r>
          </a:p>
        </p:txBody>
      </p:sp>
      <p:graphicFrame>
        <p:nvGraphicFramePr>
          <p:cNvPr id="19590" name="Group 1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8906834"/>
              </p:ext>
            </p:extLst>
          </p:nvPr>
        </p:nvGraphicFramePr>
        <p:xfrm>
          <a:off x="249080" y="1710655"/>
          <a:ext cx="8640960" cy="4449366"/>
        </p:xfrm>
        <a:graphic>
          <a:graphicData uri="http://schemas.openxmlformats.org/drawingml/2006/table">
            <a:tbl>
              <a:tblPr/>
              <a:tblGrid>
                <a:gridCol w="6216401"/>
                <a:gridCol w="1194205"/>
                <a:gridCol w="1230354"/>
              </a:tblGrid>
              <a:tr h="4797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Наименование подпрограммы 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2023 год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434814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 Обращение с твердыми бытовыми (коммунальными) отходами на        территории 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</a:rPr>
                        <a:t>Городского округа «город Ирбит» Свердловской области до 2025 года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1 244,6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3 939,6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746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Организация предоставления услуг бань 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</a:rPr>
                        <a:t>в Городском округе «город Ирбит» Свердловской области до 2025 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</a:rPr>
                        <a:t>года</a:t>
                      </a:r>
                      <a:endParaRPr lang="ru-RU" sz="1400" b="1" i="0" u="none" strike="noStrike" dirty="0" smtClean="0"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3 844,7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4 550,0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419183">
                <a:tc>
                  <a:txBody>
                    <a:bodyPr/>
                    <a:lstStyle/>
                    <a:p>
                      <a:pPr algn="l" fontAlgn="t"/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Благоустройство территории 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</a:rPr>
                        <a:t>в Городском округе «город Ирбит» Свердловской области до 2025 года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54 737,6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65 473,4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333077">
                <a:tc>
                  <a:txBody>
                    <a:bodyPr/>
                    <a:lstStyle/>
                    <a:p>
                      <a:pPr algn="l" fontAlgn="t"/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Газификация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</a:rPr>
                        <a:t> Городского округа «город Ирбит» Свердловской области до 2025 года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20 605,3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5 405,0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649329">
                <a:tc>
                  <a:txBody>
                    <a:bodyPr/>
                    <a:lstStyle/>
                    <a:p>
                      <a:pPr algn="l" fontAlgn="t"/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Развитие и модернизация коммунальной инфраструктуры 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</a:rPr>
                        <a:t>Городского округа «город Ирбит» Свердловской области до 2025 года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45 102,5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108 935,4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489168"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Обеспечение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рационального и безопасного природопользования на территории 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</a:rPr>
                        <a:t>Городского округа «город Ирбит» Свердловской области до 2025 года</a:t>
                      </a:r>
                      <a:endParaRPr lang="ru-RU" sz="1400" b="1" i="0" u="none" strike="noStrike" dirty="0" smtClean="0"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2 493,7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7 513,9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410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C1026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ИТОГО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128 028,4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195 817,3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9815405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/>
          </p:cNvSpPr>
          <p:nvPr>
            <p:ph type="title"/>
          </p:nvPr>
        </p:nvSpPr>
        <p:spPr>
          <a:xfrm>
            <a:off x="446855" y="0"/>
            <a:ext cx="8229600" cy="1366838"/>
          </a:xfrm>
        </p:spPr>
        <p:txBody>
          <a:bodyPr>
            <a:normAutofit fontScale="90000"/>
          </a:bodyPr>
          <a:lstStyle/>
          <a:p>
            <a:pPr fontAlgn="t">
              <a:lnSpc>
                <a:spcPct val="100000"/>
              </a:lnSpc>
            </a:pPr>
            <a: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/>
            </a:r>
            <a:b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</a:br>
            <a: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</a:rPr>
              <a:t>Муниципальная программа «Развитие туризма на территории </a:t>
            </a:r>
            <a:r>
              <a:rPr lang="ru-RU" sz="2800" b="1" dirty="0">
                <a:solidFill>
                  <a:schemeClr val="tx1"/>
                </a:solidFill>
                <a:effectLst/>
                <a:latin typeface="Liberation Serif" panose="02020603050405020304" pitchFamily="18" charset="0"/>
              </a:rPr>
              <a:t>Городского округа «город Ирбит» Свердловской области до 202</a:t>
            </a:r>
            <a:r>
              <a:rPr lang="en-US" sz="2800" b="1" dirty="0">
                <a:solidFill>
                  <a:schemeClr val="tx1"/>
                </a:solidFill>
                <a:effectLst/>
                <a:latin typeface="Liberation Serif" panose="02020603050405020304" pitchFamily="18" charset="0"/>
              </a:rPr>
              <a:t>5</a:t>
            </a:r>
            <a:r>
              <a:rPr lang="ru-RU" sz="2800" b="1" dirty="0">
                <a:solidFill>
                  <a:schemeClr val="tx1"/>
                </a:solidFill>
                <a:effectLst/>
                <a:latin typeface="Liberation Serif" panose="02020603050405020304" pitchFamily="18" charset="0"/>
              </a:rPr>
              <a:t> года»</a:t>
            </a:r>
            <a:endParaRPr lang="ru-RU" sz="2800" b="1" dirty="0">
              <a:solidFill>
                <a:srgbClr val="000000"/>
              </a:solidFill>
              <a:effectLst/>
              <a:latin typeface="Liberation Serif" panose="02020603050405020304" pitchFamily="18" charset="0"/>
              <a:cs typeface="Times New Roman" pitchFamily="18" charset="0"/>
            </a:endParaRPr>
          </a:p>
        </p:txBody>
      </p:sp>
      <p:graphicFrame>
        <p:nvGraphicFramePr>
          <p:cNvPr id="61506" name="Group 6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374565552"/>
              </p:ext>
            </p:extLst>
          </p:nvPr>
        </p:nvGraphicFramePr>
        <p:xfrm>
          <a:off x="611560" y="1627639"/>
          <a:ext cx="7920880" cy="2332464"/>
        </p:xfrm>
        <a:graphic>
          <a:graphicData uri="http://schemas.openxmlformats.org/drawingml/2006/table">
            <a:tbl>
              <a:tblPr/>
              <a:tblGrid>
                <a:gridCol w="496855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480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Наименование подпрограммы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202</a:t>
                      </a:r>
                      <a:r>
                        <a:rPr kumimoji="0" lang="en-US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ru-RU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 год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202</a:t>
                      </a:r>
                      <a:r>
                        <a:rPr kumimoji="0" lang="en-US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ru-RU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 год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algn="l" fontAlgn="t"/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Эстетика городского пространства 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Liberation Serif" panose="02020603050405020304" pitchFamily="18" charset="0"/>
                        </a:rPr>
                        <a:t>Городского округа «город Ирбит» Свердловской области до </a:t>
                      </a: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Liberation Serif" panose="02020603050405020304" pitchFamily="18" charset="0"/>
                        </a:rPr>
                        <a:t>2025 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Liberation Serif" panose="02020603050405020304" pitchFamily="18" charset="0"/>
                        </a:rPr>
                        <a:t>года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36 272,3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21 903,1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algn="l" fontAlgn="t"/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Развитие внутреннего и въездного туризма на территории 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Liberation Serif" panose="02020603050405020304" pitchFamily="18" charset="0"/>
                        </a:rPr>
                        <a:t>Городского округа «город Ирбит» Свердловской области до </a:t>
                      </a: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Liberation Serif" panose="02020603050405020304" pitchFamily="18" charset="0"/>
                        </a:rPr>
                        <a:t>2025 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Liberation Serif" panose="02020603050405020304" pitchFamily="18" charset="0"/>
                        </a:rPr>
                        <a:t>года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14 639,8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13 804,2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71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ИТОГО: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50 912,1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35 707,3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21518" name="Rectangle 60"/>
          <p:cNvSpPr>
            <a:spLocks noChangeArrowheads="1"/>
          </p:cNvSpPr>
          <p:nvPr/>
        </p:nvSpPr>
        <p:spPr bwMode="auto">
          <a:xfrm>
            <a:off x="6732239" y="1196752"/>
            <a:ext cx="194421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200" b="1" i="1" dirty="0">
                <a:solidFill>
                  <a:prstClr val="black"/>
                </a:solidFill>
                <a:latin typeface="Liberation Serif" panose="02020603050405020304" pitchFamily="18" charset="0"/>
                <a:cs typeface="Times New Roman" pitchFamily="18" charset="0"/>
              </a:rPr>
              <a:t>тыс. рублей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B594FCF-4ABC-4F97-A419-A5757BBEF8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47" y="4090765"/>
            <a:ext cx="3707904" cy="246590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6F41CD1-B827-4BCE-BFD0-3A4063A56F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554" y="4066358"/>
            <a:ext cx="3873645" cy="2576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143935"/>
      </p:ext>
    </p:extLst>
  </p:cSld>
  <p:clrMapOvr>
    <a:masterClrMapping/>
  </p:clrMapOvr>
  <p:transition>
    <p:comb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114300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defRPr/>
            </a:pPr>
            <a: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</a:rPr>
              <a:t>Муниципальная программа «Развитие сферы культуры в Городском округе «город Ирбит» Свердловской области до 202</a:t>
            </a: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</a:rPr>
              <a:t>5</a:t>
            </a:r>
            <a: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</a:rPr>
              <a:t> года»</a:t>
            </a:r>
          </a:p>
        </p:txBody>
      </p:sp>
      <p:graphicFrame>
        <p:nvGraphicFramePr>
          <p:cNvPr id="66680" name="Group 120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1601967584"/>
              </p:ext>
            </p:extLst>
          </p:nvPr>
        </p:nvGraphicFramePr>
        <p:xfrm>
          <a:off x="251520" y="2852936"/>
          <a:ext cx="8649593" cy="2885279"/>
        </p:xfrm>
        <a:graphic>
          <a:graphicData uri="http://schemas.openxmlformats.org/drawingml/2006/table">
            <a:tbl>
              <a:tblPr/>
              <a:tblGrid>
                <a:gridCol w="502051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6476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6432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0109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Наименование подпрограммы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DAF7FA">
                            <a:shade val="30000"/>
                            <a:satMod val="115000"/>
                          </a:srgbClr>
                        </a:gs>
                        <a:gs pos="50000">
                          <a:srgbClr val="DAF7FA">
                            <a:shade val="67500"/>
                            <a:satMod val="115000"/>
                          </a:srgbClr>
                        </a:gs>
                        <a:gs pos="100000">
                          <a:srgbClr val="DAF7FA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202</a:t>
                      </a:r>
                      <a:r>
                        <a:rPr kumimoji="0" lang="en-US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 год 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DAF7FA">
                            <a:shade val="30000"/>
                            <a:satMod val="115000"/>
                          </a:srgbClr>
                        </a:gs>
                        <a:gs pos="50000">
                          <a:srgbClr val="DAF7FA">
                            <a:shade val="67500"/>
                            <a:satMod val="115000"/>
                          </a:srgbClr>
                        </a:gs>
                        <a:gs pos="100000">
                          <a:srgbClr val="DAF7FA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202</a:t>
                      </a:r>
                      <a:r>
                        <a:rPr kumimoji="0" lang="en-US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 год 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DAF7FA">
                            <a:shade val="30000"/>
                            <a:satMod val="115000"/>
                          </a:srgbClr>
                        </a:gs>
                        <a:gs pos="50000">
                          <a:srgbClr val="DAF7FA">
                            <a:shade val="67500"/>
                            <a:satMod val="115000"/>
                          </a:srgbClr>
                        </a:gs>
                        <a:gs pos="100000">
                          <a:srgbClr val="DAF7FA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116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Развитие сферы культуры и искусства 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</a:rPr>
                        <a:t>в Городском округе «город Ирбит» Свердловской области до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</a:rPr>
                        <a:t>2025 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</a:rPr>
                        <a:t>года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DAF7FA">
                            <a:shade val="30000"/>
                            <a:satMod val="115000"/>
                          </a:srgbClr>
                        </a:gs>
                        <a:gs pos="50000">
                          <a:srgbClr val="DAF7FA">
                            <a:shade val="67500"/>
                            <a:satMod val="115000"/>
                          </a:srgbClr>
                        </a:gs>
                        <a:gs pos="100000">
                          <a:srgbClr val="DAF7FA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196 610,2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DAF7FA">
                            <a:shade val="30000"/>
                            <a:satMod val="115000"/>
                          </a:srgbClr>
                        </a:gs>
                        <a:gs pos="50000">
                          <a:srgbClr val="DAF7FA">
                            <a:shade val="67500"/>
                            <a:satMod val="115000"/>
                          </a:srgbClr>
                        </a:gs>
                        <a:gs pos="100000">
                          <a:srgbClr val="DAF7FA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208 597,6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DAF7FA">
                            <a:shade val="30000"/>
                            <a:satMod val="115000"/>
                          </a:srgbClr>
                        </a:gs>
                        <a:gs pos="50000">
                          <a:srgbClr val="DAF7FA">
                            <a:shade val="67500"/>
                            <a:satMod val="115000"/>
                          </a:srgbClr>
                        </a:gs>
                        <a:gs pos="100000">
                          <a:srgbClr val="DAF7FA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218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Обеспечение реализации  Муниципальной программы «Развитие сферы культуры 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</a:rPr>
                        <a:t>в Городском округе «город Ирбит» Свердловской области до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</a:rPr>
                        <a:t>2025 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</a:rPr>
                        <a:t>года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DAF7FA">
                            <a:shade val="30000"/>
                            <a:satMod val="115000"/>
                          </a:srgbClr>
                        </a:gs>
                        <a:gs pos="50000">
                          <a:srgbClr val="DAF7FA">
                            <a:shade val="67500"/>
                            <a:satMod val="115000"/>
                          </a:srgbClr>
                        </a:gs>
                        <a:gs pos="100000">
                          <a:srgbClr val="DAF7FA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34 615,2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DAF7FA">
                            <a:shade val="30000"/>
                            <a:satMod val="115000"/>
                          </a:srgbClr>
                        </a:gs>
                        <a:gs pos="50000">
                          <a:srgbClr val="DAF7FA">
                            <a:shade val="67500"/>
                            <a:satMod val="115000"/>
                          </a:srgbClr>
                        </a:gs>
                        <a:gs pos="100000">
                          <a:srgbClr val="DAF7FA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37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70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7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,4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DAF7FA">
                            <a:shade val="30000"/>
                            <a:satMod val="115000"/>
                          </a:srgbClr>
                        </a:gs>
                        <a:gs pos="50000">
                          <a:srgbClr val="DAF7FA">
                            <a:shade val="67500"/>
                            <a:satMod val="115000"/>
                          </a:srgbClr>
                        </a:gs>
                        <a:gs pos="100000">
                          <a:srgbClr val="DAF7FA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944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ИТОГО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DAF7FA">
                            <a:shade val="30000"/>
                            <a:satMod val="115000"/>
                          </a:srgbClr>
                        </a:gs>
                        <a:gs pos="50000">
                          <a:srgbClr val="DAF7FA">
                            <a:shade val="67500"/>
                            <a:satMod val="115000"/>
                          </a:srgbClr>
                        </a:gs>
                        <a:gs pos="100000">
                          <a:srgbClr val="DAF7FA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231 225,4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DAF7FA">
                            <a:shade val="30000"/>
                            <a:satMod val="115000"/>
                          </a:srgbClr>
                        </a:gs>
                        <a:gs pos="50000">
                          <a:srgbClr val="DAF7FA">
                            <a:shade val="67500"/>
                            <a:satMod val="115000"/>
                          </a:srgbClr>
                        </a:gs>
                        <a:gs pos="100000">
                          <a:srgbClr val="DAF7FA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246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30</a:t>
                      </a: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5,0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DAF7FA">
                            <a:shade val="30000"/>
                            <a:satMod val="115000"/>
                          </a:srgbClr>
                        </a:gs>
                        <a:gs pos="50000">
                          <a:srgbClr val="DAF7FA">
                            <a:shade val="67500"/>
                            <a:satMod val="115000"/>
                          </a:srgbClr>
                        </a:gs>
                        <a:gs pos="100000">
                          <a:srgbClr val="DAF7FA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66649" name="Rectangle 89"/>
          <p:cNvSpPr>
            <a:spLocks noChangeArrowheads="1"/>
          </p:cNvSpPr>
          <p:nvPr/>
        </p:nvSpPr>
        <p:spPr bwMode="auto">
          <a:xfrm>
            <a:off x="7380312" y="2276872"/>
            <a:ext cx="1456161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  <a:cs typeface="Times New Roman" pitchFamily="18" charset="0"/>
              </a:rPr>
              <a:t>тыс. рублей</a:t>
            </a:r>
          </a:p>
        </p:txBody>
      </p:sp>
    </p:spTree>
    <p:extLst>
      <p:ext uri="{BB962C8B-B14F-4D97-AF65-F5344CB8AC3E}">
        <p14:creationId xmlns:p14="http://schemas.microsoft.com/office/powerpoint/2010/main" val="1127706184"/>
      </p:ext>
    </p:extLst>
  </p:cSld>
  <p:clrMapOvr>
    <a:masterClrMapping/>
  </p:clrMapOvr>
  <p:transition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/>
          </p:cNvSpPr>
          <p:nvPr>
            <p:ph type="title"/>
          </p:nvPr>
        </p:nvSpPr>
        <p:spPr>
          <a:xfrm>
            <a:off x="500063" y="500063"/>
            <a:ext cx="8229600" cy="777875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</a:rPr>
              <a:t>Муниципальные учреждения МО город Ирбит</a:t>
            </a:r>
          </a:p>
        </p:txBody>
      </p:sp>
      <p:sp>
        <p:nvSpPr>
          <p:cNvPr id="10243" name="Rectangle 3"/>
          <p:cNvSpPr>
            <a:spLocks noGrp="1"/>
          </p:cNvSpPr>
          <p:nvPr>
            <p:ph type="body" sz="half" idx="1"/>
          </p:nvPr>
        </p:nvSpPr>
        <p:spPr>
          <a:xfrm>
            <a:off x="1619672" y="1340768"/>
            <a:ext cx="6429375" cy="515937"/>
          </a:xfrm>
        </p:spPr>
        <p:txBody>
          <a:bodyPr/>
          <a:lstStyle/>
          <a:p>
            <a:pPr marL="6350" indent="-6350" algn="ctr">
              <a:buFont typeface="Wingdings 2" pitchFamily="18" charset="2"/>
              <a:buNone/>
            </a:pPr>
            <a:r>
              <a:rPr lang="ru-RU" sz="2400" b="1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Всего 48 муниципальных учреждений</a:t>
            </a:r>
          </a:p>
        </p:txBody>
      </p:sp>
      <p:graphicFrame>
        <p:nvGraphicFramePr>
          <p:cNvPr id="6" name="Group 10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91961686"/>
              </p:ext>
            </p:extLst>
          </p:nvPr>
        </p:nvGraphicFramePr>
        <p:xfrm>
          <a:off x="467544" y="2132856"/>
          <a:ext cx="8318500" cy="3816424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3214669"/>
                <a:gridCol w="1857381"/>
                <a:gridCol w="1727188"/>
                <a:gridCol w="1519262"/>
              </a:tblGrid>
              <a:tr h="77434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Подведомственность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Автономные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Бюджетные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Казенные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  <a:tr h="67591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Администрация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  <a:tr h="78752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Управление образованием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kumimoji="0" lang="en-US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kumimoji="0" lang="en-US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  <a:tr h="113404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Управление культуры, физической культуры  и спорта 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  <a:tr h="44459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kumimoji="0" lang="ru-RU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kumimoji="0" lang="ru-RU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0507326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60648"/>
            <a:ext cx="7530040" cy="1082660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Liberation Serif" panose="02020603050405020304" pitchFamily="18" charset="0"/>
                <a:cs typeface="Times New Roman" pitchFamily="18" charset="0"/>
              </a:rPr>
              <a:t>Динамика показателей культурно-досуговой сферы </a:t>
            </a:r>
            <a:b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Liberation Serif" panose="02020603050405020304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Liberation Serif" panose="02020603050405020304" pitchFamily="18" charset="0"/>
                <a:cs typeface="Times New Roman" pitchFamily="18" charset="0"/>
              </a:rPr>
              <a:t>в ГО город Ирбит (ДК им. В.К.Костевича)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62963-80FA-49AC-8E2A-CD7E2F375CD1}" type="slidenum">
              <a:rPr lang="ru-RU" smtClean="0"/>
              <a:pPr/>
              <a:t>50</a:t>
            </a:fld>
            <a:endParaRPr lang="ru-RU" dirty="0"/>
          </a:p>
        </p:txBody>
      </p:sp>
      <p:graphicFrame>
        <p:nvGraphicFramePr>
          <p:cNvPr id="10" name="Содержимое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62477328"/>
              </p:ext>
            </p:extLst>
          </p:nvPr>
        </p:nvGraphicFramePr>
        <p:xfrm>
          <a:off x="395536" y="1410709"/>
          <a:ext cx="8496945" cy="241014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73833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42999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6125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6736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685049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Liberation Serif" panose="02020603050405020304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2000" dirty="0" err="1">
                          <a:latin typeface="Liberation Serif" panose="02020603050405020304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2000" dirty="0">
                          <a:latin typeface="Liberation Serif" panose="02020603050405020304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2000" dirty="0" err="1">
                          <a:latin typeface="Liberation Serif" panose="02020603050405020304" pitchFamily="18" charset="0"/>
                          <a:cs typeface="Times New Roman" pitchFamily="18" charset="0"/>
                        </a:rPr>
                        <a:t>п</a:t>
                      </a:r>
                      <a:endParaRPr lang="ru-RU" sz="2000" dirty="0"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4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Liberation Serif" panose="02020603050405020304" pitchFamily="18" charset="0"/>
                          <a:cs typeface="Times New Roman" pitchFamily="18" charset="0"/>
                        </a:rPr>
                        <a:t>Показатель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4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202</a:t>
                      </a:r>
                      <a:r>
                        <a:rPr lang="en-US" sz="2000" dirty="0">
                          <a:latin typeface="Liberation Serif" panose="02020603050405020304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2000" dirty="0">
                          <a:latin typeface="Liberation Serif" panose="02020603050405020304" pitchFamily="18" charset="0"/>
                          <a:cs typeface="Times New Roman" pitchFamily="18" charset="0"/>
                        </a:rPr>
                        <a:t> год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4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202</a:t>
                      </a:r>
                      <a:r>
                        <a:rPr lang="en-US" sz="2000" dirty="0">
                          <a:latin typeface="Liberation Serif" panose="02020603050405020304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ru-RU" sz="2000" dirty="0">
                          <a:latin typeface="Liberation Serif" panose="02020603050405020304" pitchFamily="18" charset="0"/>
                          <a:cs typeface="Times New Roman" pitchFamily="18" charset="0"/>
                        </a:rPr>
                        <a:t> год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4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11143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bg1"/>
                          </a:solidFill>
                          <a:latin typeface="Liberation Serif" panose="02020603050405020304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4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2000" kern="1200" dirty="0">
                          <a:solidFill>
                            <a:schemeClr val="bg1"/>
                          </a:solidFill>
                          <a:latin typeface="Liberation Serif" panose="02020603050405020304" pitchFamily="18" charset="0"/>
                          <a:ea typeface="+mn-ea"/>
                          <a:cs typeface="Times New Roman" pitchFamily="18" charset="0"/>
                        </a:rPr>
                        <a:t>Количество проведенных мероприятий  (ед.)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4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bg1"/>
                          </a:solidFill>
                          <a:latin typeface="Liberation Serif" panose="02020603050405020304" pitchFamily="18" charset="0"/>
                          <a:cs typeface="Times New Roman" pitchFamily="18" charset="0"/>
                        </a:rPr>
                        <a:t>228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4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bg1"/>
                          </a:solidFill>
                          <a:latin typeface="Liberation Serif" panose="02020603050405020304" pitchFamily="18" charset="0"/>
                          <a:cs typeface="Times New Roman" pitchFamily="18" charset="0"/>
                        </a:rPr>
                        <a:t>22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Liberation Serif" panose="02020603050405020304" pitchFamily="18" charset="0"/>
                          <a:cs typeface="Times New Roman" pitchFamily="18" charset="0"/>
                        </a:rPr>
                        <a:t>4</a:t>
                      </a:r>
                      <a:endParaRPr lang="ru-RU" sz="2000" dirty="0">
                        <a:solidFill>
                          <a:schemeClr val="bg1"/>
                        </a:solidFill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4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09847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bg1"/>
                          </a:solidFill>
                          <a:latin typeface="Liberation Serif" panose="02020603050405020304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4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2000" kern="1200" dirty="0">
                          <a:solidFill>
                            <a:schemeClr val="bg1"/>
                          </a:solidFill>
                          <a:latin typeface="Liberation Serif" panose="02020603050405020304" pitchFamily="18" charset="0"/>
                          <a:ea typeface="+mn-ea"/>
                          <a:cs typeface="Times New Roman" pitchFamily="18" charset="0"/>
                        </a:rPr>
                        <a:t>Количество посетителей (ед.)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4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bg1"/>
                          </a:solidFill>
                          <a:latin typeface="Liberation Serif" panose="02020603050405020304" pitchFamily="18" charset="0"/>
                          <a:cs typeface="Times New Roman" pitchFamily="18" charset="0"/>
                        </a:rPr>
                        <a:t>249 800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4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204</a:t>
                      </a:r>
                      <a:r>
                        <a:rPr lang="ru-RU" sz="2000" dirty="0">
                          <a:solidFill>
                            <a:schemeClr val="bg1"/>
                          </a:solidFill>
                          <a:latin typeface="Liberation Serif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Liberation Serif" panose="02020603050405020304" pitchFamily="18" charset="0"/>
                          <a:cs typeface="Times New Roman" pitchFamily="18" charset="0"/>
                        </a:rPr>
                        <a:t>787</a:t>
                      </a:r>
                      <a:endParaRPr lang="ru-RU" sz="2000" dirty="0">
                        <a:solidFill>
                          <a:schemeClr val="bg1"/>
                        </a:solidFill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4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98218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bg1"/>
                          </a:solidFill>
                          <a:latin typeface="Liberation Serif" panose="02020603050405020304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4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2000" kern="1200" dirty="0">
                          <a:solidFill>
                            <a:schemeClr val="bg1"/>
                          </a:solidFill>
                          <a:latin typeface="Liberation Serif" panose="02020603050405020304" pitchFamily="18" charset="0"/>
                          <a:ea typeface="+mn-ea"/>
                          <a:cs typeface="Times New Roman" pitchFamily="18" charset="0"/>
                        </a:rPr>
                        <a:t>Из них – детей (чел.)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4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bg1"/>
                          </a:solidFill>
                          <a:latin typeface="Liberation Serif" panose="02020603050405020304" pitchFamily="18" charset="0"/>
                          <a:cs typeface="Times New Roman" pitchFamily="18" charset="0"/>
                        </a:rPr>
                        <a:t>62 450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4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  <a:latin typeface="Liberation Serif" panose="02020603050405020304" pitchFamily="18" charset="0"/>
                          <a:cs typeface="Times New Roman" pitchFamily="18" charset="0"/>
                        </a:rPr>
                        <a:t>38 428</a:t>
                      </a:r>
                      <a:endParaRPr lang="ru-RU" sz="2000" dirty="0">
                        <a:solidFill>
                          <a:schemeClr val="bg1"/>
                        </a:solidFill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4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9" name="Рисунок 8" descr="imag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15621" y="4077072"/>
            <a:ext cx="1856774" cy="139078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3E55F14-58B2-4589-A4FD-2FBEFB590B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77072"/>
            <a:ext cx="3384376" cy="207524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D6D1168-28C9-4168-BB9E-ABCB6ADDD2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498" y="4077072"/>
            <a:ext cx="2887950" cy="216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128127"/>
      </p:ext>
    </p:extLst>
  </p:cSld>
  <p:clrMapOvr>
    <a:masterClrMapping/>
  </p:clrMapOvr>
  <p:transition>
    <p:comb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339552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800" dirty="0">
                <a:latin typeface="Liberation Serif" panose="02020603050405020304" pitchFamily="18" charset="0"/>
                <a:cs typeface="Times New Roman" pitchFamily="18" charset="0"/>
              </a:rPr>
              <a:t>Динамика основных показателей деятельности «Ирбитского драматического театра им.А.Н.Островского»</a:t>
            </a: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65373381"/>
              </p:ext>
            </p:extLst>
          </p:nvPr>
        </p:nvGraphicFramePr>
        <p:xfrm>
          <a:off x="827584" y="1736617"/>
          <a:ext cx="7488831" cy="224290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72039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09558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5732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1552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Liberation Serif" panose="02020603050405020304" pitchFamily="18" charset="0"/>
                        </a:rPr>
                        <a:t>№ п/п</a:t>
                      </a:r>
                      <a:endParaRPr lang="ru-RU" dirty="0"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EAB0E2">
                            <a:shade val="30000"/>
                            <a:satMod val="115000"/>
                          </a:srgbClr>
                        </a:gs>
                        <a:gs pos="50000">
                          <a:srgbClr val="EAB0E2">
                            <a:shade val="67500"/>
                            <a:satMod val="115000"/>
                          </a:srgbClr>
                        </a:gs>
                        <a:gs pos="100000">
                          <a:srgbClr val="EAB0E2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Liberation Serif" panose="02020603050405020304" pitchFamily="18" charset="0"/>
                        </a:rPr>
                        <a:t>Показатель</a:t>
                      </a:r>
                      <a:endParaRPr lang="ru-RU" dirty="0"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EAB0E2">
                            <a:shade val="30000"/>
                            <a:satMod val="115000"/>
                          </a:srgbClr>
                        </a:gs>
                        <a:gs pos="50000">
                          <a:srgbClr val="EAB0E2">
                            <a:shade val="67500"/>
                            <a:satMod val="115000"/>
                          </a:srgbClr>
                        </a:gs>
                        <a:gs pos="100000">
                          <a:srgbClr val="EAB0E2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Liberation Serif" panose="02020603050405020304" pitchFamily="18" charset="0"/>
                        </a:rPr>
                        <a:t>202</a:t>
                      </a:r>
                      <a:r>
                        <a:rPr lang="en-US" dirty="0">
                          <a:latin typeface="Liberation Serif" panose="02020603050405020304" pitchFamily="18" charset="0"/>
                        </a:rPr>
                        <a:t>2</a:t>
                      </a:r>
                      <a:r>
                        <a:rPr lang="ru-RU" dirty="0">
                          <a:latin typeface="Liberation Serif" panose="02020603050405020304" pitchFamily="18" charset="0"/>
                        </a:rPr>
                        <a:t> год</a:t>
                      </a:r>
                      <a:endParaRPr lang="ru-RU" dirty="0"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EAB0E2">
                            <a:shade val="30000"/>
                            <a:satMod val="115000"/>
                          </a:srgbClr>
                        </a:gs>
                        <a:gs pos="50000">
                          <a:srgbClr val="EAB0E2">
                            <a:shade val="67500"/>
                            <a:satMod val="115000"/>
                          </a:srgbClr>
                        </a:gs>
                        <a:gs pos="100000">
                          <a:srgbClr val="EAB0E2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latin typeface="Liberation Serif" panose="02020603050405020304" pitchFamily="18" charset="0"/>
                        </a:rPr>
                        <a:t>202</a:t>
                      </a:r>
                      <a:r>
                        <a:rPr lang="en-US" b="0" dirty="0">
                          <a:latin typeface="Liberation Serif" panose="02020603050405020304" pitchFamily="18" charset="0"/>
                        </a:rPr>
                        <a:t>3</a:t>
                      </a:r>
                      <a:r>
                        <a:rPr lang="ru-RU" b="0" dirty="0">
                          <a:latin typeface="Liberation Serif" panose="02020603050405020304" pitchFamily="18" charset="0"/>
                        </a:rPr>
                        <a:t> год</a:t>
                      </a:r>
                      <a:endParaRPr lang="ru-RU" b="0" dirty="0"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EAB0E2">
                            <a:shade val="30000"/>
                            <a:satMod val="115000"/>
                          </a:srgbClr>
                        </a:gs>
                        <a:gs pos="50000">
                          <a:srgbClr val="EAB0E2">
                            <a:shade val="67500"/>
                            <a:satMod val="115000"/>
                          </a:srgbClr>
                        </a:gs>
                        <a:gs pos="100000">
                          <a:srgbClr val="EAB0E2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84056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bg1"/>
                          </a:solidFill>
                          <a:latin typeface="Liberation Serif" panose="02020603050405020304" pitchFamily="18" charset="0"/>
                        </a:rPr>
                        <a:t>1</a:t>
                      </a:r>
                      <a:endParaRPr lang="ru-RU" sz="2000" dirty="0">
                        <a:solidFill>
                          <a:schemeClr val="bg1"/>
                        </a:solidFill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EAB0E2">
                            <a:shade val="30000"/>
                            <a:satMod val="115000"/>
                          </a:srgbClr>
                        </a:gs>
                        <a:gs pos="50000">
                          <a:srgbClr val="EAB0E2">
                            <a:shade val="67500"/>
                            <a:satMod val="115000"/>
                          </a:srgbClr>
                        </a:gs>
                        <a:gs pos="100000">
                          <a:srgbClr val="EAB0E2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latin typeface="Liberation Serif" panose="02020603050405020304" pitchFamily="18" charset="0"/>
                        </a:rPr>
                        <a:t>Количество спектаклей (ед.)</a:t>
                      </a:r>
                      <a:endParaRPr lang="ru-RU" sz="2000" b="1" dirty="0">
                        <a:solidFill>
                          <a:schemeClr val="bg1"/>
                        </a:solidFill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EAB0E2">
                            <a:shade val="30000"/>
                            <a:satMod val="115000"/>
                          </a:srgbClr>
                        </a:gs>
                        <a:gs pos="50000">
                          <a:srgbClr val="EAB0E2">
                            <a:shade val="67500"/>
                            <a:satMod val="115000"/>
                          </a:srgbClr>
                        </a:gs>
                        <a:gs pos="100000">
                          <a:srgbClr val="EAB0E2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latin typeface="Liberation Serif" panose="02020603050405020304" pitchFamily="18" charset="0"/>
                        </a:rPr>
                        <a:t>225</a:t>
                      </a:r>
                      <a:endParaRPr lang="ru-RU" sz="2000" b="1" dirty="0">
                        <a:solidFill>
                          <a:schemeClr val="bg1"/>
                        </a:solidFill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EAB0E2">
                            <a:shade val="30000"/>
                            <a:satMod val="115000"/>
                          </a:srgbClr>
                        </a:gs>
                        <a:gs pos="50000">
                          <a:srgbClr val="EAB0E2">
                            <a:shade val="67500"/>
                            <a:satMod val="115000"/>
                          </a:srgbClr>
                        </a:gs>
                        <a:gs pos="100000">
                          <a:srgbClr val="EAB0E2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bg1"/>
                          </a:solidFill>
                          <a:latin typeface="Liberation Serif" panose="02020603050405020304" pitchFamily="18" charset="0"/>
                          <a:ea typeface="Times New Roman"/>
                          <a:cs typeface="Times New Roman" pitchFamily="18" charset="0"/>
                        </a:rPr>
                        <a:t>306</a:t>
                      </a:r>
                      <a:endParaRPr lang="ru-RU" sz="2000" b="0" dirty="0">
                        <a:solidFill>
                          <a:schemeClr val="bg1"/>
                        </a:solidFill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EAB0E2">
                            <a:shade val="30000"/>
                            <a:satMod val="115000"/>
                          </a:srgbClr>
                        </a:gs>
                        <a:gs pos="50000">
                          <a:srgbClr val="EAB0E2">
                            <a:shade val="67500"/>
                            <a:satMod val="115000"/>
                          </a:srgbClr>
                        </a:gs>
                        <a:gs pos="100000">
                          <a:srgbClr val="EAB0E2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22528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bg1"/>
                          </a:solidFill>
                          <a:latin typeface="Liberation Serif" panose="02020603050405020304" pitchFamily="18" charset="0"/>
                        </a:rPr>
                        <a:t>2</a:t>
                      </a:r>
                      <a:endParaRPr lang="ru-RU" sz="2000" dirty="0">
                        <a:solidFill>
                          <a:schemeClr val="bg1"/>
                        </a:solidFill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EAB0E2">
                            <a:shade val="30000"/>
                            <a:satMod val="115000"/>
                          </a:srgbClr>
                        </a:gs>
                        <a:gs pos="50000">
                          <a:srgbClr val="EAB0E2">
                            <a:shade val="67500"/>
                            <a:satMod val="115000"/>
                          </a:srgbClr>
                        </a:gs>
                        <a:gs pos="100000">
                          <a:srgbClr val="EAB0E2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latin typeface="Liberation Serif" panose="02020603050405020304" pitchFamily="18" charset="0"/>
                        </a:rPr>
                        <a:t>Количество зрителей (тыс. чел.)</a:t>
                      </a:r>
                      <a:endParaRPr lang="ru-RU" sz="2000" b="1" dirty="0">
                        <a:solidFill>
                          <a:schemeClr val="bg1"/>
                        </a:solidFill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EAB0E2">
                            <a:shade val="30000"/>
                            <a:satMod val="115000"/>
                          </a:srgbClr>
                        </a:gs>
                        <a:gs pos="50000">
                          <a:srgbClr val="EAB0E2">
                            <a:shade val="67500"/>
                            <a:satMod val="115000"/>
                          </a:srgbClr>
                        </a:gs>
                        <a:gs pos="100000">
                          <a:srgbClr val="EAB0E2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latin typeface="Liberation Serif" panose="02020603050405020304" pitchFamily="18" charset="0"/>
                        </a:rPr>
                        <a:t>16,0</a:t>
                      </a:r>
                      <a:endParaRPr lang="ru-RU" sz="2000" b="1" dirty="0">
                        <a:solidFill>
                          <a:schemeClr val="bg1"/>
                        </a:solidFill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EAB0E2">
                            <a:shade val="30000"/>
                            <a:satMod val="115000"/>
                          </a:srgbClr>
                        </a:gs>
                        <a:gs pos="50000">
                          <a:srgbClr val="EAB0E2">
                            <a:shade val="67500"/>
                            <a:satMod val="115000"/>
                          </a:srgbClr>
                        </a:gs>
                        <a:gs pos="100000">
                          <a:srgbClr val="EAB0E2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bg1"/>
                          </a:solidFill>
                          <a:latin typeface="Liberation Serif" panose="02020603050405020304" pitchFamily="18" charset="0"/>
                          <a:ea typeface="Times New Roman"/>
                          <a:cs typeface="Times New Roman" pitchFamily="18" charset="0"/>
                        </a:rPr>
                        <a:t>22,3</a:t>
                      </a:r>
                      <a:endParaRPr lang="ru-RU" sz="2000" b="0" dirty="0">
                        <a:solidFill>
                          <a:schemeClr val="bg1"/>
                        </a:solidFill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EAB0E2">
                            <a:shade val="30000"/>
                            <a:satMod val="115000"/>
                          </a:srgbClr>
                        </a:gs>
                        <a:gs pos="50000">
                          <a:srgbClr val="EAB0E2">
                            <a:shade val="67500"/>
                            <a:satMod val="115000"/>
                          </a:srgbClr>
                        </a:gs>
                        <a:gs pos="100000">
                          <a:srgbClr val="EAB0E2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bg1"/>
                          </a:solidFill>
                          <a:latin typeface="Liberation Serif" panose="02020603050405020304" pitchFamily="18" charset="0"/>
                        </a:rPr>
                        <a:t>3</a:t>
                      </a:r>
                      <a:endParaRPr lang="ru-RU" sz="2000" dirty="0">
                        <a:solidFill>
                          <a:schemeClr val="bg1"/>
                        </a:solidFill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EAB0E2">
                            <a:shade val="30000"/>
                            <a:satMod val="115000"/>
                          </a:srgbClr>
                        </a:gs>
                        <a:gs pos="50000">
                          <a:srgbClr val="EAB0E2">
                            <a:shade val="67500"/>
                            <a:satMod val="115000"/>
                          </a:srgbClr>
                        </a:gs>
                        <a:gs pos="100000">
                          <a:srgbClr val="EAB0E2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latin typeface="Liberation Serif" panose="02020603050405020304" pitchFamily="18" charset="0"/>
                        </a:rPr>
                        <a:t>Доходы (тыс. руб.)</a:t>
                      </a:r>
                      <a:endParaRPr lang="ru-RU" sz="2000" b="1" dirty="0">
                        <a:solidFill>
                          <a:schemeClr val="bg1"/>
                        </a:solidFill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EAB0E2">
                            <a:shade val="30000"/>
                            <a:satMod val="115000"/>
                          </a:srgbClr>
                        </a:gs>
                        <a:gs pos="50000">
                          <a:srgbClr val="EAB0E2">
                            <a:shade val="67500"/>
                            <a:satMod val="115000"/>
                          </a:srgbClr>
                        </a:gs>
                        <a:gs pos="100000">
                          <a:srgbClr val="EAB0E2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latin typeface="Liberation Serif" panose="02020603050405020304" pitchFamily="18" charset="0"/>
                        </a:rPr>
                        <a:t>2 900</a:t>
                      </a:r>
                      <a:endParaRPr lang="ru-RU" sz="2000" b="1" dirty="0">
                        <a:solidFill>
                          <a:schemeClr val="bg1"/>
                        </a:solidFill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EAB0E2">
                            <a:shade val="30000"/>
                            <a:satMod val="115000"/>
                          </a:srgbClr>
                        </a:gs>
                        <a:gs pos="50000">
                          <a:srgbClr val="EAB0E2">
                            <a:shade val="67500"/>
                            <a:satMod val="115000"/>
                          </a:srgbClr>
                        </a:gs>
                        <a:gs pos="100000">
                          <a:srgbClr val="EAB0E2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bg1"/>
                          </a:solidFill>
                          <a:latin typeface="Liberation Serif" panose="02020603050405020304" pitchFamily="18" charset="0"/>
                          <a:ea typeface="Times New Roman"/>
                          <a:cs typeface="Times New Roman" pitchFamily="18" charset="0"/>
                        </a:rPr>
                        <a:t>4 550</a:t>
                      </a:r>
                      <a:endParaRPr lang="ru-RU" sz="2000" b="0" dirty="0">
                        <a:solidFill>
                          <a:schemeClr val="bg1"/>
                        </a:solidFill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EAB0E2">
                            <a:shade val="30000"/>
                            <a:satMod val="115000"/>
                          </a:srgbClr>
                        </a:gs>
                        <a:gs pos="50000">
                          <a:srgbClr val="EAB0E2">
                            <a:shade val="67500"/>
                            <a:satMod val="115000"/>
                          </a:srgbClr>
                        </a:gs>
                        <a:gs pos="100000">
                          <a:srgbClr val="EAB0E2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62963-80FA-49AC-8E2A-CD7E2F375CD1}" type="slidenum">
              <a:rPr lang="ru-RU" smtClean="0"/>
              <a:pPr/>
              <a:t>51</a:t>
            </a:fld>
            <a:endParaRPr lang="ru-RU" dirty="0"/>
          </a:p>
        </p:txBody>
      </p:sp>
      <p:pic>
        <p:nvPicPr>
          <p:cNvPr id="9" name="Рисунок 8" descr="EANYC-lKqx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05201" y="4008472"/>
            <a:ext cx="2189302" cy="2428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6627685-707D-4EFA-83F2-C598F6D93D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90" y="4221089"/>
            <a:ext cx="3340822" cy="214935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720C3075-75F2-4CF2-AD1A-DA19477701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236" y="4293096"/>
            <a:ext cx="3277624" cy="218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914751"/>
      </p:ext>
    </p:extLst>
  </p:cSld>
  <p:clrMapOvr>
    <a:masterClrMapping/>
  </p:clrMapOvr>
  <p:transition>
    <p:comb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7440"/>
            <a:ext cx="8229600" cy="1123528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600" dirty="0">
                <a:latin typeface="Liberation Serif" panose="02020603050405020304" pitchFamily="18" charset="0"/>
                <a:cs typeface="Times New Roman" pitchFamily="18" charset="0"/>
              </a:rPr>
              <a:t>Динамика основных показателей деятельности библиотек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62963-80FA-49AC-8E2A-CD7E2F375CD1}" type="slidenum">
              <a:rPr lang="ru-RU" smtClean="0"/>
              <a:pPr/>
              <a:t>52</a:t>
            </a:fld>
            <a:endParaRPr lang="ru-RU" dirty="0"/>
          </a:p>
        </p:txBody>
      </p:sp>
      <p:graphicFrame>
        <p:nvGraphicFramePr>
          <p:cNvPr id="8" name="Содержимое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20821235"/>
              </p:ext>
            </p:extLst>
          </p:nvPr>
        </p:nvGraphicFramePr>
        <p:xfrm>
          <a:off x="467544" y="1196753"/>
          <a:ext cx="8496944" cy="359440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6992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54926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2423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12423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93420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Liberation Serif" panose="02020603050405020304" pitchFamily="18" charset="0"/>
                        </a:rPr>
                        <a:t>№ п\п</a:t>
                      </a:r>
                      <a:endParaRPr lang="ru-RU" sz="1000" dirty="0"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 panose="02020603050405020304" pitchFamily="18" charset="0"/>
                        </a:rPr>
                        <a:t> Показатель</a:t>
                      </a:r>
                      <a:endParaRPr lang="ru-RU" sz="14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 panose="02020603050405020304" pitchFamily="18" charset="0"/>
                        </a:rPr>
                        <a:t>202</a:t>
                      </a:r>
                      <a:r>
                        <a:rPr lang="en-US" sz="1400" dirty="0">
                          <a:latin typeface="Liberation Serif" panose="02020603050405020304" pitchFamily="18" charset="0"/>
                        </a:rPr>
                        <a:t>2</a:t>
                      </a:r>
                      <a:endParaRPr lang="ru-RU" sz="14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 panose="02020603050405020304" pitchFamily="18" charset="0"/>
                        </a:rPr>
                        <a:t>202</a:t>
                      </a:r>
                      <a:r>
                        <a:rPr lang="en-US" sz="1400" dirty="0">
                          <a:latin typeface="Liberation Serif" panose="02020603050405020304" pitchFamily="18" charset="0"/>
                        </a:rPr>
                        <a:t>3</a:t>
                      </a:r>
                      <a:endParaRPr lang="ru-RU" sz="14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342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Liberation Serif" panose="02020603050405020304" pitchFamily="18" charset="0"/>
                        </a:rPr>
                        <a:t>1</a:t>
                      </a:r>
                      <a:endParaRPr lang="ru-RU" sz="1400" dirty="0"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1435" marR="1524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 panose="02020603050405020304" pitchFamily="18" charset="0"/>
                        </a:rPr>
                        <a:t> Книжный фонд (ед.)</a:t>
                      </a:r>
                      <a:endParaRPr lang="ru-RU" sz="14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>
                          <a:latin typeface="Liberation Serif" panose="02020603050405020304" pitchFamily="18" charset="0"/>
                        </a:rPr>
                        <a:t>227 727</a:t>
                      </a:r>
                      <a:endParaRPr lang="ru-RU" sz="14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>
                          <a:latin typeface="Liberation Serif" panose="02020603050405020304" pitchFamily="18" charset="0"/>
                          <a:ea typeface="Times New Roman"/>
                          <a:cs typeface="Times New Roman" pitchFamily="18" charset="0"/>
                        </a:rPr>
                        <a:t>224 718</a:t>
                      </a:r>
                      <a:endParaRPr lang="ru-RU" sz="14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4168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Liberation Serif" panose="02020603050405020304" pitchFamily="18" charset="0"/>
                        </a:rPr>
                        <a:t>2</a:t>
                      </a:r>
                      <a:endParaRPr lang="ru-RU" sz="1400" dirty="0"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1435" marR="1524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 panose="02020603050405020304" pitchFamily="18" charset="0"/>
                        </a:rPr>
                        <a:t>в том числе – количество электронных изданий (ед.)</a:t>
                      </a:r>
                      <a:endParaRPr lang="ru-RU" sz="14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 panose="02020603050405020304" pitchFamily="18" charset="0"/>
                          <a:ea typeface="Times New Roman"/>
                          <a:cs typeface="Times New Roman" pitchFamily="18" charset="0"/>
                        </a:rPr>
                        <a:t>213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>
                          <a:latin typeface="Liberation Serif" panose="02020603050405020304" pitchFamily="18" charset="0"/>
                          <a:ea typeface="Times New Roman"/>
                          <a:cs typeface="Times New Roman" pitchFamily="18" charset="0"/>
                        </a:rPr>
                        <a:t>230</a:t>
                      </a:r>
                      <a:endParaRPr lang="ru-RU" sz="14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9342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Liberation Serif" panose="02020603050405020304" pitchFamily="18" charset="0"/>
                        </a:rPr>
                        <a:t>3</a:t>
                      </a:r>
                      <a:endParaRPr lang="ru-RU" sz="1400" dirty="0"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1435" marR="1524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 panose="02020603050405020304" pitchFamily="18" charset="0"/>
                        </a:rPr>
                        <a:t> Новые поступления (ед.)</a:t>
                      </a:r>
                      <a:endParaRPr lang="ru-RU" sz="14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>
                          <a:latin typeface="Liberation Serif" panose="02020603050405020304" pitchFamily="18" charset="0"/>
                        </a:rPr>
                        <a:t>3 321</a:t>
                      </a:r>
                      <a:endParaRPr lang="ru-RU" sz="14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>
                          <a:latin typeface="Liberation Serif" panose="02020603050405020304" pitchFamily="18" charset="0"/>
                          <a:ea typeface="Times New Roman"/>
                          <a:cs typeface="Times New Roman" pitchFamily="18" charset="0"/>
                        </a:rPr>
                        <a:t>3 281</a:t>
                      </a:r>
                      <a:endParaRPr lang="ru-RU" sz="14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9342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Liberation Serif" panose="02020603050405020304" pitchFamily="18" charset="0"/>
                        </a:rPr>
                        <a:t>4</a:t>
                      </a:r>
                      <a:endParaRPr lang="ru-RU" sz="1400" dirty="0"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1435" marR="1524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 panose="02020603050405020304" pitchFamily="18" charset="0"/>
                        </a:rPr>
                        <a:t> Выбытия (ед.)</a:t>
                      </a:r>
                      <a:endParaRPr lang="ru-RU" sz="14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>
                          <a:latin typeface="Liberation Serif" panose="02020603050405020304" pitchFamily="18" charset="0"/>
                        </a:rPr>
                        <a:t>12 673</a:t>
                      </a:r>
                      <a:endParaRPr lang="ru-RU" sz="14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>
                          <a:latin typeface="Liberation Serif" panose="02020603050405020304" pitchFamily="18" charset="0"/>
                          <a:ea typeface="Times New Roman"/>
                          <a:cs typeface="Times New Roman" pitchFamily="18" charset="0"/>
                        </a:rPr>
                        <a:t>6 290</a:t>
                      </a:r>
                      <a:endParaRPr lang="ru-RU" sz="14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9342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Liberation Serif" panose="02020603050405020304" pitchFamily="18" charset="0"/>
                        </a:rPr>
                        <a:t>5</a:t>
                      </a:r>
                      <a:endParaRPr lang="ru-RU" sz="1400" dirty="0"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1435" marR="1524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 panose="02020603050405020304" pitchFamily="18" charset="0"/>
                        </a:rPr>
                        <a:t> Количество читателей (ед.)</a:t>
                      </a:r>
                      <a:endParaRPr lang="ru-RU" sz="14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>
                          <a:latin typeface="Liberation Serif" panose="02020603050405020304" pitchFamily="18" charset="0"/>
                        </a:rPr>
                        <a:t>9 264</a:t>
                      </a:r>
                      <a:endParaRPr lang="ru-RU" sz="14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>
                          <a:latin typeface="Liberation Serif" panose="02020603050405020304" pitchFamily="18" charset="0"/>
                          <a:ea typeface="Times New Roman"/>
                          <a:cs typeface="Times New Roman" pitchFamily="18" charset="0"/>
                        </a:rPr>
                        <a:t>9 449</a:t>
                      </a:r>
                      <a:endParaRPr lang="ru-RU" sz="14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9342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Liberation Serif" panose="02020603050405020304" pitchFamily="18" charset="0"/>
                        </a:rPr>
                        <a:t>6</a:t>
                      </a:r>
                      <a:endParaRPr lang="ru-RU" sz="1400" dirty="0"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1435" marR="1524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 panose="02020603050405020304" pitchFamily="18" charset="0"/>
                        </a:rPr>
                        <a:t> Количество посещений (ед.)</a:t>
                      </a:r>
                      <a:endParaRPr lang="ru-RU" sz="14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>
                          <a:latin typeface="Liberation Serif" panose="02020603050405020304" pitchFamily="18" charset="0"/>
                        </a:rPr>
                        <a:t>141 191</a:t>
                      </a:r>
                      <a:endParaRPr lang="ru-RU" sz="14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>
                          <a:latin typeface="Liberation Serif" panose="02020603050405020304" pitchFamily="18" charset="0"/>
                          <a:ea typeface="Times New Roman"/>
                          <a:cs typeface="Times New Roman" pitchFamily="18" charset="0"/>
                        </a:rPr>
                        <a:t>160 947</a:t>
                      </a:r>
                      <a:endParaRPr lang="ru-RU" sz="14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9342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Liberation Serif" panose="02020603050405020304" pitchFamily="18" charset="0"/>
                        </a:rPr>
                        <a:t>7</a:t>
                      </a:r>
                      <a:endParaRPr lang="ru-RU" sz="1400" dirty="0"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1435" marR="1524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 panose="02020603050405020304" pitchFamily="18" charset="0"/>
                        </a:rPr>
                        <a:t> Книговыдача (ед.)</a:t>
                      </a:r>
                      <a:endParaRPr lang="ru-RU" sz="14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>
                          <a:latin typeface="Liberation Serif" panose="02020603050405020304" pitchFamily="18" charset="0"/>
                        </a:rPr>
                        <a:t>202 382</a:t>
                      </a:r>
                      <a:endParaRPr lang="ru-RU" sz="14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>
                          <a:latin typeface="Liberation Serif" panose="02020603050405020304" pitchFamily="18" charset="0"/>
                          <a:ea typeface="Times New Roman"/>
                          <a:cs typeface="Times New Roman" pitchFamily="18" charset="0"/>
                        </a:rPr>
                        <a:t>201 561</a:t>
                      </a:r>
                      <a:endParaRPr lang="ru-RU" sz="14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4168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Liberation Serif" panose="02020603050405020304" pitchFamily="18" charset="0"/>
                        </a:rPr>
                        <a:t>8</a:t>
                      </a:r>
                      <a:endParaRPr lang="ru-RU" sz="1400" dirty="0"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1435" marR="1524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 panose="02020603050405020304" pitchFamily="18" charset="0"/>
                        </a:rPr>
                        <a:t>Количество библиотек, подключённых к Интернет (ед.)</a:t>
                      </a:r>
                      <a:endParaRPr lang="ru-RU" sz="14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 panose="02020603050405020304" pitchFamily="18" charset="0"/>
                        </a:rPr>
                        <a:t>4</a:t>
                      </a:r>
                      <a:endParaRPr lang="ru-RU" sz="14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 panose="02020603050405020304" pitchFamily="18" charset="0"/>
                          <a:ea typeface="Times New Roman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4168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Liberation Serif" panose="02020603050405020304" pitchFamily="18" charset="0"/>
                        </a:rPr>
                        <a:t>9</a:t>
                      </a:r>
                      <a:endParaRPr lang="ru-RU" sz="1400" dirty="0"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1435" marR="1524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 panose="02020603050405020304" pitchFamily="18" charset="0"/>
                        </a:rPr>
                        <a:t>Количество автоматизированных рабочих мест для читателей (ед.)</a:t>
                      </a:r>
                      <a:endParaRPr lang="ru-RU" sz="14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 panose="02020603050405020304" pitchFamily="18" charset="0"/>
                        </a:rPr>
                        <a:t>12</a:t>
                      </a:r>
                      <a:endParaRPr lang="ru-RU" sz="14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 panose="02020603050405020304" pitchFamily="18" charset="0"/>
                          <a:ea typeface="Times New Roman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624F3AB0-0A32-556A-9D78-8280F4C6E9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905" y="5141237"/>
            <a:ext cx="2913930" cy="1040020"/>
          </a:xfrm>
          <a:prstGeom prst="rect">
            <a:avLst/>
          </a:prstGeom>
          <a:effectLst>
            <a:softEdge rad="2413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57C5E85-77ED-4B8A-A628-37C61CF7B6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695" y="5085184"/>
            <a:ext cx="2806055" cy="157840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77BFEAD-6052-4451-B24B-0A61ED9212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65" y="4798079"/>
            <a:ext cx="3094815" cy="1740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175795"/>
      </p:ext>
    </p:extLst>
  </p:cSld>
  <p:clrMapOvr>
    <a:masterClrMapping/>
  </p:clrMapOvr>
  <p:transition>
    <p:comb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6944" y="0"/>
            <a:ext cx="8229600" cy="979512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sz="3200" dirty="0">
                <a:latin typeface="Liberation Serif" panose="02020603050405020304" pitchFamily="18" charset="0"/>
                <a:cs typeface="Times New Roman" pitchFamily="18" charset="0"/>
              </a:rPr>
              <a:t>Динамика основных показателей деятельности Историко-этнографического музея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62963-80FA-49AC-8E2A-CD7E2F375CD1}" type="slidenum">
              <a:rPr lang="ru-RU" smtClean="0"/>
              <a:pPr/>
              <a:t>53</a:t>
            </a:fld>
            <a:endParaRPr lang="ru-RU" dirty="0"/>
          </a:p>
        </p:txBody>
      </p:sp>
      <p:graphicFrame>
        <p:nvGraphicFramePr>
          <p:cNvPr id="9" name="Содержимое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17396574"/>
              </p:ext>
            </p:extLst>
          </p:nvPr>
        </p:nvGraphicFramePr>
        <p:xfrm>
          <a:off x="539552" y="944055"/>
          <a:ext cx="8208912" cy="33756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381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91891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6614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8571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45054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Liberation Serif" panose="02020603050405020304" pitchFamily="18" charset="0"/>
                        </a:rPr>
                        <a:t>№ </a:t>
                      </a:r>
                      <a:r>
                        <a:rPr lang="ru-RU" sz="1800" dirty="0" err="1">
                          <a:latin typeface="Liberation Serif" panose="02020603050405020304" pitchFamily="18" charset="0"/>
                        </a:rPr>
                        <a:t>п\п</a:t>
                      </a:r>
                      <a:endParaRPr lang="ru-RU" sz="1800" dirty="0"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>
                          <a:latin typeface="Liberation Serif" panose="02020603050405020304" pitchFamily="18" charset="0"/>
                        </a:rPr>
                        <a:t>Показатель</a:t>
                      </a:r>
                      <a:endParaRPr lang="ru-RU" sz="1800" dirty="0">
                        <a:latin typeface="Liberation Serif" panose="02020603050405020304" pitchFamily="18" charset="0"/>
                        <a:ea typeface="SimSu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400" dirty="0">
                          <a:latin typeface="Liberation Serif" panose="02020603050405020304" pitchFamily="18" charset="0"/>
                        </a:rPr>
                        <a:t>202</a:t>
                      </a:r>
                      <a:r>
                        <a:rPr lang="en-US" sz="2400" dirty="0">
                          <a:latin typeface="Liberation Serif" panose="02020603050405020304" pitchFamily="18" charset="0"/>
                        </a:rPr>
                        <a:t>2</a:t>
                      </a:r>
                      <a:endParaRPr lang="ru-RU" sz="24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400" dirty="0">
                          <a:latin typeface="Liberation Serif" panose="02020603050405020304" pitchFamily="18" charset="0"/>
                        </a:rPr>
                        <a:t>202</a:t>
                      </a:r>
                      <a:r>
                        <a:rPr lang="en-US" sz="2400" dirty="0">
                          <a:latin typeface="Liberation Serif" panose="02020603050405020304" pitchFamily="18" charset="0"/>
                        </a:rPr>
                        <a:t>3</a:t>
                      </a:r>
                      <a:endParaRPr lang="ru-RU" sz="24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80633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Liberation Serif" panose="02020603050405020304" pitchFamily="18" charset="0"/>
                        </a:rPr>
                        <a:t>1</a:t>
                      </a:r>
                      <a:endParaRPr lang="ru-RU" sz="1800" dirty="0"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>
                          <a:latin typeface="Liberation Serif" panose="02020603050405020304" pitchFamily="18" charset="0"/>
                        </a:rPr>
                        <a:t>Основной фонд: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>
                          <a:latin typeface="Liberation Serif" panose="02020603050405020304" pitchFamily="18" charset="0"/>
                        </a:rPr>
                        <a:t> общее количество (ед.)</a:t>
                      </a:r>
                      <a:endParaRPr lang="ru-RU" sz="18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>
                          <a:latin typeface="Liberation Serif" panose="02020603050405020304" pitchFamily="18" charset="0"/>
                        </a:rPr>
                        <a:t>14 970</a:t>
                      </a:r>
                      <a:endParaRPr lang="ru-RU" sz="18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>
                          <a:latin typeface="Liberation Serif" panose="02020603050405020304" pitchFamily="18" charset="0"/>
                          <a:ea typeface="Times New Roman"/>
                          <a:cs typeface="Times New Roman" pitchFamily="18" charset="0"/>
                        </a:rPr>
                        <a:t>15 170</a:t>
                      </a:r>
                      <a:endParaRPr lang="ru-RU" sz="18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89657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Liberation Serif" panose="02020603050405020304" pitchFamily="18" charset="0"/>
                        </a:rPr>
                        <a:t>2</a:t>
                      </a:r>
                      <a:endParaRPr lang="ru-RU" sz="1800" dirty="0"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>
                          <a:latin typeface="Liberation Serif" panose="02020603050405020304" pitchFamily="18" charset="0"/>
                        </a:rPr>
                        <a:t>Количество посетителей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>
                          <a:latin typeface="Liberation Serif" panose="02020603050405020304" pitchFamily="18" charset="0"/>
                        </a:rPr>
                        <a:t>( чел.)</a:t>
                      </a:r>
                      <a:endParaRPr lang="ru-RU" sz="18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>
                          <a:latin typeface="Liberation Serif" panose="02020603050405020304" pitchFamily="18" charset="0"/>
                        </a:rPr>
                        <a:t>26 800</a:t>
                      </a:r>
                      <a:endParaRPr lang="ru-RU" sz="18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>
                          <a:latin typeface="Liberation Serif" panose="02020603050405020304" pitchFamily="18" charset="0"/>
                          <a:ea typeface="Times New Roman"/>
                          <a:cs typeface="Times New Roman" pitchFamily="18" charset="0"/>
                        </a:rPr>
                        <a:t>23 532</a:t>
                      </a:r>
                      <a:endParaRPr lang="ru-RU" sz="18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11459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Liberation Serif" panose="02020603050405020304" pitchFamily="18" charset="0"/>
                        </a:rPr>
                        <a:t>3</a:t>
                      </a:r>
                      <a:endParaRPr lang="ru-RU" sz="1800" dirty="0"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>
                          <a:latin typeface="Liberation Serif" panose="02020603050405020304" pitchFamily="18" charset="0"/>
                        </a:rPr>
                        <a:t>Количество экскурсий (ед.)</a:t>
                      </a:r>
                      <a:endParaRPr lang="ru-RU" sz="18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>
                          <a:latin typeface="Liberation Serif" panose="02020603050405020304" pitchFamily="18" charset="0"/>
                        </a:rPr>
                        <a:t>1 217</a:t>
                      </a:r>
                      <a:endParaRPr lang="ru-RU" sz="18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>
                          <a:latin typeface="Liberation Serif" panose="02020603050405020304" pitchFamily="18" charset="0"/>
                          <a:ea typeface="Times New Roman"/>
                          <a:cs typeface="Times New Roman" pitchFamily="18" charset="0"/>
                        </a:rPr>
                        <a:t>1 251</a:t>
                      </a:r>
                      <a:endParaRPr lang="ru-RU" sz="18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15746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Liberation Serif" panose="02020603050405020304" pitchFamily="18" charset="0"/>
                        </a:rPr>
                        <a:t>4</a:t>
                      </a:r>
                      <a:endParaRPr lang="ru-RU" sz="1800" dirty="0"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>
                          <a:latin typeface="Liberation Serif" panose="02020603050405020304" pitchFamily="18" charset="0"/>
                        </a:rPr>
                        <a:t>Научно-просветительские мероприятия (ед.)</a:t>
                      </a:r>
                      <a:endParaRPr lang="ru-RU" sz="18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>
                          <a:latin typeface="Liberation Serif" panose="02020603050405020304" pitchFamily="18" charset="0"/>
                        </a:rPr>
                        <a:t>63</a:t>
                      </a:r>
                      <a:endParaRPr lang="ru-RU" sz="18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>
                          <a:latin typeface="Liberation Serif" panose="02020603050405020304" pitchFamily="18" charset="0"/>
                          <a:ea typeface="Times New Roman"/>
                          <a:cs typeface="Times New Roman" pitchFamily="18" charset="0"/>
                        </a:rPr>
                        <a:t>82</a:t>
                      </a:r>
                      <a:endParaRPr lang="ru-RU" sz="18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11459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Liberation Serif" panose="02020603050405020304" pitchFamily="18" charset="0"/>
                        </a:rPr>
                        <a:t>5</a:t>
                      </a:r>
                      <a:endParaRPr lang="ru-RU" sz="1800" dirty="0"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>
                          <a:latin typeface="Liberation Serif" panose="02020603050405020304" pitchFamily="18" charset="0"/>
                        </a:rPr>
                        <a:t>Количество выставок (ед.)</a:t>
                      </a:r>
                      <a:endParaRPr lang="ru-RU" sz="18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>
                          <a:latin typeface="Liberation Serif" panose="02020603050405020304" pitchFamily="18" charset="0"/>
                        </a:rPr>
                        <a:t>32</a:t>
                      </a:r>
                      <a:endParaRPr lang="ru-RU" sz="18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>
                          <a:latin typeface="Liberation Serif" panose="02020603050405020304" pitchFamily="18" charset="0"/>
                          <a:ea typeface="Times New Roman"/>
                          <a:cs typeface="Times New Roman" pitchFamily="18" charset="0"/>
                        </a:rPr>
                        <a:t>40</a:t>
                      </a:r>
                      <a:endParaRPr lang="ru-RU" sz="18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505FDEFE-4EBF-096A-39A6-707BA8C8DD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493" y="4636198"/>
            <a:ext cx="1720151" cy="172015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E881923-CFED-485E-B0F8-5E85946242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508" y="4437112"/>
            <a:ext cx="2785207" cy="193992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8094A891-4F32-459A-9C76-659F5D92B6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44" y="4266687"/>
            <a:ext cx="3314976" cy="2209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517196"/>
      </p:ext>
    </p:extLst>
  </p:cSld>
  <p:clrMapOvr>
    <a:masterClrMapping/>
  </p:clrMapOvr>
  <p:transition>
    <p:comb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1143000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defRPr/>
            </a:pP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/>
            </a:r>
            <a:b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</a:b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</a:rPr>
              <a:t>Муниципальная программа «Развитие физической культуры, спорта и молодежной политики в Городском округе </a:t>
            </a:r>
            <a:b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</a:rPr>
              <a:t>«город Ирбит» Свердловской области до 202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</a:rPr>
              <a:t>5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</a:rPr>
              <a:t> года»</a:t>
            </a:r>
            <a:b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</a:rPr>
            </a:br>
            <a:endParaRPr lang="ru-RU" sz="2400" b="1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Liberation Serif" panose="02020603050405020304" pitchFamily="18" charset="0"/>
            </a:endParaRPr>
          </a:p>
        </p:txBody>
      </p:sp>
      <p:graphicFrame>
        <p:nvGraphicFramePr>
          <p:cNvPr id="26663" name="Group 39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2268219279"/>
              </p:ext>
            </p:extLst>
          </p:nvPr>
        </p:nvGraphicFramePr>
        <p:xfrm>
          <a:off x="238345" y="2132856"/>
          <a:ext cx="8678864" cy="3587136"/>
        </p:xfrm>
        <a:graphic>
          <a:graphicData uri="http://schemas.openxmlformats.org/drawingml/2006/table">
            <a:tbl>
              <a:tblPr/>
              <a:tblGrid>
                <a:gridCol w="610710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8588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8588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818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Наименование подпрограммы</a:t>
                      </a:r>
                    </a:p>
                  </a:txBody>
                  <a:tcPr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A96FE3">
                            <a:tint val="66000"/>
                            <a:satMod val="160000"/>
                          </a:srgbClr>
                        </a:gs>
                        <a:gs pos="50000">
                          <a:srgbClr val="A96FE3">
                            <a:tint val="44500"/>
                            <a:satMod val="160000"/>
                          </a:srgbClr>
                        </a:gs>
                        <a:gs pos="100000">
                          <a:srgbClr val="A96FE3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202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 год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A96FE3">
                            <a:tint val="66000"/>
                            <a:satMod val="160000"/>
                          </a:srgbClr>
                        </a:gs>
                        <a:gs pos="50000">
                          <a:srgbClr val="A96FE3">
                            <a:tint val="44500"/>
                            <a:satMod val="160000"/>
                          </a:srgbClr>
                        </a:gs>
                        <a:gs pos="100000">
                          <a:srgbClr val="A96FE3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202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 год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A96FE3">
                            <a:tint val="66000"/>
                            <a:satMod val="160000"/>
                          </a:srgbClr>
                        </a:gs>
                        <a:gs pos="50000">
                          <a:srgbClr val="A96FE3">
                            <a:tint val="44500"/>
                            <a:satMod val="160000"/>
                          </a:srgbClr>
                        </a:gs>
                        <a:gs pos="100000">
                          <a:srgbClr val="A96FE3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262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Молодежь Городского округа «город Ирбит» Свердловской области до 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2025 </a:t>
                      </a: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года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A96FE3">
                            <a:tint val="66000"/>
                            <a:satMod val="160000"/>
                          </a:srgbClr>
                        </a:gs>
                        <a:gs pos="50000">
                          <a:srgbClr val="A96FE3">
                            <a:tint val="44500"/>
                            <a:satMod val="160000"/>
                          </a:srgbClr>
                        </a:gs>
                        <a:gs pos="100000">
                          <a:srgbClr val="A96FE3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11 105,6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A96FE3">
                            <a:tint val="66000"/>
                            <a:satMod val="160000"/>
                          </a:srgbClr>
                        </a:gs>
                        <a:gs pos="50000">
                          <a:srgbClr val="A96FE3">
                            <a:tint val="44500"/>
                            <a:satMod val="160000"/>
                          </a:srgbClr>
                        </a:gs>
                        <a:gs pos="100000">
                          <a:srgbClr val="A96FE3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12 293,2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A96FE3">
                            <a:tint val="66000"/>
                            <a:satMod val="160000"/>
                          </a:srgbClr>
                        </a:gs>
                        <a:gs pos="50000">
                          <a:srgbClr val="A96FE3">
                            <a:tint val="44500"/>
                            <a:satMod val="160000"/>
                          </a:srgbClr>
                        </a:gs>
                        <a:gs pos="100000">
                          <a:srgbClr val="A96FE3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11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Патриотическое воспитание граждан Городского округа «город Ирбит» Свердловской области до 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2025 </a:t>
                      </a: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года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A96FE3">
                            <a:tint val="66000"/>
                            <a:satMod val="160000"/>
                          </a:srgbClr>
                        </a:gs>
                        <a:gs pos="50000">
                          <a:srgbClr val="A96FE3">
                            <a:tint val="44500"/>
                            <a:satMod val="160000"/>
                          </a:srgbClr>
                        </a:gs>
                        <a:gs pos="100000">
                          <a:srgbClr val="A96FE3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359,9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A96FE3">
                            <a:tint val="66000"/>
                            <a:satMod val="160000"/>
                          </a:srgbClr>
                        </a:gs>
                        <a:gs pos="50000">
                          <a:srgbClr val="A96FE3">
                            <a:tint val="44500"/>
                            <a:satMod val="160000"/>
                          </a:srgbClr>
                        </a:gs>
                        <a:gs pos="100000">
                          <a:srgbClr val="A96FE3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0,0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A96FE3">
                            <a:tint val="66000"/>
                            <a:satMod val="160000"/>
                          </a:srgbClr>
                        </a:gs>
                        <a:gs pos="50000">
                          <a:srgbClr val="A96FE3">
                            <a:tint val="44500"/>
                            <a:satMod val="160000"/>
                          </a:srgbClr>
                        </a:gs>
                        <a:gs pos="100000">
                          <a:srgbClr val="A96FE3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201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Развитие физической культуры и спорта в  Городском округе «город Ирбит» Свердловской области до 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2025 </a:t>
                      </a: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года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A96FE3">
                            <a:tint val="66000"/>
                            <a:satMod val="160000"/>
                          </a:srgbClr>
                        </a:gs>
                        <a:gs pos="50000">
                          <a:srgbClr val="A96FE3">
                            <a:tint val="44500"/>
                            <a:satMod val="160000"/>
                          </a:srgbClr>
                        </a:gs>
                        <a:gs pos="100000">
                          <a:srgbClr val="A96FE3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8 051,2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A96FE3">
                            <a:tint val="66000"/>
                            <a:satMod val="160000"/>
                          </a:srgbClr>
                        </a:gs>
                        <a:gs pos="50000">
                          <a:srgbClr val="A96FE3">
                            <a:tint val="44500"/>
                            <a:satMod val="160000"/>
                          </a:srgbClr>
                        </a:gs>
                        <a:gs pos="100000">
                          <a:srgbClr val="A96FE3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6 626,9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A96FE3">
                            <a:tint val="66000"/>
                            <a:satMod val="160000"/>
                          </a:srgbClr>
                        </a:gs>
                        <a:gs pos="50000">
                          <a:srgbClr val="A96FE3">
                            <a:tint val="44500"/>
                            <a:satMod val="160000"/>
                          </a:srgbClr>
                        </a:gs>
                        <a:gs pos="100000">
                          <a:srgbClr val="A96FE3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Развитие инфраструктуры объектов спорта муниципальной собственности в </a:t>
                      </a: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Городском округе «город Ирбит» Свердловской области до 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2025 </a:t>
                      </a: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года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A96FE3">
                            <a:tint val="66000"/>
                            <a:satMod val="160000"/>
                          </a:srgbClr>
                        </a:gs>
                        <a:gs pos="50000">
                          <a:srgbClr val="A96FE3">
                            <a:tint val="44500"/>
                            <a:satMod val="160000"/>
                          </a:srgbClr>
                        </a:gs>
                        <a:gs pos="100000">
                          <a:srgbClr val="A96FE3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51 332,2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A96FE3">
                            <a:tint val="66000"/>
                            <a:satMod val="160000"/>
                          </a:srgbClr>
                        </a:gs>
                        <a:gs pos="50000">
                          <a:srgbClr val="A96FE3">
                            <a:tint val="44500"/>
                            <a:satMod val="160000"/>
                          </a:srgbClr>
                        </a:gs>
                        <a:gs pos="100000">
                          <a:srgbClr val="A96FE3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59 790,1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A96FE3">
                            <a:tint val="66000"/>
                            <a:satMod val="160000"/>
                          </a:srgbClr>
                        </a:gs>
                        <a:gs pos="50000">
                          <a:srgbClr val="A96FE3">
                            <a:tint val="44500"/>
                            <a:satMod val="160000"/>
                          </a:srgbClr>
                        </a:gs>
                        <a:gs pos="100000">
                          <a:srgbClr val="A96FE3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449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ИТОГО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A96FE3">
                            <a:tint val="66000"/>
                            <a:satMod val="160000"/>
                          </a:srgbClr>
                        </a:gs>
                        <a:gs pos="50000">
                          <a:srgbClr val="A96FE3">
                            <a:tint val="44500"/>
                            <a:satMod val="160000"/>
                          </a:srgbClr>
                        </a:gs>
                        <a:gs pos="100000">
                          <a:srgbClr val="A96FE3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70 848,9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A96FE3">
                            <a:tint val="66000"/>
                            <a:satMod val="160000"/>
                          </a:srgbClr>
                        </a:gs>
                        <a:gs pos="50000">
                          <a:srgbClr val="A96FE3">
                            <a:tint val="44500"/>
                            <a:satMod val="160000"/>
                          </a:srgbClr>
                        </a:gs>
                        <a:gs pos="100000">
                          <a:srgbClr val="A96FE3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78 710,2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A96FE3">
                            <a:tint val="66000"/>
                            <a:satMod val="160000"/>
                          </a:srgbClr>
                        </a:gs>
                        <a:gs pos="50000">
                          <a:srgbClr val="A96FE3">
                            <a:tint val="44500"/>
                            <a:satMod val="160000"/>
                          </a:srgbClr>
                        </a:gs>
                        <a:gs pos="100000">
                          <a:srgbClr val="A96FE3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68726" name="Rectangle 118"/>
          <p:cNvSpPr>
            <a:spLocks noChangeArrowheads="1"/>
          </p:cNvSpPr>
          <p:nvPr/>
        </p:nvSpPr>
        <p:spPr bwMode="auto">
          <a:xfrm>
            <a:off x="7596336" y="1700808"/>
            <a:ext cx="14081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  <a:cs typeface="Times New Roman" pitchFamily="18" charset="0"/>
              </a:rPr>
              <a:t>тыс. рублей</a:t>
            </a:r>
          </a:p>
        </p:txBody>
      </p:sp>
    </p:spTree>
    <p:extLst>
      <p:ext uri="{BB962C8B-B14F-4D97-AF65-F5344CB8AC3E}">
        <p14:creationId xmlns:p14="http://schemas.microsoft.com/office/powerpoint/2010/main" val="1326330158"/>
      </p:ext>
    </p:extLst>
  </p:cSld>
  <p:clrMapOvr>
    <a:masterClrMapping/>
  </p:clrMapOvr>
  <p:transition>
    <p:comb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715"/>
            <a:ext cx="8229600" cy="907504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sz="2800" b="1" dirty="0">
                <a:solidFill>
                  <a:srgbClr val="0070C0"/>
                </a:solidFill>
                <a:latin typeface="Liberation Serif" panose="02020603050405020304" pitchFamily="18" charset="0"/>
                <a:cs typeface="Times New Roman" pitchFamily="18" charset="0"/>
              </a:rPr>
              <a:t>Подпрограмма «Молодежь Городского округа «город Ирбит» Свердловской области до 202</a:t>
            </a:r>
            <a:r>
              <a:rPr lang="en-US" sz="2800" b="1" dirty="0">
                <a:solidFill>
                  <a:srgbClr val="0070C0"/>
                </a:solidFill>
                <a:latin typeface="Liberation Serif" panose="02020603050405020304" pitchFamily="18" charset="0"/>
                <a:cs typeface="Times New Roman" pitchFamily="18" charset="0"/>
              </a:rPr>
              <a:t>5</a:t>
            </a:r>
            <a:r>
              <a:rPr lang="ru-RU" sz="2800" b="1" dirty="0">
                <a:solidFill>
                  <a:srgbClr val="0070C0"/>
                </a:solidFill>
                <a:latin typeface="Liberation Serif" panose="02020603050405020304" pitchFamily="18" charset="0"/>
                <a:cs typeface="Times New Roman" pitchFamily="18" charset="0"/>
              </a:rPr>
              <a:t> года»</a:t>
            </a:r>
            <a:endParaRPr lang="ru-RU" sz="2800" dirty="0">
              <a:solidFill>
                <a:srgbClr val="0070C0"/>
              </a:solidFill>
              <a:latin typeface="Liberation Serif" panose="02020603050405020304" pitchFamily="18" charset="0"/>
            </a:endParaRPr>
          </a:p>
        </p:txBody>
      </p:sp>
      <p:graphicFrame>
        <p:nvGraphicFramePr>
          <p:cNvPr id="9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12321179"/>
              </p:ext>
            </p:extLst>
          </p:nvPr>
        </p:nvGraphicFramePr>
        <p:xfrm>
          <a:off x="467544" y="908721"/>
          <a:ext cx="8352928" cy="28358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859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95893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1444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9095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2001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Liberation Serif" pitchFamily="18" charset="0"/>
                        </a:rPr>
                        <a:t>№ </a:t>
                      </a:r>
                      <a:r>
                        <a:rPr lang="ru-RU" sz="1600" dirty="0" err="1">
                          <a:latin typeface="Liberation Serif" pitchFamily="18" charset="0"/>
                        </a:rPr>
                        <a:t>п</a:t>
                      </a:r>
                      <a:r>
                        <a:rPr lang="ru-RU" sz="1600" dirty="0">
                          <a:latin typeface="Liberation Serif" pitchFamily="18" charset="0"/>
                        </a:rPr>
                        <a:t>/</a:t>
                      </a:r>
                      <a:r>
                        <a:rPr lang="ru-RU" sz="1600" dirty="0" err="1">
                          <a:latin typeface="Liberation Serif" pitchFamily="18" charset="0"/>
                        </a:rPr>
                        <a:t>п</a:t>
                      </a:r>
                      <a:endParaRPr lang="ru-RU" sz="1600" dirty="0"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Liberation Serif" pitchFamily="18" charset="0"/>
                        </a:rPr>
                        <a:t>Показатель</a:t>
                      </a:r>
                      <a:endParaRPr lang="ru-RU" sz="1600" dirty="0"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Liberation Serif" pitchFamily="18" charset="0"/>
                        </a:rPr>
                        <a:t> 202</a:t>
                      </a:r>
                      <a:r>
                        <a:rPr lang="en-US" sz="1600" dirty="0">
                          <a:latin typeface="Liberation Serif" pitchFamily="18" charset="0"/>
                        </a:rPr>
                        <a:t>2</a:t>
                      </a:r>
                      <a:r>
                        <a:rPr lang="ru-RU" sz="1600" dirty="0">
                          <a:latin typeface="Liberation Serif" pitchFamily="18" charset="0"/>
                        </a:rPr>
                        <a:t> год, чел.</a:t>
                      </a:r>
                      <a:endParaRPr lang="ru-RU" sz="1600" dirty="0"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Liberation Serif" pitchFamily="18" charset="0"/>
                        </a:rPr>
                        <a:t>202</a:t>
                      </a:r>
                      <a:r>
                        <a:rPr lang="en-US" sz="1600" dirty="0">
                          <a:latin typeface="Liberation Serif" pitchFamily="18" charset="0"/>
                        </a:rPr>
                        <a:t>3</a:t>
                      </a:r>
                      <a:r>
                        <a:rPr lang="ru-RU" sz="1600" dirty="0">
                          <a:latin typeface="Liberation Serif" pitchFamily="18" charset="0"/>
                        </a:rPr>
                        <a:t> год, чел. </a:t>
                      </a:r>
                      <a:endParaRPr lang="ru-RU" sz="1600" dirty="0"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7307">
                <a:tc gridSpan="4">
                  <a:txBody>
                    <a:bodyPr/>
                    <a:lstStyle/>
                    <a:p>
                      <a:pPr algn="ctr"/>
                      <a:r>
                        <a:rPr kumimoji="0" lang="ru-RU" sz="1600" b="1" kern="1200" dirty="0">
                          <a:latin typeface="Liberation Serif" pitchFamily="18" charset="0"/>
                        </a:rPr>
                        <a:t>Количество трудоустроенных несовершеннолетних граждан</a:t>
                      </a:r>
                      <a:endParaRPr lang="ru-RU" sz="1600" b="1" dirty="0"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291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Liberation Serif" pitchFamily="18" charset="0"/>
                        </a:rPr>
                        <a:t>1</a:t>
                      </a:r>
                      <a:endParaRPr lang="ru-RU" sz="1600" dirty="0"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>
                          <a:latin typeface="Liberation Serif" pitchFamily="18" charset="0"/>
                        </a:rPr>
                        <a:t>Всего,</a:t>
                      </a:r>
                      <a:r>
                        <a:rPr lang="ru-RU" sz="1600" b="1" baseline="0" dirty="0">
                          <a:latin typeface="Liberation Serif" pitchFamily="18" charset="0"/>
                        </a:rPr>
                        <a:t> чел.</a:t>
                      </a:r>
                      <a:endParaRPr lang="ru-RU" sz="1600" b="1" dirty="0">
                        <a:latin typeface="Liberation Serif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Liberation Serif" pitchFamily="18" charset="0"/>
                        </a:rPr>
                        <a:t>296</a:t>
                      </a:r>
                      <a:endParaRPr lang="ru-RU" sz="1600" b="1" dirty="0">
                        <a:latin typeface="Liberation Serif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Liberation Serif" pitchFamily="18" charset="0"/>
                        </a:rPr>
                        <a:t>263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6847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Liberation Serif" pitchFamily="18" charset="0"/>
                        </a:rPr>
                        <a:t>2</a:t>
                      </a:r>
                      <a:endParaRPr lang="ru-RU" sz="1600" dirty="0"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Liberation Serif" pitchFamily="18" charset="0"/>
                        </a:rPr>
                        <a:t>Из</a:t>
                      </a:r>
                      <a:r>
                        <a:rPr lang="ru-RU" sz="1600" baseline="0" dirty="0">
                          <a:latin typeface="Liberation Serif" pitchFamily="18" charset="0"/>
                        </a:rPr>
                        <a:t> них: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Liberation Serif" pitchFamily="18" charset="0"/>
                        </a:rPr>
                        <a:t>- при поддержке средств ГО город Ирбит;</a:t>
                      </a:r>
                      <a:endParaRPr lang="ru-RU" sz="1600" dirty="0">
                        <a:latin typeface="Liberation Serif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Liberation Serif" pitchFamily="18" charset="0"/>
                          <a:ea typeface="Times New Roman"/>
                          <a:cs typeface="Times New Roman" pitchFamily="18" charset="0"/>
                        </a:rPr>
                        <a:t>296</a:t>
                      </a:r>
                      <a:endParaRPr lang="ru-RU" sz="1600" dirty="0">
                        <a:latin typeface="Liberation Serif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Liberation Serif" pitchFamily="18" charset="0"/>
                          <a:ea typeface="Times New Roman"/>
                          <a:cs typeface="Times New Roman" pitchFamily="18" charset="0"/>
                        </a:rPr>
                        <a:t>263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92647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Liberation Serif" pitchFamily="18" charset="0"/>
                        </a:rPr>
                        <a:t>3</a:t>
                      </a:r>
                      <a:endParaRPr lang="ru-RU" sz="1600" dirty="0"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Liberation Serif" pitchFamily="18" charset="0"/>
                        </a:rPr>
                        <a:t>- при поддержке средств работодателей;</a:t>
                      </a:r>
                      <a:endParaRPr lang="ru-RU" sz="1600" dirty="0">
                        <a:latin typeface="Liberation Serif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Liberation Serif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Liberation Serif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9537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Liberation Serif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1600" kern="1200" dirty="0">
                          <a:latin typeface="Liberation Serif" pitchFamily="18" charset="0"/>
                        </a:rPr>
                        <a:t>Из</a:t>
                      </a:r>
                      <a:r>
                        <a:rPr kumimoji="0" lang="ru-RU" sz="1600" kern="1200" baseline="0" dirty="0">
                          <a:latin typeface="Liberation Serif" pitchFamily="18" charset="0"/>
                        </a:rPr>
                        <a:t> них:</a:t>
                      </a:r>
                    </a:p>
                    <a:p>
                      <a:pPr algn="l"/>
                      <a:r>
                        <a:rPr kumimoji="0" lang="ru-RU" sz="1600" kern="1200" dirty="0">
                          <a:latin typeface="Liberation Serif" pitchFamily="18" charset="0"/>
                        </a:rPr>
                        <a:t>- при поддержке средств Центра занятости населения.</a:t>
                      </a:r>
                      <a:endParaRPr lang="ru-RU" sz="1600" dirty="0"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Liberation Serif" pitchFamily="18" charset="0"/>
                          <a:cs typeface="Times New Roman" pitchFamily="18" charset="0"/>
                        </a:rPr>
                        <a:t>296</a:t>
                      </a:r>
                      <a:endParaRPr lang="ru-RU" sz="1600" dirty="0"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Liberation Serif" pitchFamily="18" charset="0"/>
                          <a:cs typeface="Times New Roman" pitchFamily="18" charset="0"/>
                        </a:rPr>
                        <a:t>263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62963-80FA-49AC-8E2A-CD7E2F375CD1}" type="slidenum">
              <a:rPr lang="ru-RU" smtClean="0"/>
              <a:pPr/>
              <a:t>55</a:t>
            </a:fld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BD2F57AD-0D2B-0BCE-A6A9-A4AA480B55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4221088"/>
            <a:ext cx="1844824" cy="1844824"/>
          </a:xfrm>
          <a:prstGeom prst="rect">
            <a:avLst/>
          </a:prstGeom>
        </p:spPr>
      </p:pic>
      <p:pic>
        <p:nvPicPr>
          <p:cNvPr id="1027" name="Picture 3" descr="C:\Users\Admin\Desktop\Fg9WGUzQBb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4005064"/>
            <a:ext cx="3312368" cy="2022596"/>
          </a:xfrm>
          <a:prstGeom prst="rect">
            <a:avLst/>
          </a:prstGeom>
          <a:noFill/>
        </p:spPr>
      </p:pic>
      <p:pic>
        <p:nvPicPr>
          <p:cNvPr id="1028" name="Picture 4" descr="C:\Users\Admin\Desktop\zM1RIwTkzk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6" y="3933056"/>
            <a:ext cx="1863242" cy="20968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48255021"/>
      </p:ext>
    </p:extLst>
  </p:cSld>
  <p:clrMapOvr>
    <a:masterClrMapping/>
  </p:clrMapOvr>
  <p:transition>
    <p:comb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214422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dirty="0">
                <a:solidFill>
                  <a:srgbClr val="0070C0"/>
                </a:solidFill>
                <a:latin typeface="Liberation Serif" panose="02020603050405020304" pitchFamily="18" charset="0"/>
                <a:cs typeface="Times New Roman" pitchFamily="18" charset="0"/>
              </a:rPr>
              <a:t>Подпрограмма «Патриотическое воспитание граждан Городского округа «город Ирбит» Свердловской области  до 202</a:t>
            </a:r>
            <a:r>
              <a:rPr lang="en-US" sz="2400" b="1" dirty="0">
                <a:solidFill>
                  <a:srgbClr val="0070C0"/>
                </a:solidFill>
                <a:latin typeface="Liberation Serif" panose="02020603050405020304" pitchFamily="18" charset="0"/>
                <a:cs typeface="Times New Roman" pitchFamily="18" charset="0"/>
              </a:rPr>
              <a:t>5</a:t>
            </a:r>
            <a:r>
              <a:rPr lang="ru-RU" sz="2400" b="1" dirty="0">
                <a:solidFill>
                  <a:srgbClr val="0070C0"/>
                </a:solidFill>
                <a:latin typeface="Liberation Serif" panose="02020603050405020304" pitchFamily="18" charset="0"/>
                <a:cs typeface="Times New Roman" pitchFamily="18" charset="0"/>
              </a:rPr>
              <a:t> года»</a:t>
            </a:r>
            <a:endParaRPr lang="ru-RU" sz="2400" dirty="0">
              <a:solidFill>
                <a:srgbClr val="0070C0"/>
              </a:solidFill>
              <a:latin typeface="Liberation Serif" pitchFamily="18" charset="0"/>
            </a:endParaRPr>
          </a:p>
        </p:txBody>
      </p:sp>
      <p:graphicFrame>
        <p:nvGraphicFramePr>
          <p:cNvPr id="6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65844804"/>
              </p:ext>
            </p:extLst>
          </p:nvPr>
        </p:nvGraphicFramePr>
        <p:xfrm>
          <a:off x="755576" y="1214423"/>
          <a:ext cx="7776864" cy="558234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61871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59126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6688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2639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№ </a:t>
                      </a:r>
                    </a:p>
                    <a:p>
                      <a:pPr algn="ctr"/>
                      <a:r>
                        <a:rPr lang="ru-RU" sz="1400" dirty="0" err="1"/>
                        <a:t>п</a:t>
                      </a:r>
                      <a:r>
                        <a:rPr lang="ru-RU" sz="1400" dirty="0"/>
                        <a:t>/</a:t>
                      </a:r>
                      <a:r>
                        <a:rPr lang="ru-RU" sz="1400" dirty="0" err="1"/>
                        <a:t>п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  <a:p>
                      <a:pPr algn="ctr"/>
                      <a:r>
                        <a:rPr lang="ru-RU" sz="1400" dirty="0"/>
                        <a:t>Мероприятие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Кол-во участников, чел.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53255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latin typeface="Liberation Serif" pitchFamily="18" charset="0"/>
                        </a:rPr>
                        <a:t>1</a:t>
                      </a:r>
                      <a:endParaRPr lang="ru-RU" sz="1400" b="0" dirty="0"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Liberation Serif" pitchFamily="18" charset="0"/>
                          <a:ea typeface="+mn-ea"/>
                          <a:cs typeface="+mn-cs"/>
                        </a:rPr>
                        <a:t>VII Окружная военно-спортивная игра "Школа безопасности" 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Liberation Serif" pitchFamily="18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Liberation Serif" pitchFamily="18" charset="0"/>
                          <a:ea typeface="Times New Roman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559176785"/>
                  </a:ext>
                </a:extLst>
              </a:tr>
              <a:tr h="418785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latin typeface="Liberation Serif" pitchFamily="18" charset="0"/>
                        </a:rPr>
                        <a:t>2</a:t>
                      </a:r>
                      <a:endParaRPr lang="ru-RU" sz="1400" b="0" dirty="0"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Liberation Serif" pitchFamily="18" charset="0"/>
                          <a:ea typeface="+mn-ea"/>
                          <a:cs typeface="+mn-cs"/>
                        </a:rPr>
                        <a:t>Кинопоказ патриотических фильмов</a:t>
                      </a:r>
                      <a:endParaRPr lang="ru-RU" sz="1400" b="0" baseline="0" dirty="0">
                        <a:latin typeface="Liberation Serif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Liberation Serif" pitchFamily="18" charset="0"/>
                          <a:ea typeface="Times New Roman"/>
                          <a:cs typeface="Times New Roman" pitchFamily="18" charset="0"/>
                        </a:rPr>
                        <a:t>400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663045406"/>
                  </a:ext>
                </a:extLst>
              </a:tr>
              <a:tr h="443012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latin typeface="Liberation Serif" pitchFamily="18" charset="0"/>
                          <a:cs typeface="+mn-cs"/>
                        </a:rPr>
                        <a:t>3</a:t>
                      </a:r>
                      <a:endParaRPr lang="ru-RU" sz="1400" b="0" dirty="0"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dk1"/>
                          </a:solidFill>
                          <a:latin typeface="Liberation Serif" pitchFamily="18" charset="0"/>
                          <a:ea typeface="Times New Roman"/>
                          <a:cs typeface="Times New Roman" pitchFamily="18" charset="0"/>
                        </a:rPr>
                        <a:t>Акция «Мы – граждане России» (торжественное вручение паспортов)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Liberation Serif" pitchFamily="18" charset="0"/>
                          <a:ea typeface="Times New Roman"/>
                          <a:cs typeface="Times New Roman" pitchFamily="18" charset="0"/>
                        </a:rPr>
                        <a:t>65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255614849"/>
                  </a:ext>
                </a:extLst>
              </a:tr>
              <a:tr h="681606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latin typeface="Liberation Serif" pitchFamily="18" charset="0"/>
                        </a:rPr>
                        <a:t>4</a:t>
                      </a:r>
                      <a:endParaRPr lang="ru-RU" sz="1400" b="0" dirty="0"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dk1"/>
                          </a:solidFill>
                          <a:latin typeface="Liberation Serif" pitchFamily="18" charset="0"/>
                          <a:ea typeface="Times New Roman"/>
                          <a:cs typeface="Times New Roman" pitchFamily="18" charset="0"/>
                        </a:rPr>
                        <a:t>Городская военно-спортивная игра «Армейский экспресс» среди обучающихся 8-х классов общеобразовательных организаций Городского округа «город Ирбит» Свердловской области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Liberation Serif" pitchFamily="18" charset="0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T="9525" anchor="ctr"/>
                </a:tc>
                <a:extLst>
                  <a:ext uri="{0D108BD9-81ED-4DB2-BD59-A6C34878D82A}">
                    <a16:rowId xmlns:a16="http://schemas.microsoft.com/office/drawing/2014/main" xmlns="" val="3382068041"/>
                  </a:ext>
                </a:extLst>
              </a:tr>
              <a:tr h="681606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latin typeface="Liberation Serif" pitchFamily="18" charset="0"/>
                        </a:rPr>
                        <a:t>5</a:t>
                      </a:r>
                      <a:endParaRPr lang="ru-RU" sz="1400" b="0" dirty="0"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dk1"/>
                          </a:solidFill>
                          <a:latin typeface="Liberation Serif" pitchFamily="18" charset="0"/>
                          <a:ea typeface="Times New Roman"/>
                          <a:cs typeface="Times New Roman" pitchFamily="18" charset="0"/>
                        </a:rPr>
                        <a:t>Военно-спортивная игра «Соколы России» среди обучающихся 8-х классов общеобразовательных организаций Городского округа «город Ирбит» Свердловской области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Liberation Serif" pitchFamily="18" charset="0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T="9525" anchor="ctr"/>
                </a:tc>
                <a:extLst>
                  <a:ext uri="{0D108BD9-81ED-4DB2-BD59-A6C34878D82A}">
                    <a16:rowId xmlns:a16="http://schemas.microsoft.com/office/drawing/2014/main" xmlns="" val="1773927069"/>
                  </a:ext>
                </a:extLst>
              </a:tr>
              <a:tr h="353255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latin typeface="Liberation Serif" pitchFamily="18" charset="0"/>
                        </a:rPr>
                        <a:t>6</a:t>
                      </a:r>
                      <a:endParaRPr lang="ru-RU" sz="1400" b="0" dirty="0"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Liberation Serif" pitchFamily="18" charset="0"/>
                          <a:ea typeface="+mn-ea"/>
                          <a:cs typeface="+mn-cs"/>
                        </a:rPr>
                        <a:t>Акция «Георгиевская лента»</a:t>
                      </a:r>
                      <a:endParaRPr lang="ru-RU" sz="1400" b="0" i="0" kern="1200" dirty="0">
                        <a:solidFill>
                          <a:schemeClr val="dk1"/>
                        </a:solidFill>
                        <a:latin typeface="Liberation Serif" pitchFamily="18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dirty="0">
                          <a:latin typeface="Liberation Serif" pitchFamily="18" charset="0"/>
                          <a:ea typeface="Calibri"/>
                          <a:cs typeface="Times New Roman"/>
                        </a:rPr>
                        <a:t>8 000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127567183"/>
                  </a:ext>
                </a:extLst>
              </a:tr>
              <a:tr h="353255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latin typeface="Liberation Serif" pitchFamily="18" charset="0"/>
                        </a:rPr>
                        <a:t>7</a:t>
                      </a:r>
                      <a:endParaRPr lang="ru-RU" sz="1400" b="0" dirty="0"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Liberation Serif" pitchFamily="18" charset="0"/>
                          <a:ea typeface="+mn-ea"/>
                          <a:cs typeface="+mn-cs"/>
                        </a:rPr>
                        <a:t>Молодежная патриотическая акция «Время выбрало нас»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dirty="0">
                          <a:latin typeface="Liberation Serif" pitchFamily="18" charset="0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ru-RU" sz="1400" b="0" baseline="0" dirty="0">
                          <a:latin typeface="Liberation Serif" pitchFamily="18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400" b="0" dirty="0">
                          <a:latin typeface="Liberation Serif" pitchFamily="18" charset="0"/>
                          <a:ea typeface="Calibri"/>
                          <a:cs typeface="Times New Roman"/>
                        </a:rPr>
                        <a:t>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619831609"/>
                  </a:ext>
                </a:extLst>
              </a:tr>
              <a:tr h="353255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latin typeface="Liberation Serif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Liberation Serif" pitchFamily="18" charset="0"/>
                          <a:ea typeface="+mn-ea"/>
                          <a:cs typeface="+mn-cs"/>
                        </a:rPr>
                        <a:t>Акция «Мой флаг»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Liberation Serif" pitchFamily="18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dirty="0">
                          <a:latin typeface="Liberation Serif" pitchFamily="18" charset="0"/>
                          <a:ea typeface="Calibri"/>
                          <a:cs typeface="Times New Roman"/>
                        </a:rPr>
                        <a:t>1 500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246405436"/>
                  </a:ext>
                </a:extLst>
              </a:tr>
              <a:tr h="353255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latin typeface="Liberation Serif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Liberation Serif" pitchFamily="18" charset="0"/>
                          <a:ea typeface="+mn-ea"/>
                          <a:cs typeface="+mn-cs"/>
                        </a:rPr>
                        <a:t>Акция «Свеча памяти» 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Liberation Serif" pitchFamily="18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dirty="0">
                          <a:latin typeface="Liberation Serif" pitchFamily="18" charset="0"/>
                          <a:ea typeface="Calibri"/>
                          <a:cs typeface="Times New Roman"/>
                        </a:rPr>
                        <a:t>500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869267688"/>
                  </a:ext>
                </a:extLst>
              </a:tr>
              <a:tr h="677216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latin typeface="Liberation Serif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Liberation Serif" pitchFamily="18" charset="0"/>
                          <a:ea typeface="+mn-ea"/>
                          <a:cs typeface="+mn-cs"/>
                        </a:rPr>
                        <a:t>Военно-спортивная игра «Рассвет Победы - 2023» среди обучающихся общеобразовательных организаций Городского округа «город Ирбит» Свердловской области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dirty="0">
                          <a:latin typeface="Liberation Serif" pitchFamily="18" charset="0"/>
                          <a:ea typeface="Calibri"/>
                          <a:cs typeface="Times New Roman"/>
                        </a:rPr>
                        <a:t>150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468902774"/>
                  </a:ext>
                </a:extLst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62963-80FA-49AC-8E2A-CD7E2F375CD1}" type="slidenum">
              <a:rPr lang="ru-RU" smtClean="0"/>
              <a:pPr/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7082131"/>
      </p:ext>
    </p:extLst>
  </p:cSld>
  <p:clrMapOvr>
    <a:masterClrMapping/>
  </p:clrMapOvr>
  <p:transition>
    <p:comb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8742"/>
            <a:ext cx="8928992" cy="811731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Подпрограмма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«Развитие физической культуры и спорта в Городском округе «город Ирбит» Свердловской области</a:t>
            </a:r>
            <a:br>
              <a:rPr lang="ru-RU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до 2025 года»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62963-80FA-49AC-8E2A-CD7E2F375CD1}" type="slidenum">
              <a:rPr lang="ru-RU" smtClean="0"/>
              <a:pPr/>
              <a:t>57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30774" y="1124744"/>
            <a:ext cx="845602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Liberation Serif" panose="02020603050405020304" pitchFamily="18" charset="0"/>
              </a:rPr>
              <a:t>За 2023 год на территории Городского округа «город Ирбит» Свердловской области проведено 161 физкультурное и спортивное мероприятие:</a:t>
            </a:r>
          </a:p>
          <a:p>
            <a:r>
              <a:rPr lang="ru-RU" sz="1700" dirty="0">
                <a:latin typeface="Liberation Serif" panose="02020603050405020304" pitchFamily="18" charset="0"/>
              </a:rPr>
              <a:t>- городские спортивные мероприятия (103)</a:t>
            </a:r>
          </a:p>
          <a:p>
            <a:r>
              <a:rPr lang="ru-RU" sz="1700" dirty="0">
                <a:latin typeface="Liberation Serif" panose="02020603050405020304" pitchFamily="18" charset="0"/>
              </a:rPr>
              <a:t>- мероприятия по внедрению ВФСК «ГТО» (7)</a:t>
            </a:r>
          </a:p>
          <a:p>
            <a:r>
              <a:rPr lang="ru-RU" sz="1700" dirty="0">
                <a:latin typeface="Liberation Serif" panose="02020603050405020304" pitchFamily="18" charset="0"/>
              </a:rPr>
              <a:t>- спортивные мероприятия, проводимые на</a:t>
            </a:r>
          </a:p>
          <a:p>
            <a:r>
              <a:rPr lang="ru-RU" sz="1700" dirty="0">
                <a:latin typeface="Liberation Serif" panose="02020603050405020304" pitchFamily="18" charset="0"/>
              </a:rPr>
              <a:t>уровне Восточного управленческого округа (12)</a:t>
            </a:r>
          </a:p>
          <a:p>
            <a:r>
              <a:rPr lang="ru-RU" sz="1700" dirty="0">
                <a:latin typeface="Liberation Serif" panose="02020603050405020304" pitchFamily="18" charset="0"/>
              </a:rPr>
              <a:t>- областные мероприятия (28)</a:t>
            </a:r>
          </a:p>
          <a:p>
            <a:r>
              <a:rPr lang="ru-RU" sz="1700" dirty="0">
                <a:latin typeface="Liberation Serif" panose="02020603050405020304" pitchFamily="18" charset="0"/>
              </a:rPr>
              <a:t>- всероссийские мероприятия (11)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381" y="1772816"/>
            <a:ext cx="2383122" cy="1485727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381" y="3356992"/>
            <a:ext cx="2412051" cy="1605111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381" y="5088271"/>
            <a:ext cx="2412269" cy="1605256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5085228"/>
            <a:ext cx="2448272" cy="1584484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085227"/>
            <a:ext cx="2376264" cy="1584485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3356992"/>
            <a:ext cx="2448272" cy="1608153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56992"/>
            <a:ext cx="2376264" cy="1581296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956196092"/>
      </p:ext>
    </p:extLst>
  </p:cSld>
  <p:clrMapOvr>
    <a:masterClrMapping/>
  </p:clrMapOvr>
  <p:transition>
    <p:comb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62963-80FA-49AC-8E2A-CD7E2F375CD1}" type="slidenum">
              <a:rPr lang="ru-RU" smtClean="0"/>
              <a:pPr/>
              <a:t>58</a:t>
            </a:fld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670CF1AC-4CB5-4EBD-86CC-F9785ABF5332}"/>
              </a:ext>
            </a:extLst>
          </p:cNvPr>
          <p:cNvSpPr/>
          <p:nvPr/>
        </p:nvSpPr>
        <p:spPr>
          <a:xfrm>
            <a:off x="776264" y="3057922"/>
            <a:ext cx="792088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002060"/>
                </a:solidFill>
                <a:latin typeface="Liberation Serif" panose="02020603050405020304" pitchFamily="18" charset="0"/>
              </a:rPr>
              <a:t>    В 2023 году </a:t>
            </a:r>
            <a:r>
              <a:rPr lang="ru-RU" sz="1600" b="1" dirty="0">
                <a:solidFill>
                  <a:srgbClr val="00206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приобретено следующее оборудование:</a:t>
            </a:r>
          </a:p>
          <a:p>
            <a:pPr marL="285750" indent="-285750" algn="just">
              <a:buFontTx/>
              <a:buChar char="-"/>
            </a:pPr>
            <a:r>
              <a:rPr lang="ru-RU" sz="1600" b="1" dirty="0">
                <a:solidFill>
                  <a:srgbClr val="00206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в спортивный павильон стадиона «Юность» оборудование и инвентарь для организации тренировочного процесса и проведения мероприятий по волейболу (судейская вышка, корзина для мячей, тренажер волейбольный, </a:t>
            </a:r>
            <a:r>
              <a:rPr lang="ru-RU" sz="1600" b="1" dirty="0" err="1">
                <a:solidFill>
                  <a:srgbClr val="00206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фан</a:t>
            </a:r>
            <a:r>
              <a:rPr lang="ru-RU" sz="1600" b="1" dirty="0">
                <a:solidFill>
                  <a:srgbClr val="00206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-барьеры, шкаф модульный, секундомеры, спортивные снаряды для метания, маты гимнастические).   </a:t>
            </a:r>
          </a:p>
          <a:p>
            <a:pPr algn="just"/>
            <a:r>
              <a:rPr lang="ru-RU" sz="1600" b="1" dirty="0">
                <a:solidFill>
                  <a:srgbClr val="00206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   Выполнены работы по Устройству мини -футбольного поля с искусственным покрытием по адресу: г. Ирбит, ул. Маршала Жукова, l0A. Стоимость работ по договору составляет – 4 113,5 тыс. руб.</a:t>
            </a:r>
          </a:p>
          <a:p>
            <a:pPr algn="just"/>
            <a:r>
              <a:rPr lang="ru-RU" sz="1600" b="1" dirty="0">
                <a:solidFill>
                  <a:srgbClr val="002060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    22 августа 2023 года заключен договор № 2023.154906 на выполнение работ по обустройству мини-футбольного поля с устройством искусственного покрытия по адресу: город Ирбит, улица Максима Горького, 6А. Стоимость работ по договору составляет - 6 840,4 тыс. рублей. Работы планируется завершить в 2024 году.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6636"/>
            <a:ext cx="8229600" cy="970339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2000" b="1" dirty="0">
                <a:solidFill>
                  <a:srgbClr val="0070C0"/>
                </a:solidFill>
                <a:latin typeface="Liberation Serif" panose="02020603050405020304" pitchFamily="18" charset="0"/>
                <a:cs typeface="Times New Roman" pitchFamily="18" charset="0"/>
              </a:rPr>
              <a:t>Подпрограмма «Развитие инфраструктуры объектов спорта Муниципальной собственности в Городском округе «город Ирбит» Свердловской области до 2025 года»</a:t>
            </a:r>
            <a:r>
              <a:rPr lang="ru-RU" sz="2000" dirty="0">
                <a:latin typeface="Liberation Serif" panose="02020603050405020304" pitchFamily="18" charset="0"/>
              </a:rPr>
              <a:t/>
            </a:r>
            <a:br>
              <a:rPr lang="ru-RU" sz="2000" dirty="0">
                <a:latin typeface="Liberation Serif" panose="02020603050405020304" pitchFamily="18" charset="0"/>
              </a:rPr>
            </a:br>
            <a:endParaRPr lang="ru-RU" sz="2000" dirty="0">
              <a:solidFill>
                <a:srgbClr val="0070C0"/>
              </a:solidFill>
              <a:latin typeface="Liberation Serif" panose="02020603050405020304" pitchFamily="18" charset="0"/>
              <a:cs typeface="Times New Roman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D066E7C-8981-4435-AD5D-038AC18F36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162493"/>
            <a:ext cx="3003648" cy="183620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46F0C44-36BF-4250-827D-F5BEFCA07C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003" y="1108487"/>
            <a:ext cx="2808312" cy="189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292192"/>
      </p:ext>
    </p:extLst>
  </p:cSld>
  <p:clrMapOvr>
    <a:masterClrMapping/>
  </p:clrMapOvr>
  <p:transition>
    <p:comb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4524D6-7005-4928-A849-2F2CDDECCE25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59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332656"/>
            <a:ext cx="835292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</a:rPr>
              <a:t>Муниципальная программа «Доступное жилье молодым семьям, проживающим на территории </a:t>
            </a:r>
            <a:r>
              <a:rPr lang="ru-RU" sz="2400" b="1" dirty="0">
                <a:latin typeface="Liberation Serif" panose="02020603050405020304" pitchFamily="18" charset="0"/>
              </a:rPr>
              <a:t>Городского округа «город Ирбит» Свердловской области до </a:t>
            </a:r>
            <a:r>
              <a:rPr lang="ru-RU" sz="2400" b="1" dirty="0" smtClean="0">
                <a:latin typeface="Liberation Serif" panose="02020603050405020304" pitchFamily="18" charset="0"/>
              </a:rPr>
              <a:t>2025 </a:t>
            </a:r>
            <a:r>
              <a:rPr lang="ru-RU" sz="2400" b="1" dirty="0">
                <a:latin typeface="Liberation Serif" panose="02020603050405020304" pitchFamily="18" charset="0"/>
              </a:rPr>
              <a:t>года»</a:t>
            </a:r>
            <a:endParaRPr lang="ru-RU" sz="2200" b="1" dirty="0">
              <a:effectLst>
                <a:outerShdw blurRad="38100" dist="38100" dir="2700000" algn="tl">
                  <a:srgbClr val="FFFFFF"/>
                </a:outerShdw>
              </a:effectLst>
              <a:latin typeface="Liberation Serif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3857652"/>
              </p:ext>
            </p:extLst>
          </p:nvPr>
        </p:nvGraphicFramePr>
        <p:xfrm>
          <a:off x="256989" y="2420889"/>
          <a:ext cx="8587904" cy="3312368"/>
        </p:xfrm>
        <a:graphic>
          <a:graphicData uri="http://schemas.openxmlformats.org/drawingml/2006/table">
            <a:tbl>
              <a:tblPr/>
              <a:tblGrid>
                <a:gridCol w="5491560"/>
                <a:gridCol w="1512168"/>
                <a:gridCol w="1584176"/>
              </a:tblGrid>
              <a:tr h="5699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Наименование подпрограммы</a:t>
                      </a:r>
                    </a:p>
                  </a:txBody>
                  <a:tcPr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2023 год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  <a:tr h="9591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Обеспечение жильем молодых семей на территории </a:t>
                      </a:r>
                      <a:r>
                        <a:rPr lang="ru-RU" sz="1600" b="1" dirty="0" smtClean="0">
                          <a:latin typeface="Liberation Serif" panose="02020603050405020304" pitchFamily="18" charset="0"/>
                        </a:rPr>
                        <a:t>Городского округа «город Ирбит» Свердловской области до 2025 года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5132,1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6 600,0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  <a:tr h="12433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Предоставление региональной поддержки молодым семьям на улучшение жилищных условий на территории </a:t>
                      </a:r>
                      <a:r>
                        <a:rPr lang="ru-RU" sz="1600" b="1" dirty="0" smtClean="0">
                          <a:latin typeface="Liberation Serif" panose="02020603050405020304" pitchFamily="18" charset="0"/>
                        </a:rPr>
                        <a:t>Городского округа «город Ирбит» Свердловской области до 2025 года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450,6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590,9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  <a:tr h="5398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ИТОГО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5 582,7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7 190,9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7411688" y="1916832"/>
            <a:ext cx="1408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  <a:cs typeface="Times New Roman" pitchFamily="18" charset="0"/>
              </a:rPr>
              <a:t>тыс. рублей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3528" y="5877272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2704002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/>
          </p:cNvSpPr>
          <p:nvPr>
            <p:ph type="title"/>
          </p:nvPr>
        </p:nvSpPr>
        <p:spPr>
          <a:xfrm>
            <a:off x="609600" y="404664"/>
            <a:ext cx="8229600" cy="1368152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sz="3200" b="1" dirty="0" smtClean="0">
                <a:solidFill>
                  <a:srgbClr val="7D1161"/>
                </a:solidFill>
                <a:latin typeface="Liberation Serif" panose="02020603050405020304" pitchFamily="18" charset="0"/>
              </a:rPr>
              <a:t>Муниципальные унитарные предприятия</a:t>
            </a:r>
            <a:r>
              <a:rPr lang="ru-RU" sz="3200" b="1" dirty="0" smtClean="0">
                <a:solidFill>
                  <a:srgbClr val="7D1161"/>
                </a:solidFill>
                <a:latin typeface="Times New Roman" pitchFamily="18" charset="0"/>
              </a:rPr>
              <a:t/>
            </a:r>
            <a:br>
              <a:rPr lang="ru-RU" sz="3200" b="1" dirty="0" smtClean="0">
                <a:solidFill>
                  <a:srgbClr val="7D1161"/>
                </a:solidFill>
                <a:latin typeface="Times New Roman" pitchFamily="18" charset="0"/>
              </a:rPr>
            </a:br>
            <a:r>
              <a:rPr lang="ru-RU" sz="3200" b="1" dirty="0" smtClean="0">
                <a:solidFill>
                  <a:srgbClr val="7D1161"/>
                </a:solidFill>
                <a:latin typeface="Liberation Serif" panose="02020603050405020304" pitchFamily="18" charset="0"/>
              </a:rPr>
              <a:t>Городского округа «город Ирбит» Свердловской области</a:t>
            </a:r>
          </a:p>
        </p:txBody>
      </p:sp>
      <p:sp>
        <p:nvSpPr>
          <p:cNvPr id="11267" name="Rectangle 3"/>
          <p:cNvSpPr>
            <a:spLocks noGrp="1"/>
          </p:cNvSpPr>
          <p:nvPr>
            <p:ph idx="1"/>
          </p:nvPr>
        </p:nvSpPr>
        <p:spPr>
          <a:xfrm>
            <a:off x="301625" y="1700808"/>
            <a:ext cx="8569325" cy="4872037"/>
          </a:xfrm>
        </p:spPr>
        <p:txBody>
          <a:bodyPr>
            <a:normAutofit/>
          </a:bodyPr>
          <a:lstStyle/>
          <a:p>
            <a:pPr marL="263525" indent="-263525" algn="ctr">
              <a:lnSpc>
                <a:spcPct val="80000"/>
              </a:lnSpc>
              <a:buFont typeface="Wingdings 2" pitchFamily="18" charset="2"/>
              <a:buNone/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На 01.01.20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2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4 года на территории ГО город Ирбит действует 8 муниципальных унитарных предприятий:</a:t>
            </a:r>
          </a:p>
          <a:p>
            <a:pPr marL="263525" indent="-263525">
              <a:lnSpc>
                <a:spcPct val="80000"/>
              </a:lnSpc>
              <a:buFont typeface="Wingdings 2" pitchFamily="18" charset="2"/>
              <a:buNone/>
            </a:pPr>
            <a:endParaRPr lang="ru-RU" dirty="0" smtClean="0">
              <a:solidFill>
                <a:schemeClr val="accent5">
                  <a:lumMod val="75000"/>
                </a:schemeClr>
              </a:solidFill>
              <a:latin typeface="Times New Roman" pitchFamily="18" charset="0"/>
            </a:endParaRPr>
          </a:p>
          <a:p>
            <a:pPr marL="263525" indent="-263525">
              <a:lnSpc>
                <a:spcPct val="80000"/>
              </a:lnSpc>
              <a:buFont typeface="Wingdings 2" pitchFamily="18" charset="2"/>
              <a:buNone/>
            </a:pP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1. МУП МО город Ирбит «Ирбит-Авто-Транс»;</a:t>
            </a:r>
          </a:p>
          <a:p>
            <a:pPr marL="263525" indent="-263525">
              <a:lnSpc>
                <a:spcPct val="80000"/>
              </a:lnSpc>
              <a:buFont typeface="Wingdings 2" pitchFamily="18" charset="2"/>
              <a:buNone/>
            </a:pP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2. МУП МО город Ирбит «Городские тепловые сети»;</a:t>
            </a:r>
          </a:p>
          <a:p>
            <a:pPr marL="263525" indent="-263525">
              <a:lnSpc>
                <a:spcPct val="80000"/>
              </a:lnSpc>
              <a:buFont typeface="Wingdings 2" pitchFamily="18" charset="2"/>
              <a:buNone/>
            </a:pP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3. МУП 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Г</a:t>
            </a: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О город Ирбит «Водоканал-Сервис»;</a:t>
            </a:r>
          </a:p>
          <a:p>
            <a:pPr marL="263525" indent="-263525">
              <a:lnSpc>
                <a:spcPct val="80000"/>
              </a:lnSpc>
              <a:buFont typeface="Wingdings 2" pitchFamily="18" charset="2"/>
              <a:buNone/>
            </a:pP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4. МУП 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Г</a:t>
            </a: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О город Ирбит «</a:t>
            </a:r>
            <a:r>
              <a:rPr lang="ru-RU" sz="240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Жилкомсервис</a:t>
            </a: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»; </a:t>
            </a:r>
          </a:p>
          <a:p>
            <a:pPr marL="263525" indent="-263525">
              <a:lnSpc>
                <a:spcPct val="80000"/>
              </a:lnSpc>
              <a:buFont typeface="Wingdings 2" pitchFamily="18" charset="2"/>
              <a:buNone/>
            </a:pP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5. МУП «Комбинат питания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» ГО город Ирбит ; </a:t>
            </a:r>
            <a:endParaRPr lang="ru-RU" sz="2400" dirty="0" smtClean="0">
              <a:solidFill>
                <a:schemeClr val="accent5">
                  <a:lumMod val="75000"/>
                </a:schemeClr>
              </a:solidFill>
              <a:latin typeface="Times New Roman" pitchFamily="18" charset="0"/>
            </a:endParaRPr>
          </a:p>
          <a:p>
            <a:pPr marL="263525" indent="-263525">
              <a:lnSpc>
                <a:spcPct val="80000"/>
              </a:lnSpc>
              <a:buFont typeface="Wingdings 2" pitchFamily="18" charset="2"/>
              <a:buNone/>
            </a:pP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6. МУП ГО город Ирбит «Ресурс»;</a:t>
            </a:r>
            <a:endParaRPr lang="en-US" sz="2400" dirty="0" smtClean="0">
              <a:solidFill>
                <a:schemeClr val="accent5">
                  <a:lumMod val="75000"/>
                </a:schemeClr>
              </a:solidFill>
              <a:latin typeface="Times New Roman" pitchFamily="18" charset="0"/>
            </a:endParaRPr>
          </a:p>
          <a:p>
            <a:pPr marL="263525" indent="-263525">
              <a:lnSpc>
                <a:spcPct val="80000"/>
              </a:lnSpc>
              <a:buFont typeface="Wingdings 2" pitchFamily="18" charset="2"/>
              <a:buNone/>
            </a:pP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7. МУП БОН «</a:t>
            </a:r>
            <a:r>
              <a:rPr lang="ru-RU" sz="240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Рембыттехника</a:t>
            </a: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» МО город Ирбит ; </a:t>
            </a:r>
          </a:p>
          <a:p>
            <a:pPr marL="263525" indent="-263525">
              <a:lnSpc>
                <a:spcPct val="80000"/>
              </a:lnSpc>
              <a:buFont typeface="Wingdings 2" pitchFamily="18" charset="2"/>
              <a:buNone/>
            </a:pP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8. МУП 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«Аптека № </a:t>
            </a: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59» ГО город Ирбит. </a:t>
            </a:r>
          </a:p>
        </p:txBody>
      </p:sp>
      <p:sp>
        <p:nvSpPr>
          <p:cNvPr id="11268" name="AutoShape 5" descr="cover_437"/>
          <p:cNvSpPr>
            <a:spLocks noChangeAspect="1" noChangeArrowheads="1"/>
          </p:cNvSpPr>
          <p:nvPr/>
        </p:nvSpPr>
        <p:spPr bwMode="auto">
          <a:xfrm>
            <a:off x="149225" y="460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9" name="AutoShape 7" descr="cover_43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70" name="AutoShape 9" descr="cover_43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71" name="AutoShape 11" descr="cover_43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658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/>
          </p:cNvSpPr>
          <p:nvPr>
            <p:ph type="title"/>
          </p:nvPr>
        </p:nvSpPr>
        <p:spPr>
          <a:xfrm>
            <a:off x="467544" y="-243408"/>
            <a:ext cx="8229600" cy="140264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2100" b="1" dirty="0" smtClean="0">
                <a:solidFill>
                  <a:schemeClr val="tx1"/>
                </a:solidFill>
                <a:effectLst/>
                <a:latin typeface="Liberation Serif" panose="02020603050405020304" pitchFamily="18" charset="0"/>
              </a:rPr>
              <a:t>Муниципальная программа «Реализация основных направлений муниципальной политики в строительном комплексе </a:t>
            </a:r>
            <a:r>
              <a:rPr lang="ru-RU" sz="2000" b="1" dirty="0">
                <a:solidFill>
                  <a:schemeClr val="tx1"/>
                </a:solidFill>
                <a:effectLst/>
                <a:latin typeface="Liberation Serif" panose="02020603050405020304" pitchFamily="18" charset="0"/>
              </a:rPr>
              <a:t>Городского округа «город Ирбит» Свердловской области до </a:t>
            </a:r>
            <a:r>
              <a:rPr lang="ru-RU" sz="2000" b="1" dirty="0" smtClean="0">
                <a:solidFill>
                  <a:schemeClr val="tx1"/>
                </a:solidFill>
                <a:effectLst/>
                <a:latin typeface="Liberation Serif" panose="02020603050405020304" pitchFamily="18" charset="0"/>
              </a:rPr>
              <a:t>2025 </a:t>
            </a:r>
            <a:r>
              <a:rPr lang="ru-RU" sz="2000" b="1" dirty="0">
                <a:solidFill>
                  <a:schemeClr val="tx1"/>
                </a:solidFill>
                <a:effectLst/>
                <a:latin typeface="Liberation Serif" panose="02020603050405020304" pitchFamily="18" charset="0"/>
              </a:rPr>
              <a:t>года»</a:t>
            </a:r>
          </a:p>
        </p:txBody>
      </p:sp>
      <p:graphicFrame>
        <p:nvGraphicFramePr>
          <p:cNvPr id="28700" name="Group 28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3247470943"/>
              </p:ext>
            </p:extLst>
          </p:nvPr>
        </p:nvGraphicFramePr>
        <p:xfrm>
          <a:off x="323528" y="1529125"/>
          <a:ext cx="8643938" cy="4308750"/>
        </p:xfrm>
        <a:graphic>
          <a:graphicData uri="http://schemas.openxmlformats.org/drawingml/2006/table">
            <a:tbl>
              <a:tblPr/>
              <a:tblGrid>
                <a:gridCol w="5145677"/>
                <a:gridCol w="1825507"/>
                <a:gridCol w="1672754"/>
              </a:tblGrid>
              <a:tr h="38770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Наименование подпрограммы</a:t>
                      </a:r>
                    </a:p>
                  </a:txBody>
                  <a:tcPr marL="91439" marR="91439"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2022 год </a:t>
                      </a:r>
                    </a:p>
                  </a:txBody>
                  <a:tcPr marL="91439" marR="91439"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2023 год </a:t>
                      </a:r>
                    </a:p>
                  </a:txBody>
                  <a:tcPr marL="91439" marR="91439"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</a:tr>
              <a:tr h="11521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Обеспечение реализации Муниципальной программы «Реализация основных направлений муниципальной политики в строительном комплексе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</a:rPr>
                        <a:t>Городского округа «город Ирбит» Свердловской области до 2025 года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91439" marR="91439"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34 866,6</a:t>
                      </a:r>
                    </a:p>
                  </a:txBody>
                  <a:tcPr marL="91439" marR="91439"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37 327,8</a:t>
                      </a:r>
                    </a:p>
                  </a:txBody>
                  <a:tcPr marL="91439" marR="91439"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</a:tr>
              <a:tr h="11376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Формирование жилфонда для переселения граждан из жилых помещений, признанных непригодными для проживания и (или) с высоким уровнем износа 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</a:rPr>
                        <a:t>в Городском округе «город Ирбит» Свердловской области до 2025 года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91439" marR="91439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4 335,2</a:t>
                      </a:r>
                    </a:p>
                  </a:txBody>
                  <a:tcPr marL="91439" marR="91439"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3 354,5</a:t>
                      </a:r>
                    </a:p>
                  </a:txBody>
                  <a:tcPr marL="91439" marR="91439"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</a:tr>
              <a:tr h="6190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Осуществление градостроительной деятельности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</a:rPr>
                        <a:t>в Городском округе «город Ирбит» Свердловской области до 2025 года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91439" marR="91439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16 525,5</a:t>
                      </a:r>
                    </a:p>
                  </a:txBody>
                  <a:tcPr marL="91439" marR="91439"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810, 7</a:t>
                      </a:r>
                    </a:p>
                  </a:txBody>
                  <a:tcPr marL="91439" marR="91439"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</a:tr>
              <a:tr h="476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ИТОГО</a:t>
                      </a:r>
                    </a:p>
                  </a:txBody>
                  <a:tcPr marL="91439" marR="91439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55 727,3</a:t>
                      </a:r>
                    </a:p>
                  </a:txBody>
                  <a:tcPr marL="91439" marR="91439"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41 493,0</a:t>
                      </a:r>
                    </a:p>
                  </a:txBody>
                  <a:tcPr marL="91439" marR="91439"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</a:tr>
            </a:tbl>
          </a:graphicData>
        </a:graphic>
      </p:graphicFrame>
      <p:sp>
        <p:nvSpPr>
          <p:cNvPr id="73798" name="Rectangle 70"/>
          <p:cNvSpPr>
            <a:spLocks noChangeArrowheads="1"/>
          </p:cNvSpPr>
          <p:nvPr/>
        </p:nvSpPr>
        <p:spPr bwMode="auto">
          <a:xfrm>
            <a:off x="7717552" y="1159237"/>
            <a:ext cx="14081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  <a:cs typeface="Times New Roman" pitchFamily="18" charset="0"/>
              </a:rPr>
              <a:t>тыс. рублей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95536" y="6021288"/>
            <a:ext cx="856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8165196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2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</a:rPr>
              <a:t>Муниципальная программа «Развитие транспортного комплекса </a:t>
            </a:r>
            <a:r>
              <a:rPr lang="ru-RU" sz="2300" b="1" dirty="0">
                <a:solidFill>
                  <a:schemeClr val="tx1"/>
                </a:solidFill>
                <a:latin typeface="Liberation Serif" panose="02020603050405020304" pitchFamily="18" charset="0"/>
              </a:rPr>
              <a:t>Городского округа «город Ирбит» Свердловской области до </a:t>
            </a:r>
            <a:r>
              <a:rPr lang="ru-RU" sz="2300" b="1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2025 </a:t>
            </a:r>
            <a:r>
              <a:rPr lang="ru-RU" sz="2300" b="1" dirty="0">
                <a:solidFill>
                  <a:schemeClr val="tx1"/>
                </a:solidFill>
                <a:latin typeface="Liberation Serif" panose="02020603050405020304" pitchFamily="18" charset="0"/>
              </a:rPr>
              <a:t>года»</a:t>
            </a:r>
            <a:endParaRPr lang="ru-RU" sz="2300" b="1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Liberation Serif" panose="02020603050405020304" pitchFamily="18" charset="0"/>
            </a:endParaRPr>
          </a:p>
        </p:txBody>
      </p:sp>
      <p:graphicFrame>
        <p:nvGraphicFramePr>
          <p:cNvPr id="75917" name="Group 141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596535984"/>
              </p:ext>
            </p:extLst>
          </p:nvPr>
        </p:nvGraphicFramePr>
        <p:xfrm>
          <a:off x="4304244" y="1916832"/>
          <a:ext cx="4566357" cy="4571960"/>
        </p:xfrm>
        <a:graphic>
          <a:graphicData uri="http://schemas.openxmlformats.org/drawingml/2006/table">
            <a:tbl>
              <a:tblPr/>
              <a:tblGrid>
                <a:gridCol w="2788036"/>
                <a:gridCol w="864096"/>
                <a:gridCol w="914225"/>
              </a:tblGrid>
              <a:tr h="4037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Наименование подпрограммы</a:t>
                      </a:r>
                    </a:p>
                  </a:txBody>
                  <a:tcPr marL="43440" marR="43440"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2022 год </a:t>
                      </a:r>
                    </a:p>
                  </a:txBody>
                  <a:tcPr marL="43440" marR="43440"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2023 год </a:t>
                      </a:r>
                    </a:p>
                  </a:txBody>
                  <a:tcPr marL="43440" marR="43440"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4447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ea typeface="Times New Roman" pitchFamily="18" charset="0"/>
                          <a:cs typeface="Calibri" pitchFamily="34" charset="0"/>
                        </a:rPr>
                        <a:t>Организация транспортного обслуживания населения на территории 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Liberation Serif" panose="02020603050405020304" pitchFamily="18" charset="0"/>
                        </a:rPr>
                        <a:t>Городского округа «город Ирбит» Свердловской области до 2025 года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43440" marR="43440"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19 356,2</a:t>
                      </a:r>
                      <a:endParaRPr lang="ru-RU" sz="1400" b="1" dirty="0">
                        <a:latin typeface="Liberation Serif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40" marR="43440"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94 711,5</a:t>
                      </a:r>
                      <a:endParaRPr lang="ru-RU" sz="1400" b="1" dirty="0">
                        <a:latin typeface="Liberation Serif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40" marR="43440"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4447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Строительство, реконструкция, ремонт и содержание автомобильных дорог 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Liberation Serif" panose="02020603050405020304" pitchFamily="18" charset="0"/>
                        </a:rPr>
                        <a:t>Городского округа «город Ирбит» Свердловской области до 2025 года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43440" marR="43440"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299 416,1</a:t>
                      </a:r>
                      <a:endParaRPr lang="ru-RU" sz="1400" b="1" dirty="0">
                        <a:latin typeface="Liberation Serif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40" marR="43440"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163 609,3</a:t>
                      </a:r>
                      <a:endParaRPr lang="ru-RU" sz="1400" b="1" dirty="0">
                        <a:latin typeface="Liberation Serif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40" marR="43440"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4447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Повышение безопасности дорожного движения на территории  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Liberation Serif" panose="02020603050405020304" pitchFamily="18" charset="0"/>
                        </a:rPr>
                        <a:t>Городского округа «город Ирбит» Свердловской области до 2025 года»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43440" marR="43440"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50,0</a:t>
                      </a:r>
                      <a:endParaRPr lang="ru-RU" sz="1400" b="1" dirty="0">
                        <a:latin typeface="Liberation Serif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40" marR="43440"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1 198,1</a:t>
                      </a:r>
                      <a:endParaRPr lang="ru-RU" sz="1400" b="1" dirty="0">
                        <a:latin typeface="Liberation Serif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40" marR="43440"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2223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ИТОГО</a:t>
                      </a:r>
                    </a:p>
                  </a:txBody>
                  <a:tcPr marL="43440" marR="43440"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318 822,2</a:t>
                      </a:r>
                      <a:endParaRPr lang="ru-RU" sz="1400" b="1" dirty="0">
                        <a:latin typeface="Liberation Serif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40" marR="43440"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259 518,9</a:t>
                      </a:r>
                      <a:endParaRPr lang="ru-RU" sz="1400" b="1" dirty="0">
                        <a:latin typeface="Liberation Serif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40" marR="43440"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</a:tbl>
          </a:graphicData>
        </a:graphic>
      </p:graphicFrame>
      <p:pic>
        <p:nvPicPr>
          <p:cNvPr id="3" name="Объект 2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20" y="1988840"/>
            <a:ext cx="3971198" cy="2088232"/>
          </a:xfrm>
        </p:spPr>
      </p:pic>
      <p:sp>
        <p:nvSpPr>
          <p:cNvPr id="75915" name="Rectangle 139"/>
          <p:cNvSpPr>
            <a:spLocks noChangeArrowheads="1"/>
          </p:cNvSpPr>
          <p:nvPr/>
        </p:nvSpPr>
        <p:spPr bwMode="auto">
          <a:xfrm>
            <a:off x="7308305" y="1412776"/>
            <a:ext cx="15622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  <a:cs typeface="Times New Roman" pitchFamily="18" charset="0"/>
              </a:rPr>
              <a:t>тыс. рублей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20" y="4221088"/>
            <a:ext cx="3971198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84888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EED9E-A52F-458E-B19A-8D5C64568BD6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62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260648"/>
            <a:ext cx="8496944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300" b="1" dirty="0">
                <a:latin typeface="Liberation Serif" panose="02020603050405020304" pitchFamily="18" charset="0"/>
              </a:rPr>
              <a:t>Муниципальная программа «Информатизация органов местного самоуправления  Городского округа «город Ирбит» Свердловской области до </a:t>
            </a:r>
            <a:r>
              <a:rPr lang="ru-RU" sz="2300" b="1" dirty="0" smtClean="0">
                <a:latin typeface="Liberation Serif" panose="02020603050405020304" pitchFamily="18" charset="0"/>
              </a:rPr>
              <a:t>2025 </a:t>
            </a:r>
            <a:r>
              <a:rPr lang="ru-RU" sz="2300" b="1" dirty="0">
                <a:latin typeface="Liberation Serif" panose="02020603050405020304" pitchFamily="18" charset="0"/>
              </a:rPr>
              <a:t>года»</a:t>
            </a:r>
            <a:endParaRPr lang="ru-RU" sz="2300" dirty="0">
              <a:latin typeface="Liberation Serif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203685"/>
              </p:ext>
            </p:extLst>
          </p:nvPr>
        </p:nvGraphicFramePr>
        <p:xfrm>
          <a:off x="1547664" y="2204864"/>
          <a:ext cx="6096000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2023 год</a:t>
                      </a:r>
                    </a:p>
                  </a:txBody>
                  <a:tcPr anchor="ctr" horzOverflow="overflow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2 311,9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3 944,7</a:t>
                      </a:r>
                    </a:p>
                  </a:txBody>
                  <a:tcPr anchor="ctr" horzOverflow="overflow"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868144" y="1628800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Liberation Serif" panose="02020603050405020304" pitchFamily="18" charset="0"/>
              </a:rPr>
              <a:t>тыс. рублей</a:t>
            </a:r>
            <a:endParaRPr lang="ru-RU" b="1" dirty="0">
              <a:latin typeface="Liberation Serif" panose="02020603050405020304" pitchFamily="18" charset="0"/>
            </a:endParaRPr>
          </a:p>
        </p:txBody>
      </p:sp>
      <p:pic>
        <p:nvPicPr>
          <p:cNvPr id="187394" name="Picture 2" descr="Муниципальная программа «Информатизация администрации Бикинского  муниципального района Хабаровского края» - Реестр муниципальных программ -  Программы - Официальный сайт администрации Бикинского муниципального район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740" y="3429000"/>
            <a:ext cx="4536504" cy="3076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8862317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5621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300" b="1" dirty="0" smtClean="0">
                <a:solidFill>
                  <a:schemeClr val="tx1"/>
                </a:solidFill>
                <a:effectLst/>
                <a:latin typeface="Liberation Serif" panose="02020603050405020304" pitchFamily="18" charset="0"/>
              </a:rPr>
              <a:t>Муниципальная программа «Повышение инвестиционной привлекательности </a:t>
            </a:r>
            <a:r>
              <a:rPr lang="ru-RU" sz="2300" b="1" dirty="0">
                <a:solidFill>
                  <a:schemeClr val="tx1"/>
                </a:solidFill>
                <a:effectLst/>
                <a:latin typeface="Liberation Serif" panose="02020603050405020304" pitchFamily="18" charset="0"/>
              </a:rPr>
              <a:t>Городского округа «город Ирбит» Свердловской области до </a:t>
            </a:r>
            <a:r>
              <a:rPr lang="ru-RU" sz="2300" b="1" dirty="0" smtClean="0">
                <a:solidFill>
                  <a:schemeClr val="tx1"/>
                </a:solidFill>
                <a:effectLst/>
                <a:latin typeface="Liberation Serif" panose="02020603050405020304" pitchFamily="18" charset="0"/>
              </a:rPr>
              <a:t>2025 </a:t>
            </a:r>
            <a:r>
              <a:rPr lang="ru-RU" sz="2300" b="1" dirty="0">
                <a:solidFill>
                  <a:schemeClr val="tx1"/>
                </a:solidFill>
                <a:effectLst/>
                <a:latin typeface="Liberation Serif" panose="02020603050405020304" pitchFamily="18" charset="0"/>
              </a:rPr>
              <a:t>года»</a:t>
            </a:r>
            <a:endParaRPr lang="ru-RU" sz="2300" dirty="0">
              <a:solidFill>
                <a:schemeClr val="tx1"/>
              </a:solidFill>
              <a:effectLst/>
              <a:latin typeface="Liberation Serif" panose="02020603050405020304" pitchFamily="18" charset="0"/>
            </a:endParaRPr>
          </a:p>
        </p:txBody>
      </p:sp>
      <p:graphicFrame>
        <p:nvGraphicFramePr>
          <p:cNvPr id="76914" name="Group 114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2736318800"/>
              </p:ext>
            </p:extLst>
          </p:nvPr>
        </p:nvGraphicFramePr>
        <p:xfrm>
          <a:off x="395536" y="2348880"/>
          <a:ext cx="8534722" cy="2843809"/>
        </p:xfrm>
        <a:graphic>
          <a:graphicData uri="http://schemas.openxmlformats.org/drawingml/2006/table">
            <a:tbl>
              <a:tblPr/>
              <a:tblGrid>
                <a:gridCol w="5618040"/>
                <a:gridCol w="1548530"/>
                <a:gridCol w="1368152"/>
              </a:tblGrid>
              <a:tr h="94872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Наименование подпрограммы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7D1161">
                            <a:tint val="66000"/>
                            <a:satMod val="160000"/>
                          </a:srgbClr>
                        </a:gs>
                        <a:gs pos="50000">
                          <a:srgbClr val="7D1161">
                            <a:tint val="44500"/>
                            <a:satMod val="160000"/>
                          </a:srgbClr>
                        </a:gs>
                        <a:gs pos="100000">
                          <a:srgbClr val="7D1161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2022 год 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7D1161">
                            <a:tint val="66000"/>
                            <a:satMod val="160000"/>
                          </a:srgbClr>
                        </a:gs>
                        <a:gs pos="50000">
                          <a:srgbClr val="7D1161">
                            <a:tint val="44500"/>
                            <a:satMod val="160000"/>
                          </a:srgbClr>
                        </a:gs>
                        <a:gs pos="100000">
                          <a:srgbClr val="7D1161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2023 год 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7D1161">
                            <a:tint val="66000"/>
                            <a:satMod val="160000"/>
                          </a:srgbClr>
                        </a:gs>
                        <a:gs pos="50000">
                          <a:srgbClr val="7D1161">
                            <a:tint val="44500"/>
                            <a:satMod val="160000"/>
                          </a:srgbClr>
                        </a:gs>
                        <a:gs pos="100000">
                          <a:srgbClr val="7D1161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56344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Развитие субъектов малого и среднего предпринимательства 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</a:rPr>
                        <a:t>Городского округа «город Ирбит» Свердловской области до 2025 года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7D1161">
                            <a:tint val="66000"/>
                            <a:satMod val="160000"/>
                          </a:srgbClr>
                        </a:gs>
                        <a:gs pos="50000">
                          <a:srgbClr val="7D1161">
                            <a:tint val="44500"/>
                            <a:satMod val="160000"/>
                          </a:srgbClr>
                        </a:gs>
                        <a:gs pos="100000">
                          <a:srgbClr val="7D1161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1 027,9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7D1161">
                            <a:tint val="66000"/>
                            <a:satMod val="160000"/>
                          </a:srgbClr>
                        </a:gs>
                        <a:gs pos="50000">
                          <a:srgbClr val="7D1161">
                            <a:tint val="44500"/>
                            <a:satMod val="160000"/>
                          </a:srgbClr>
                        </a:gs>
                        <a:gs pos="100000">
                          <a:srgbClr val="7D1161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1 500,0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7D1161">
                            <a:tint val="66000"/>
                            <a:satMod val="160000"/>
                          </a:srgbClr>
                        </a:gs>
                        <a:gs pos="50000">
                          <a:srgbClr val="7D1161">
                            <a:tint val="44500"/>
                            <a:satMod val="160000"/>
                          </a:srgbClr>
                        </a:gs>
                        <a:gs pos="100000">
                          <a:srgbClr val="7D1161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Повышение эффективности управления собственностью 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</a:rPr>
                        <a:t>Городского округа «город Ирбит» Свердловской области до 2025 года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7D1161">
                            <a:tint val="66000"/>
                            <a:satMod val="160000"/>
                          </a:srgbClr>
                        </a:gs>
                        <a:gs pos="50000">
                          <a:srgbClr val="7D1161">
                            <a:tint val="44500"/>
                            <a:satMod val="160000"/>
                          </a:srgbClr>
                        </a:gs>
                        <a:gs pos="100000">
                          <a:srgbClr val="7D1161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72 492,7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7D1161">
                            <a:tint val="66000"/>
                            <a:satMod val="160000"/>
                          </a:srgbClr>
                        </a:gs>
                        <a:gs pos="50000">
                          <a:srgbClr val="7D1161">
                            <a:tint val="44500"/>
                            <a:satMod val="160000"/>
                          </a:srgbClr>
                        </a:gs>
                        <a:gs pos="100000">
                          <a:srgbClr val="7D1161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20 138,2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7D1161">
                            <a:tint val="66000"/>
                            <a:satMod val="160000"/>
                          </a:srgbClr>
                        </a:gs>
                        <a:gs pos="50000">
                          <a:srgbClr val="7D1161">
                            <a:tint val="44500"/>
                            <a:satMod val="160000"/>
                          </a:srgbClr>
                        </a:gs>
                        <a:gs pos="100000">
                          <a:srgbClr val="7D1161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ИТОГО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7D1161">
                            <a:tint val="66000"/>
                            <a:satMod val="160000"/>
                          </a:srgbClr>
                        </a:gs>
                        <a:gs pos="50000">
                          <a:srgbClr val="7D1161">
                            <a:tint val="44500"/>
                            <a:satMod val="160000"/>
                          </a:srgbClr>
                        </a:gs>
                        <a:gs pos="100000">
                          <a:srgbClr val="7D1161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73 520,6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7D1161">
                            <a:tint val="66000"/>
                            <a:satMod val="160000"/>
                          </a:srgbClr>
                        </a:gs>
                        <a:gs pos="50000">
                          <a:srgbClr val="7D1161">
                            <a:tint val="44500"/>
                            <a:satMod val="160000"/>
                          </a:srgbClr>
                        </a:gs>
                        <a:gs pos="100000">
                          <a:srgbClr val="7D1161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21 638,2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7D1161">
                            <a:tint val="66000"/>
                            <a:satMod val="160000"/>
                          </a:srgbClr>
                        </a:gs>
                        <a:gs pos="50000">
                          <a:srgbClr val="7D1161">
                            <a:tint val="44500"/>
                            <a:satMod val="160000"/>
                          </a:srgbClr>
                        </a:gs>
                        <a:gs pos="100000">
                          <a:srgbClr val="7D1161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76804" name="Rectangle 4"/>
          <p:cNvSpPr>
            <a:spLocks noChangeArrowheads="1"/>
          </p:cNvSpPr>
          <p:nvPr/>
        </p:nvSpPr>
        <p:spPr bwMode="auto">
          <a:xfrm>
            <a:off x="7412360" y="1659731"/>
            <a:ext cx="14081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  <a:cs typeface="Times New Roman" pitchFamily="18" charset="0"/>
              </a:rPr>
              <a:t>тыс. рублей</a:t>
            </a:r>
          </a:p>
        </p:txBody>
      </p:sp>
    </p:spTree>
    <p:extLst>
      <p:ext uri="{BB962C8B-B14F-4D97-AF65-F5344CB8AC3E}">
        <p14:creationId xmlns:p14="http://schemas.microsoft.com/office/powerpoint/2010/main" val="4266896521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1296988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</a:rPr>
              <a:t/>
            </a:r>
            <a:br>
              <a:rPr lang="ru-RU" sz="2800" b="1" dirty="0" smtClean="0">
                <a:solidFill>
                  <a:schemeClr val="tx1"/>
                </a:solidFill>
                <a:latin typeface="Times New Roman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</a:rPr>
              <a:t/>
            </a:r>
            <a:br>
              <a:rPr lang="ru-RU" sz="2800" b="1" dirty="0" smtClean="0">
                <a:solidFill>
                  <a:schemeClr val="tx1"/>
                </a:solidFill>
                <a:latin typeface="Times New Roman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Муниципальная программа «Обеспечение общественной безопасности на территории 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</a:rPr>
              <a:t>Городского округа «город Ирбит» Свердловской области до </a:t>
            </a: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</a:rPr>
              <a:t>2025 года</a:t>
            </a:r>
            <a:r>
              <a:rPr lang="ru-RU" sz="2400" b="1" dirty="0" smtClean="0">
                <a:solidFill>
                  <a:schemeClr val="tx1"/>
                </a:solidFill>
                <a:effectLst/>
                <a:latin typeface="Liberation Serif" panose="02020603050405020304" pitchFamily="18" charset="0"/>
              </a:rPr>
              <a:t>»</a:t>
            </a:r>
            <a:endParaRPr lang="ru-RU" sz="2400" b="1" dirty="0" smtClean="0">
              <a:solidFill>
                <a:schemeClr val="tx1"/>
              </a:solidFill>
              <a:latin typeface="Liberation Serif" panose="02020603050405020304" pitchFamily="18" charset="0"/>
            </a:endParaRPr>
          </a:p>
        </p:txBody>
      </p:sp>
      <p:graphicFrame>
        <p:nvGraphicFramePr>
          <p:cNvPr id="36893" name="Group 29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1782609538"/>
              </p:ext>
            </p:extLst>
          </p:nvPr>
        </p:nvGraphicFramePr>
        <p:xfrm>
          <a:off x="303225" y="1916832"/>
          <a:ext cx="8623301" cy="4566756"/>
        </p:xfrm>
        <a:graphic>
          <a:graphicData uri="http://schemas.openxmlformats.org/drawingml/2006/table">
            <a:tbl>
              <a:tblPr/>
              <a:tblGrid>
                <a:gridCol w="5880278"/>
                <a:gridCol w="1330757"/>
                <a:gridCol w="1412266"/>
              </a:tblGrid>
              <a:tr h="5064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Наименование подпрограммы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FBD388">
                            <a:shade val="30000"/>
                            <a:satMod val="115000"/>
                          </a:srgbClr>
                        </a:gs>
                        <a:gs pos="50000">
                          <a:srgbClr val="FBD388">
                            <a:shade val="67500"/>
                            <a:satMod val="115000"/>
                          </a:srgbClr>
                        </a:gs>
                        <a:gs pos="100000">
                          <a:srgbClr val="FBD388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2022 год 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FBD388">
                            <a:shade val="30000"/>
                            <a:satMod val="115000"/>
                          </a:srgbClr>
                        </a:gs>
                        <a:gs pos="50000">
                          <a:srgbClr val="FBD388">
                            <a:shade val="67500"/>
                            <a:satMod val="115000"/>
                          </a:srgbClr>
                        </a:gs>
                        <a:gs pos="100000">
                          <a:srgbClr val="FBD388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2023 год 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FBD388">
                            <a:shade val="30000"/>
                            <a:satMod val="115000"/>
                          </a:srgbClr>
                        </a:gs>
                        <a:gs pos="50000">
                          <a:srgbClr val="FBD388">
                            <a:shade val="67500"/>
                            <a:satMod val="115000"/>
                          </a:srgbClr>
                        </a:gs>
                        <a:gs pos="100000">
                          <a:srgbClr val="FBD388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16198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Осуществление мер по защите населения и территорий от чрезвычайных ситуаций природного и техногенного характера, обеспечению пожарной безопасности на территории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</a:rPr>
                        <a:t>Городского округа «город Ирбит» Свердловской области до 2025 года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FBD388">
                            <a:shade val="30000"/>
                            <a:satMod val="115000"/>
                          </a:srgbClr>
                        </a:gs>
                        <a:gs pos="50000">
                          <a:srgbClr val="FBD388">
                            <a:shade val="67500"/>
                            <a:satMod val="115000"/>
                          </a:srgbClr>
                        </a:gs>
                        <a:gs pos="100000">
                          <a:srgbClr val="FBD388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14 211,5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FBD388">
                            <a:shade val="30000"/>
                            <a:satMod val="115000"/>
                          </a:srgbClr>
                        </a:gs>
                        <a:gs pos="50000">
                          <a:srgbClr val="FBD388">
                            <a:shade val="67500"/>
                            <a:satMod val="115000"/>
                          </a:srgbClr>
                        </a:gs>
                        <a:gs pos="100000">
                          <a:srgbClr val="FBD388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17 093,3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FBD388">
                            <a:shade val="30000"/>
                            <a:satMod val="115000"/>
                          </a:srgbClr>
                        </a:gs>
                        <a:gs pos="50000">
                          <a:srgbClr val="FBD388">
                            <a:shade val="67500"/>
                            <a:satMod val="115000"/>
                          </a:srgbClr>
                        </a:gs>
                        <a:gs pos="100000">
                          <a:srgbClr val="FBD388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9723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Комплексные меры по профилактике правонарушений и преступлений в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</a:rPr>
                        <a:t> Городском округе «город Ирбит» Свердловской области до 2025 года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FBD388">
                            <a:shade val="30000"/>
                            <a:satMod val="115000"/>
                          </a:srgbClr>
                        </a:gs>
                        <a:gs pos="50000">
                          <a:srgbClr val="FBD388">
                            <a:shade val="67500"/>
                            <a:satMod val="115000"/>
                          </a:srgbClr>
                        </a:gs>
                        <a:gs pos="100000">
                          <a:srgbClr val="FBD388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769,7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FBD388">
                            <a:shade val="30000"/>
                            <a:satMod val="115000"/>
                          </a:srgbClr>
                        </a:gs>
                        <a:gs pos="50000">
                          <a:srgbClr val="FBD388">
                            <a:shade val="67500"/>
                            <a:satMod val="115000"/>
                          </a:srgbClr>
                        </a:gs>
                        <a:gs pos="100000">
                          <a:srgbClr val="FBD388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722,0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FBD388">
                            <a:shade val="30000"/>
                            <a:satMod val="115000"/>
                          </a:srgbClr>
                        </a:gs>
                        <a:gs pos="50000">
                          <a:srgbClr val="FBD388">
                            <a:shade val="67500"/>
                            <a:satMod val="115000"/>
                          </a:srgbClr>
                        </a:gs>
                        <a:gs pos="100000">
                          <a:srgbClr val="FBD388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7178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Обеспечение безопасности людей на водных объектах на территории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</a:rPr>
                        <a:t>Городского округа «город Ирбит» Свердловской области до 2025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</a:rPr>
                        <a:t>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</a:rPr>
                        <a:t>года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FBD388">
                            <a:shade val="30000"/>
                            <a:satMod val="115000"/>
                          </a:srgbClr>
                        </a:gs>
                        <a:gs pos="50000">
                          <a:srgbClr val="FBD388">
                            <a:shade val="67500"/>
                            <a:satMod val="115000"/>
                          </a:srgbClr>
                        </a:gs>
                        <a:gs pos="100000">
                          <a:srgbClr val="FBD388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7,7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FBD388">
                            <a:shade val="30000"/>
                            <a:satMod val="115000"/>
                          </a:srgbClr>
                        </a:gs>
                        <a:gs pos="50000">
                          <a:srgbClr val="FBD388">
                            <a:shade val="67500"/>
                            <a:satMod val="115000"/>
                          </a:srgbClr>
                        </a:gs>
                        <a:gs pos="100000">
                          <a:srgbClr val="FBD388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4,6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FBD388">
                            <a:shade val="30000"/>
                            <a:satMod val="115000"/>
                          </a:srgbClr>
                        </a:gs>
                        <a:gs pos="50000">
                          <a:srgbClr val="FBD388">
                            <a:shade val="67500"/>
                            <a:satMod val="115000"/>
                          </a:srgbClr>
                        </a:gs>
                        <a:gs pos="100000">
                          <a:srgbClr val="FBD388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6452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ИТОГО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FBD388">
                            <a:shade val="30000"/>
                            <a:satMod val="115000"/>
                          </a:srgbClr>
                        </a:gs>
                        <a:gs pos="50000">
                          <a:srgbClr val="FBD388">
                            <a:shade val="67500"/>
                            <a:satMod val="115000"/>
                          </a:srgbClr>
                        </a:gs>
                        <a:gs pos="100000">
                          <a:srgbClr val="FBD388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14 988,9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FBD388">
                            <a:shade val="30000"/>
                            <a:satMod val="115000"/>
                          </a:srgbClr>
                        </a:gs>
                        <a:gs pos="50000">
                          <a:srgbClr val="FBD388">
                            <a:shade val="67500"/>
                            <a:satMod val="115000"/>
                          </a:srgbClr>
                        </a:gs>
                        <a:gs pos="100000">
                          <a:srgbClr val="FBD388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17 819,9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FBD388">
                            <a:shade val="30000"/>
                            <a:satMod val="115000"/>
                          </a:srgbClr>
                        </a:gs>
                        <a:gs pos="50000">
                          <a:srgbClr val="FBD388">
                            <a:shade val="67500"/>
                            <a:satMod val="115000"/>
                          </a:srgbClr>
                        </a:gs>
                        <a:gs pos="100000">
                          <a:srgbClr val="FBD388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80969" name="Rectangle 73"/>
          <p:cNvSpPr>
            <a:spLocks noChangeArrowheads="1"/>
          </p:cNvSpPr>
          <p:nvPr/>
        </p:nvSpPr>
        <p:spPr bwMode="auto">
          <a:xfrm>
            <a:off x="7500938" y="1402929"/>
            <a:ext cx="14081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  <a:cs typeface="Times New Roman" pitchFamily="18" charset="0"/>
              </a:rPr>
              <a:t>тыс. рублей</a:t>
            </a:r>
          </a:p>
        </p:txBody>
      </p:sp>
    </p:spTree>
    <p:extLst>
      <p:ext uri="{BB962C8B-B14F-4D97-AF65-F5344CB8AC3E}">
        <p14:creationId xmlns:p14="http://schemas.microsoft.com/office/powerpoint/2010/main" val="3209916951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/>
          </p:cNvSpPr>
          <p:nvPr>
            <p:ph type="title"/>
          </p:nvPr>
        </p:nvSpPr>
        <p:spPr>
          <a:xfrm>
            <a:off x="467544" y="997552"/>
            <a:ext cx="8229600" cy="1143000"/>
          </a:xfrm>
        </p:spPr>
        <p:txBody>
          <a:bodyPr>
            <a:normAutofit fontScale="90000"/>
          </a:bodyPr>
          <a:lstStyle/>
          <a:p>
            <a:pPr lvl="0" fontAlgn="base">
              <a:lnSpc>
                <a:spcPct val="100000"/>
              </a:lnSpc>
              <a:spcAft>
                <a:spcPct val="0"/>
              </a:spcAft>
            </a:pPr>
            <a:r>
              <a:rPr lang="ru-RU" sz="2800" b="1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Муниципальная программа «Поддержка общественных организаций инвалидов, ветеранов войны и труда и социально-ориентированных некоммерческих организаций </a:t>
            </a:r>
            <a: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</a:rPr>
              <a:t>Городского округа «город Ирбит» Свердловской области до </a:t>
            </a:r>
            <a:r>
              <a:rPr lang="ru-RU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</a:rPr>
              <a:t>2025 года»</a:t>
            </a:r>
            <a:endParaRPr lang="ru-RU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eration Serif" panose="02020603050405020304" pitchFamily="18" charset="0"/>
              <a:cs typeface="Times New Roman" pitchFamily="18" charset="0"/>
            </a:endParaRPr>
          </a:p>
        </p:txBody>
      </p:sp>
      <p:graphicFrame>
        <p:nvGraphicFramePr>
          <p:cNvPr id="38941" name="Group 29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450755560"/>
              </p:ext>
            </p:extLst>
          </p:nvPr>
        </p:nvGraphicFramePr>
        <p:xfrm>
          <a:off x="323528" y="3284984"/>
          <a:ext cx="5112568" cy="1277970"/>
        </p:xfrm>
        <a:graphic>
          <a:graphicData uri="http://schemas.openxmlformats.org/drawingml/2006/table">
            <a:tbl>
              <a:tblPr/>
              <a:tblGrid>
                <a:gridCol w="2592288"/>
                <a:gridCol w="2520280"/>
              </a:tblGrid>
              <a:tr h="6480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год </a:t>
                      </a:r>
                    </a:p>
                  </a:txBody>
                  <a:tcPr marL="91439" marR="91439"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9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год </a:t>
                      </a:r>
                    </a:p>
                  </a:txBody>
                  <a:tcPr marL="91439" marR="91439"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99">
                        <a:alpha val="50195"/>
                      </a:srgbClr>
                    </a:solidFill>
                  </a:tcPr>
                </a:tc>
              </a:tr>
              <a:tr h="62989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840,0</a:t>
                      </a:r>
                    </a:p>
                  </a:txBody>
                  <a:tcPr marL="91439" marR="91439"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9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800,0</a:t>
                      </a:r>
                    </a:p>
                  </a:txBody>
                  <a:tcPr marL="91439" marR="91439"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99">
                        <a:alpha val="50195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53327" name="Rectangle 79"/>
          <p:cNvSpPr>
            <a:spLocks noChangeArrowheads="1"/>
          </p:cNvSpPr>
          <p:nvPr/>
        </p:nvSpPr>
        <p:spPr bwMode="auto">
          <a:xfrm>
            <a:off x="323528" y="2708920"/>
            <a:ext cx="14081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тыс. рублей</a:t>
            </a:r>
          </a:p>
        </p:txBody>
      </p:sp>
      <p:pic>
        <p:nvPicPr>
          <p:cNvPr id="186370" name="Picture 2" descr="В Ульяновске в 2021 году усилят поддержку общественных организаций |  Администрация города Ульяновс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299391"/>
            <a:ext cx="3117288" cy="437274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7243812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/>
          </p:cNvSpPr>
          <p:nvPr>
            <p:ph type="title"/>
          </p:nvPr>
        </p:nvSpPr>
        <p:spPr>
          <a:xfrm>
            <a:off x="395536" y="4852"/>
            <a:ext cx="8229600" cy="1917673"/>
          </a:xfrm>
        </p:spPr>
        <p:txBody>
          <a:bodyPr>
            <a:normAutofit/>
          </a:bodyPr>
          <a:lstStyle/>
          <a:p>
            <a:pPr lvl="0" fontAlgn="base">
              <a:lnSpc>
                <a:spcPct val="100000"/>
              </a:lnSpc>
              <a:spcAft>
                <a:spcPct val="0"/>
              </a:spcAft>
            </a:pPr>
            <a:r>
              <a:rPr lang="ru-RU" sz="2400" b="1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Муниципальная программа «Развитие кадровой политики в системе муниципального управления и противодействия коррупции 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</a:rPr>
              <a:t>в</a:t>
            </a:r>
            <a:r>
              <a:rPr lang="ru-RU" sz="2400" b="1" dirty="0">
                <a:solidFill>
                  <a:schemeClr val="tx1"/>
                </a:solidFill>
                <a:effectLst/>
                <a:latin typeface="Liberation Serif" panose="02020603050405020304" pitchFamily="18" charset="0"/>
              </a:rPr>
              <a:t> 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</a:rPr>
              <a:t>Городском округе «город Ирбит» Свердловской области до </a:t>
            </a: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</a:rPr>
              <a:t>2025 года»</a:t>
            </a:r>
            <a:endParaRPr lang="ru-RU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eration Serif" panose="02020603050405020304" pitchFamily="18" charset="0"/>
              <a:cs typeface="Times New Roman" pitchFamily="18" charset="0"/>
            </a:endParaRPr>
          </a:p>
        </p:txBody>
      </p:sp>
      <p:graphicFrame>
        <p:nvGraphicFramePr>
          <p:cNvPr id="54347" name="Group 75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3189473456"/>
              </p:ext>
            </p:extLst>
          </p:nvPr>
        </p:nvGraphicFramePr>
        <p:xfrm>
          <a:off x="251520" y="2420888"/>
          <a:ext cx="8679308" cy="3109936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6238253"/>
                <a:gridCol w="1254012"/>
                <a:gridCol w="1187043"/>
              </a:tblGrid>
              <a:tr h="6423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iberation Serif" panose="02020603050405020304" pitchFamily="18" charset="0"/>
                        </a:rPr>
                        <a:t>Наименование подпрограммы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iberation Serif" panose="02020603050405020304" pitchFamily="18" charset="0"/>
                        </a:rPr>
                        <a:t>2022год 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iberation Serif" panose="02020603050405020304" pitchFamily="18" charset="0"/>
                        </a:rPr>
                        <a:t>2023год 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 horzOverflow="overflow"/>
                </a:tc>
              </a:tr>
              <a:tr h="7362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iberation Serif" panose="02020603050405020304" pitchFamily="18" charset="0"/>
                        </a:rPr>
                        <a:t>Противодействие коррупции 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в </a:t>
                      </a: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</a:rPr>
                        <a:t> Городском округе «город Ирбит» Свердловской области до 2025 года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L="91439" marR="91439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L="91439" marR="91439" anchor="ctr" horzOverflow="overflow"/>
                </a:tc>
              </a:tr>
              <a:tr h="11514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iberation Serif" panose="02020603050405020304" pitchFamily="18" charset="0"/>
                        </a:rPr>
                        <a:t>Развитие кадровой политики в системе муниципального управления 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в </a:t>
                      </a: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</a:rPr>
                        <a:t> Городском округе «город Ирбит» Свердловской области до 2025 года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L="91439" marR="91439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L="91439" marR="91439" anchor="ctr" horzOverflow="overflow"/>
                </a:tc>
              </a:tr>
              <a:tr h="5798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iberation Serif" panose="02020603050405020304" pitchFamily="18" charset="0"/>
                        </a:rPr>
                        <a:t>ИТОГО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150,0</a:t>
                      </a:r>
                    </a:p>
                  </a:txBody>
                  <a:tcPr marL="91439" marR="91439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150,0</a:t>
                      </a:r>
                    </a:p>
                  </a:txBody>
                  <a:tcPr marL="91439" marR="91439" anchor="ctr" horzOverflow="overflow"/>
                </a:tc>
              </a:tr>
            </a:tbl>
          </a:graphicData>
        </a:graphic>
      </p:graphicFrame>
      <p:sp>
        <p:nvSpPr>
          <p:cNvPr id="54345" name="Rectangle 73"/>
          <p:cNvSpPr>
            <a:spLocks noChangeArrowheads="1"/>
          </p:cNvSpPr>
          <p:nvPr/>
        </p:nvSpPr>
        <p:spPr bwMode="auto">
          <a:xfrm>
            <a:off x="7429499" y="1933365"/>
            <a:ext cx="14081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  <a:cs typeface="Times New Roman" pitchFamily="18" charset="0"/>
              </a:rPr>
              <a:t>тыс. рублей</a:t>
            </a:r>
          </a:p>
        </p:txBody>
      </p:sp>
    </p:spTree>
    <p:extLst>
      <p:ext uri="{BB962C8B-B14F-4D97-AF65-F5344CB8AC3E}">
        <p14:creationId xmlns:p14="http://schemas.microsoft.com/office/powerpoint/2010/main" val="3359827358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2400" b="1" dirty="0">
                <a:solidFill>
                  <a:schemeClr val="tx1"/>
                </a:solidFill>
                <a:latin typeface="Liberation Serif" panose="02020603050405020304" pitchFamily="18" charset="0"/>
              </a:rPr>
              <a:t>Муниципальная программа «Формирование современной городской среды 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</a:rPr>
              <a:t>Городского округа «город Ирбит» Свердловской области </a:t>
            </a: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</a:rPr>
              <a:t>на 2018-2027 годы»</a:t>
            </a:r>
            <a:endParaRPr lang="ru-RU" sz="2400" dirty="0">
              <a:latin typeface="Liberation Serif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3899124905"/>
              </p:ext>
            </p:extLst>
          </p:nvPr>
        </p:nvGraphicFramePr>
        <p:xfrm>
          <a:off x="1763688" y="1988840"/>
          <a:ext cx="5980104" cy="1220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90052"/>
                <a:gridCol w="2990052"/>
              </a:tblGrid>
              <a:tr h="648072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Liberation Serif" panose="02020603050405020304" pitchFamily="18" charset="0"/>
                        </a:rPr>
                        <a:t>2022 год</a:t>
                      </a:r>
                      <a:endParaRPr lang="ru-RU" sz="2000" dirty="0">
                        <a:solidFill>
                          <a:schemeClr val="tx1"/>
                        </a:solidFill>
                        <a:latin typeface="Liberation Serif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82B0E2">
                            <a:shade val="30000"/>
                            <a:satMod val="115000"/>
                          </a:srgbClr>
                        </a:gs>
                        <a:gs pos="50000">
                          <a:srgbClr val="82B0E2">
                            <a:shade val="67500"/>
                            <a:satMod val="115000"/>
                          </a:srgbClr>
                        </a:gs>
                        <a:gs pos="100000">
                          <a:srgbClr val="82B0E2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Liberation Serif" panose="02020603050405020304" pitchFamily="18" charset="0"/>
                        </a:rPr>
                        <a:t>2023 год</a:t>
                      </a:r>
                      <a:endParaRPr lang="ru-RU" sz="2000" dirty="0">
                        <a:solidFill>
                          <a:schemeClr val="tx1"/>
                        </a:solidFill>
                        <a:latin typeface="Liberation Serif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82B0E2">
                            <a:shade val="30000"/>
                            <a:satMod val="115000"/>
                          </a:srgbClr>
                        </a:gs>
                        <a:gs pos="50000">
                          <a:srgbClr val="82B0E2">
                            <a:shade val="67500"/>
                            <a:satMod val="115000"/>
                          </a:srgbClr>
                        </a:gs>
                        <a:gs pos="100000">
                          <a:srgbClr val="82B0E2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572468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Liberation Serif" panose="02020603050405020304" pitchFamily="18" charset="0"/>
                        </a:rPr>
                        <a:t>39 651,7</a:t>
                      </a:r>
                      <a:endParaRPr lang="ru-RU" dirty="0">
                        <a:latin typeface="Liberation Serif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82B0E2">
                            <a:shade val="30000"/>
                            <a:satMod val="115000"/>
                          </a:srgbClr>
                        </a:gs>
                        <a:gs pos="50000">
                          <a:srgbClr val="82B0E2">
                            <a:shade val="67500"/>
                            <a:satMod val="115000"/>
                          </a:srgbClr>
                        </a:gs>
                        <a:gs pos="100000">
                          <a:srgbClr val="82B0E2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Liberation Serif" panose="02020603050405020304" pitchFamily="18" charset="0"/>
                        </a:rPr>
                        <a:t>54 928,5</a:t>
                      </a:r>
                      <a:endParaRPr lang="ru-RU" dirty="0">
                        <a:latin typeface="Liberation Serif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82B0E2">
                            <a:shade val="30000"/>
                            <a:satMod val="115000"/>
                          </a:srgbClr>
                        </a:gs>
                        <a:gs pos="50000">
                          <a:srgbClr val="82B0E2">
                            <a:shade val="67500"/>
                            <a:satMod val="115000"/>
                          </a:srgbClr>
                        </a:gs>
                        <a:gs pos="100000">
                          <a:srgbClr val="82B0E2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13A2EA-EDDD-4ECF-94E7-0B579430665B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67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98018" y="1556792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latin typeface="Liberation Serif" panose="02020603050405020304" pitchFamily="18" charset="0"/>
              </a:rPr>
              <a:t>т</a:t>
            </a:r>
            <a:r>
              <a:rPr lang="ru-RU" dirty="0" smtClean="0">
                <a:latin typeface="Liberation Serif" panose="02020603050405020304" pitchFamily="18" charset="0"/>
              </a:rPr>
              <a:t>ыс. рублей</a:t>
            </a:r>
            <a:endParaRPr lang="ru-RU" dirty="0">
              <a:latin typeface="Liberation Serif" panose="02020603050405020304" pitchFamily="18" charset="0"/>
            </a:endParaRPr>
          </a:p>
        </p:txBody>
      </p:sp>
      <p:sp>
        <p:nvSpPr>
          <p:cNvPr id="7" name="AutoShape 2" descr="Картинки по запросу формирование современной городской среды"/>
          <p:cNvSpPr>
            <a:spLocks noChangeAspect="1" noChangeArrowheads="1"/>
          </p:cNvSpPr>
          <p:nvPr/>
        </p:nvSpPr>
        <p:spPr bwMode="auto">
          <a:xfrm>
            <a:off x="155575" y="-754063"/>
            <a:ext cx="2381250" cy="157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861048"/>
            <a:ext cx="2664296" cy="188072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3861049"/>
            <a:ext cx="2304256" cy="188072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861049"/>
            <a:ext cx="2232248" cy="188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274248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4524D6-7005-4928-A849-2F2CDDECCE25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68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260648"/>
            <a:ext cx="86409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Liberation Serif" panose="02020603050405020304" pitchFamily="18" charset="0"/>
              </a:rPr>
              <a:t>Муниципальная программа </a:t>
            </a:r>
            <a:r>
              <a:rPr lang="ru-RU" b="1" dirty="0" smtClean="0">
                <a:latin typeface="Liberation Serif" panose="02020603050405020304" pitchFamily="18" charset="0"/>
              </a:rPr>
              <a:t>«Профилактика терроризма, а также минимизация и (или) ликвидация последствий его проявлений </a:t>
            </a:r>
            <a:r>
              <a:rPr lang="ru-RU" b="1" dirty="0">
                <a:latin typeface="Liberation Serif" panose="02020603050405020304" pitchFamily="18" charset="0"/>
              </a:rPr>
              <a:t>в Городском округе «город Ирбит» Свердловской области </a:t>
            </a:r>
            <a:r>
              <a:rPr lang="ru-RU" b="1" dirty="0" smtClean="0">
                <a:latin typeface="Liberation Serif" panose="02020603050405020304" pitchFamily="18" charset="0"/>
              </a:rPr>
              <a:t>на 2020-2025 годы»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909396"/>
              </p:ext>
            </p:extLst>
          </p:nvPr>
        </p:nvGraphicFramePr>
        <p:xfrm>
          <a:off x="1691680" y="1772816"/>
          <a:ext cx="5544616" cy="11521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4296"/>
                <a:gridCol w="2880320"/>
              </a:tblGrid>
              <a:tr h="57606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iberation Serif" panose="02020603050405020304" pitchFamily="18" charset="0"/>
                        </a:rPr>
                        <a:t>2022 год 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iberation Serif" panose="02020603050405020304" pitchFamily="18" charset="0"/>
                        </a:rPr>
                        <a:t>2023 год 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 horzOverflow="overflow"/>
                </a:tc>
              </a:tr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Liberation Serif" panose="02020603050405020304" pitchFamily="18" charset="0"/>
                        </a:rPr>
                        <a:t>200,0</a:t>
                      </a:r>
                      <a:endParaRPr lang="ru-RU" dirty="0">
                        <a:latin typeface="Liberation Serif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Liberation Serif" panose="02020603050405020304" pitchFamily="18" charset="0"/>
                        </a:rPr>
                        <a:t>463,0</a:t>
                      </a:r>
                      <a:endParaRPr lang="ru-RU" dirty="0">
                        <a:latin typeface="Liberation Serif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7380312" y="1183978"/>
            <a:ext cx="13484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dirty="0">
                <a:latin typeface="Liberation Serif" panose="02020603050405020304" pitchFamily="18" charset="0"/>
              </a:rPr>
              <a:t>тыс. рублей</a:t>
            </a:r>
          </a:p>
        </p:txBody>
      </p:sp>
      <p:sp>
        <p:nvSpPr>
          <p:cNvPr id="6" name="AutoShape 2" descr="Профилактика терроризма - Статьи - Деятельность - Антитеррористическая  комиссия - Безопасность - Волчанский городской округ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Профилактика терроризма - Статьи - Деятельность - Антитеррористическая  комиссия - Безопасность - Волчанский городской округ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6" descr="Профилактика терроризма - Статьи - Деятельность - Антитеррористическая  комиссия - Безопасность - Волчанский городской округ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6376" name="Picture 8" descr="http://volchansk-adm.ru/media/project_mo_718/04/30/7d/8b/aa/93/photo_021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284984"/>
            <a:ext cx="4267200" cy="240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4422388"/>
      </p:ext>
    </p:extLst>
  </p:cSld>
  <p:clrMapOvr>
    <a:masterClrMapping/>
  </p:clrMapOvr>
  <p:transition>
    <p:comb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4529" y="332656"/>
            <a:ext cx="8767663" cy="5693866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ru-RU" sz="2800" i="1" dirty="0" smtClean="0">
              <a:ln w="10160">
                <a:solidFill>
                  <a:sysClr val="windowText" lastClr="000000"/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just"/>
            <a:r>
              <a:rPr lang="ru-RU" sz="2800" i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    </a:t>
            </a:r>
            <a:r>
              <a:rPr lang="ru-RU" sz="28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Liberation Serif" panose="02020603050405020304" pitchFamily="18" charset="0"/>
              </a:rPr>
              <a:t>В 2023 году на исполнение публичных нормативных обязательств направлено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Liberation Serif" panose="02020603050405020304" pitchFamily="18" charset="0"/>
              </a:rPr>
              <a:t> 3 297,9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Liberation Serif" panose="02020603050405020304" pitchFamily="18" charset="0"/>
              </a:rPr>
              <a:t> </a:t>
            </a:r>
            <a:r>
              <a:rPr lang="ru-RU" sz="28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Liberation Serif" panose="02020603050405020304" pitchFamily="18" charset="0"/>
              </a:rPr>
              <a:t>тыс. руб., в том числе:</a:t>
            </a:r>
            <a:endParaRPr lang="ru-RU" sz="2800" b="1" dirty="0" smtClean="0">
              <a:ln w="10160">
                <a:solidFill>
                  <a:sysClr val="windowText" lastClr="000000"/>
                </a:solidFill>
                <a:prstDash val="solid"/>
              </a:ln>
              <a:solidFill>
                <a:schemeClr val="tx1"/>
              </a:solidFill>
              <a:latin typeface="Liberation Serif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ru-RU" sz="2800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осуществление </a:t>
            </a:r>
            <a:r>
              <a:rPr lang="ru-RU" sz="2800" dirty="0">
                <a:solidFill>
                  <a:schemeClr val="tx1"/>
                </a:solidFill>
                <a:latin typeface="Liberation Serif" panose="02020603050405020304" pitchFamily="18" charset="0"/>
              </a:rPr>
              <a:t>мер социальной поддержки студентов, обучающихся в образовательных организациях высшего профессионального образования по договорам о целевом обучении (ежемесячная муниципальная стипендия</a:t>
            </a:r>
            <a:r>
              <a:rPr lang="ru-RU" sz="2800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) – 2 533,3 тыс. руб.</a:t>
            </a:r>
          </a:p>
          <a:p>
            <a:pPr marL="457200" indent="-457200">
              <a:buFontTx/>
              <a:buChar char="-"/>
            </a:pPr>
            <a:r>
              <a:rPr lang="ru-RU" sz="2800" dirty="0">
                <a:solidFill>
                  <a:schemeClr val="tx1"/>
                </a:solidFill>
                <a:latin typeface="Liberation Serif" panose="02020603050405020304" pitchFamily="18" charset="0"/>
              </a:rPr>
              <a:t>выплаты Почетным гражданам – </a:t>
            </a:r>
            <a:r>
              <a:rPr lang="ru-RU" sz="2800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353,6 </a:t>
            </a:r>
            <a:r>
              <a:rPr lang="ru-RU" sz="2800" dirty="0">
                <a:solidFill>
                  <a:schemeClr val="tx1"/>
                </a:solidFill>
                <a:latin typeface="Liberation Serif" panose="02020603050405020304" pitchFamily="18" charset="0"/>
              </a:rPr>
              <a:t>тыс. руб</a:t>
            </a:r>
            <a:r>
              <a:rPr lang="ru-RU" sz="2800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ru-RU" sz="2800" dirty="0">
                <a:solidFill>
                  <a:schemeClr val="tx1"/>
                </a:solidFill>
                <a:latin typeface="Liberation Serif" panose="02020603050405020304" pitchFamily="18" charset="0"/>
              </a:rPr>
              <a:t>пожизненное ежемесячное денежное вознаграждение ветеранам мотоспорта – </a:t>
            </a:r>
            <a:r>
              <a:rPr lang="ru-RU" sz="2800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411 </a:t>
            </a:r>
            <a:r>
              <a:rPr lang="ru-RU" sz="2800" dirty="0">
                <a:solidFill>
                  <a:schemeClr val="tx1"/>
                </a:solidFill>
                <a:latin typeface="Liberation Serif" panose="02020603050405020304" pitchFamily="18" charset="0"/>
              </a:rPr>
              <a:t>тыс. руб</a:t>
            </a:r>
            <a:r>
              <a:rPr lang="ru-RU" sz="2800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172400" y="6512768"/>
            <a:ext cx="588336" cy="228600"/>
          </a:xfrm>
        </p:spPr>
        <p:txBody>
          <a:bodyPr/>
          <a:lstStyle/>
          <a:p>
            <a:fld id="{39525599-B71D-41F3-8B25-72192D0EA9B2}" type="slidenum">
              <a:rPr lang="ru-RU" b="1" smtClean="0">
                <a:solidFill>
                  <a:schemeClr val="tx1"/>
                </a:solidFill>
              </a:rPr>
              <a:pPr/>
              <a:t>69</a:t>
            </a:fld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220152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Заголовок 1"/>
          <p:cNvSpPr>
            <a:spLocks/>
          </p:cNvSpPr>
          <p:nvPr/>
        </p:nvSpPr>
        <p:spPr bwMode="auto">
          <a:xfrm>
            <a:off x="360408" y="260648"/>
            <a:ext cx="86391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ru-RU" sz="3200" b="1" dirty="0"/>
              <a:t>Объем инвестиций в экономику города</a:t>
            </a:r>
            <a:r>
              <a:rPr lang="ru-RU" sz="3200" b="1" i="1" dirty="0"/>
              <a:t> </a:t>
            </a: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469090983"/>
              </p:ext>
            </p:extLst>
          </p:nvPr>
        </p:nvGraphicFramePr>
        <p:xfrm>
          <a:off x="755576" y="1416716"/>
          <a:ext cx="7416824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6804248" y="1022627"/>
            <a:ext cx="20162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млн. рублей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6237312"/>
            <a:ext cx="139563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200" dirty="0">
                <a:solidFill>
                  <a:prstClr val="black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*-</a:t>
            </a:r>
            <a:r>
              <a:rPr lang="ru-RU" sz="1200" dirty="0">
                <a:solidFill>
                  <a:prstClr val="black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предварительно</a:t>
            </a:r>
          </a:p>
        </p:txBody>
      </p:sp>
    </p:spTree>
    <p:extLst>
      <p:ext uri="{BB962C8B-B14F-4D97-AF65-F5344CB8AC3E}">
        <p14:creationId xmlns:p14="http://schemas.microsoft.com/office/powerpoint/2010/main" val="181637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19256" cy="57606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1600" dirty="0" smtClean="0">
                <a:solidFill>
                  <a:schemeClr val="tx1"/>
                </a:solidFill>
              </a:rPr>
              <a:t>Источники  внутреннего финансирования дефицита бюджета ГО город Ирбит,  тыс. руб. </a:t>
            </a:r>
            <a:br>
              <a:rPr lang="ru-RU" sz="1600" dirty="0" smtClean="0">
                <a:solidFill>
                  <a:schemeClr val="tx1"/>
                </a:solidFill>
              </a:rPr>
            </a:br>
            <a:endParaRPr lang="ru-RU" sz="1600" dirty="0">
              <a:solidFill>
                <a:schemeClr val="tx1"/>
              </a:solidFill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08765021"/>
              </p:ext>
            </p:extLst>
          </p:nvPr>
        </p:nvGraphicFramePr>
        <p:xfrm>
          <a:off x="539552" y="692696"/>
          <a:ext cx="7992890" cy="58899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397"/>
                <a:gridCol w="3354435"/>
                <a:gridCol w="824670"/>
                <a:gridCol w="888100"/>
                <a:gridCol w="888096"/>
                <a:gridCol w="888096"/>
                <a:gridCol w="888096"/>
              </a:tblGrid>
              <a:tr h="8668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№ п/п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Наименование источников внутреннего финансирования дефицита бюджета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Исполнено </a:t>
                      </a: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за  </a:t>
                      </a: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2019 </a:t>
                      </a:r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Исполнено</a:t>
                      </a: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за                                                          2020 </a:t>
                      </a:r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Исполнено </a:t>
                      </a: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за  </a:t>
                      </a: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2021 </a:t>
                      </a:r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 Исполнено</a:t>
                      </a: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 за</a:t>
                      </a: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 2022 год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Исполнено за </a:t>
                      </a: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2023 год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27571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3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6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7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590452"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effectLst/>
                          <a:latin typeface="Times New Roman"/>
                        </a:rPr>
                        <a:t>Получение кредитов от других бюджетов бюджетной системы Российской Федерации бюджетами городских округов в валюте Российской Федерации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effectLst/>
                          <a:latin typeface="Times New Roman"/>
                        </a:rPr>
                        <a:t>0,0</a:t>
                      </a:r>
                      <a:endParaRPr lang="ru-RU" sz="12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17 000,0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20 000,0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80</a:t>
                      </a:r>
                      <a:r>
                        <a:rPr lang="ru-RU" sz="12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 000</a:t>
                      </a: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,0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612741"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effectLst/>
                          <a:latin typeface="Times New Roman"/>
                        </a:rPr>
                        <a:t>Погашение бюджетами городских округов кредитов от других бюджетов бюджетной системы Российской Федерации в валюте Российской Федерации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effectLst/>
                          <a:latin typeface="Times New Roman"/>
                        </a:rPr>
                        <a:t>-1 594,1</a:t>
                      </a:r>
                      <a:endParaRPr lang="ru-RU" sz="12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-1 594,1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-1 468,9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-2 683,3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-4 683,3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396994"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effectLst/>
                          <a:latin typeface="Times New Roman"/>
                        </a:rPr>
                        <a:t>Изменение остатков  средств на счетах по учету средств бюджетов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effectLst/>
                          <a:latin typeface="Times New Roman"/>
                        </a:rPr>
                        <a:t>-5 288,9</a:t>
                      </a:r>
                      <a:endParaRPr lang="ru-RU" sz="12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-57 841,4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93 520,3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- 31 139,1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 -</a:t>
                      </a: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57 093,5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699126"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effectLst/>
                          <a:latin typeface="Times New Roman"/>
                        </a:rPr>
                        <a:t>Возврат бюджетных кредитов, предоставленных юридическим лицам из бюджетов  городских округов в валюте Российской Федерации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effectLst/>
                          <a:latin typeface="Times New Roman"/>
                        </a:rPr>
                        <a:t>0,0</a:t>
                      </a:r>
                      <a:endParaRPr lang="ru-RU" sz="12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32,6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1170829"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effectLst/>
                          <a:latin typeface="Times New Roman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effectLst/>
                          <a:latin typeface="Times New Roman"/>
                        </a:rPr>
                        <a:t>Исполнение муниципальных гарантий городских округов  в валюте Российской Федерации в случае, если исполнение гарантом муниципальных гарантий ведет к возникновению права регрессного требования гаранта к принципалу, либо обусловлено уступкой гаранту прав требования бенефициара к принципалу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effectLst/>
                          <a:latin typeface="Times New Roman"/>
                        </a:rPr>
                        <a:t>0,0</a:t>
                      </a:r>
                      <a:endParaRPr lang="ru-RU" sz="12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654625"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effectLst/>
                          <a:latin typeface="Times New Roman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effectLst/>
                          <a:latin typeface="Times New Roman"/>
                        </a:rPr>
                        <a:t>Итого источников внутреннего  финансирования дефицитов  бюджетов (дефицит (-); профицит (+))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effectLst/>
                          <a:latin typeface="Times New Roman"/>
                        </a:rPr>
                        <a:t>6 883,0</a:t>
                      </a:r>
                      <a:endParaRPr lang="ru-RU" sz="12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 42 435,5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-92 051,3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13 789,7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-18 223,2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25599-B71D-41F3-8B25-72192D0EA9B2}" type="slidenum">
              <a:rPr lang="ru-RU" smtClean="0"/>
              <a:pPr/>
              <a:t>70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0095012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305800" cy="936104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3200" i="1" dirty="0" smtClean="0">
                <a:latin typeface="Liberation Serif" panose="02020603050405020304" pitchFamily="18" charset="0"/>
              </a:rPr>
              <a:t>Долговые обязательства ГО город Ирбит</a:t>
            </a:r>
            <a:endParaRPr lang="ru-RU" sz="3200" i="1" dirty="0">
              <a:latin typeface="Liberation Serif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2CEEB3-AD9E-4134-99A3-3A9EDB5631E2}" type="slidenum">
              <a:rPr lang="ru-RU" smtClean="0"/>
              <a:pPr>
                <a:defRPr/>
              </a:pPr>
              <a:t>71</a:t>
            </a:fld>
            <a:endParaRPr lang="ru-RU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063081622"/>
              </p:ext>
            </p:extLst>
          </p:nvPr>
        </p:nvGraphicFramePr>
        <p:xfrm>
          <a:off x="611560" y="1412776"/>
          <a:ext cx="8136904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8411290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251520" y="116632"/>
            <a:ext cx="8640960" cy="6480720"/>
          </a:xfrm>
          <a:noFill/>
          <a:ln w="76200">
            <a:solidFill>
              <a:schemeClr val="accent2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hardEdge"/>
          </a:sp3d>
          <a:extLst/>
        </p:spPr>
        <p:txBody>
          <a:bodyPr>
            <a:normAutofit fontScale="85000" lnSpcReduction="20000"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dirty="0" smtClean="0"/>
          </a:p>
          <a:p>
            <a:pPr marL="0" indent="0" algn="just">
              <a:buNone/>
              <a:defRPr/>
            </a:pPr>
            <a:r>
              <a:rPr lang="ru-RU" sz="2800" b="1" i="1" dirty="0" smtClean="0">
                <a:solidFill>
                  <a:srgbClr val="7030A0"/>
                </a:solidFill>
                <a:latin typeface="Liberation Serif" panose="02020603050405020304" pitchFamily="18" charset="0"/>
              </a:rPr>
              <a:t>По вопросам, касающимся бюджета </a:t>
            </a:r>
            <a:r>
              <a:rPr lang="ru-RU" sz="2800" b="1" i="1" dirty="0">
                <a:solidFill>
                  <a:srgbClr val="7030A0"/>
                </a:solidFill>
                <a:latin typeface="Liberation Serif" panose="02020603050405020304" pitchFamily="18" charset="0"/>
              </a:rPr>
              <a:t>Городского округа «город Ирбит» Свердловской </a:t>
            </a:r>
            <a:r>
              <a:rPr lang="ru-RU" sz="2800" b="1" i="1" dirty="0" smtClean="0">
                <a:solidFill>
                  <a:srgbClr val="7030A0"/>
                </a:solidFill>
                <a:latin typeface="Liberation Serif" panose="02020603050405020304" pitchFamily="18" charset="0"/>
              </a:rPr>
              <a:t>области, обращаться в Финансовое управление администрации Городского округа «город Ирбит» Свердловской области</a:t>
            </a: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800" b="1" i="1" dirty="0" smtClean="0">
                <a:solidFill>
                  <a:srgbClr val="7030A0"/>
                </a:solidFill>
                <a:latin typeface="Liberation Serif" panose="02020603050405020304" pitchFamily="18" charset="0"/>
              </a:rPr>
              <a:t>адрес:             город Ирбит, улица Революции,16</a:t>
            </a: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800" b="1" i="1" dirty="0" smtClean="0">
                <a:solidFill>
                  <a:srgbClr val="7030A0"/>
                </a:solidFill>
                <a:latin typeface="Liberation Serif" panose="02020603050405020304" pitchFamily="18" charset="0"/>
              </a:rPr>
              <a:t>                         кабинет № 5</a:t>
            </a: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800" b="1" i="1" dirty="0" smtClean="0">
                <a:solidFill>
                  <a:srgbClr val="7030A0"/>
                </a:solidFill>
                <a:latin typeface="Liberation Serif" panose="02020603050405020304" pitchFamily="18" charset="0"/>
              </a:rPr>
              <a:t>телефоны:  6-30-33, 6-29-06</a:t>
            </a: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sz="2800" b="1" i="1" dirty="0" smtClean="0">
              <a:solidFill>
                <a:srgbClr val="7030A0"/>
              </a:solidFill>
              <a:latin typeface="Liberation Serif" panose="02020603050405020304" pitchFamily="18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800" b="1" i="1" dirty="0" smtClean="0">
                <a:solidFill>
                  <a:srgbClr val="7030A0"/>
                </a:solidFill>
                <a:latin typeface="Liberation Serif" panose="02020603050405020304" pitchFamily="18" charset="0"/>
              </a:rPr>
              <a:t>адрес электронной почты : </a:t>
            </a:r>
            <a:r>
              <a:rPr lang="en-US" sz="2800" b="1" i="1" dirty="0" smtClean="0">
                <a:solidFill>
                  <a:srgbClr val="7030A0"/>
                </a:solidFill>
                <a:latin typeface="Liberation Serif" panose="02020603050405020304" pitchFamily="18" charset="0"/>
              </a:rPr>
              <a:t>fuirbit@rambler.ru</a:t>
            </a:r>
            <a:endParaRPr lang="ru-RU" sz="2800" b="1" i="1" dirty="0" smtClean="0">
              <a:solidFill>
                <a:srgbClr val="7030A0"/>
              </a:solidFill>
              <a:latin typeface="Liberation Serif" panose="02020603050405020304" pitchFamily="18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2800" b="1" i="1" dirty="0" smtClean="0">
              <a:solidFill>
                <a:srgbClr val="7030A0"/>
              </a:solidFill>
              <a:latin typeface="Liberation Serif" panose="02020603050405020304" pitchFamily="18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800" b="1" i="1" dirty="0" smtClean="0">
                <a:solidFill>
                  <a:srgbClr val="7030A0"/>
                </a:solidFill>
                <a:latin typeface="Liberation Serif" panose="02020603050405020304" pitchFamily="18" charset="0"/>
              </a:rPr>
              <a:t>руководитель: Тарасова Любовь Алексеевна</a:t>
            </a: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2800" b="1" i="1" dirty="0">
              <a:solidFill>
                <a:srgbClr val="7030A0"/>
              </a:solidFill>
              <a:latin typeface="Liberation Serif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ru-RU" sz="2800" b="1" i="1" dirty="0" smtClean="0">
                <a:solidFill>
                  <a:srgbClr val="7030A0"/>
                </a:solidFill>
                <a:latin typeface="Liberation Serif" panose="02020603050405020304" pitchFamily="18" charset="0"/>
              </a:rPr>
              <a:t>Также задать вопрос можно на официальном сайте Администрации </a:t>
            </a:r>
            <a:r>
              <a:rPr lang="ru-RU" sz="2800" b="1" i="1" dirty="0">
                <a:solidFill>
                  <a:srgbClr val="7030A0"/>
                </a:solidFill>
                <a:latin typeface="Liberation Serif" panose="02020603050405020304" pitchFamily="18" charset="0"/>
              </a:rPr>
              <a:t>Городского округа «город Ирбит» Свердловской области</a:t>
            </a: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800" b="1" i="1" dirty="0" smtClean="0">
                <a:solidFill>
                  <a:srgbClr val="7030A0"/>
                </a:solidFill>
                <a:latin typeface="Liberation Serif" panose="02020603050405020304" pitchFamily="18" charset="0"/>
              </a:rPr>
              <a:t> </a:t>
            </a:r>
            <a:r>
              <a:rPr lang="ru-RU" sz="2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</a:rPr>
              <a:t>/раздел «Обращения граждан»/ «Приемная онлайн»            </a:t>
            </a:r>
            <a:r>
              <a:rPr lang="en-US" sz="2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hlinkClick r:id="rId2"/>
              </a:rPr>
              <a:t>http</a:t>
            </a:r>
            <a:r>
              <a:rPr lang="en-US" sz="28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hlinkClick r:id="rId2"/>
              </a:rPr>
              <a:t>://moirbit.ru/online/priemnaya</a:t>
            </a:r>
            <a:r>
              <a:rPr lang="en-US" sz="2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hlinkClick r:id="rId2"/>
              </a:rPr>
              <a:t>/</a:t>
            </a:r>
            <a:r>
              <a:rPr lang="ru-RU" sz="2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</a:rPr>
              <a:t> </a:t>
            </a:r>
            <a:r>
              <a:rPr lang="ru-RU" sz="2800" b="1" i="1" dirty="0" smtClean="0">
                <a:solidFill>
                  <a:srgbClr val="7030A0"/>
                </a:solidFill>
                <a:latin typeface="Liberation Serif" panose="02020603050405020304" pitchFamily="18" charset="0"/>
              </a:rPr>
              <a:t> </a:t>
            </a: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2800" b="1" i="1" dirty="0" smtClean="0">
              <a:solidFill>
                <a:srgbClr val="7030A0"/>
              </a:solidFill>
              <a:latin typeface="Liberation Serif" panose="02020603050405020304" pitchFamily="18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2800" b="1" i="1" dirty="0">
              <a:solidFill>
                <a:srgbClr val="7030A0"/>
              </a:solidFill>
            </a:endParaRP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2800" b="1" i="1" dirty="0" smtClean="0">
              <a:solidFill>
                <a:srgbClr val="7030A0"/>
              </a:solidFill>
            </a:endParaRP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dirty="0"/>
          </a:p>
        </p:txBody>
      </p:sp>
      <p:sp>
        <p:nvSpPr>
          <p:cNvPr id="141317" name="Номер слайда 6"/>
          <p:cNvSpPr>
            <a:spLocks noGrp="1"/>
          </p:cNvSpPr>
          <p:nvPr>
            <p:ph type="sldNum" sz="quarter" idx="12"/>
          </p:nvPr>
        </p:nvSpPr>
        <p:spPr bwMode="auto">
          <a:xfrm>
            <a:off x="8388350" y="6308725"/>
            <a:ext cx="588963" cy="228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254CB80-0328-4EAC-9A38-E224558A54B9}" type="slidenum">
              <a:rPr lang="ru-RU" altLang="ru-RU" b="1" smtClean="0">
                <a:latin typeface="Calibri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72</a:t>
            </a:fld>
            <a:endParaRPr lang="ru-RU" altLang="ru-RU" b="1" dirty="0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1588959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052736"/>
            <a:ext cx="7931224" cy="5547643"/>
          </a:xfrm>
        </p:spPr>
        <p:txBody>
          <a:bodyPr/>
          <a:lstStyle/>
          <a:p>
            <a:pPr marL="0" indent="0" algn="just">
              <a:buNone/>
            </a:pPr>
            <a:endParaRPr lang="ru-RU" sz="2800" b="1" i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8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cs typeface="Times New Roman" panose="02020603050405020304" pitchFamily="18" charset="0"/>
              </a:rPr>
              <a:t>Вы можете дать оценку  информационному ресурсу «Бюджет для граждан», поучаствовав  в опросе на официальном </a:t>
            </a:r>
            <a:r>
              <a:rPr lang="ru-RU" sz="2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</a:rPr>
              <a:t>сайте </a:t>
            </a:r>
            <a:r>
              <a:rPr lang="ru-RU" sz="28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</a:rPr>
              <a:t>Администрации Городского округа «город Ирбит» Свердловской области</a:t>
            </a:r>
          </a:p>
          <a:p>
            <a:pPr marL="0" indent="0" algn="ctr">
              <a:buNone/>
            </a:pPr>
            <a:r>
              <a:rPr lang="ru-RU" sz="2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</a:rPr>
              <a:t> /раздел «Опросы» </a:t>
            </a:r>
            <a:r>
              <a:rPr lang="en-US" sz="2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hlinkClick r:id="rId2"/>
              </a:rPr>
              <a:t>http://moirbit.ru/oprosy/</a:t>
            </a:r>
            <a:r>
              <a:rPr lang="ru-RU" sz="2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</a:rPr>
              <a:t> </a:t>
            </a:r>
          </a:p>
          <a:p>
            <a:pPr marL="0" indent="0" algn="just">
              <a:buNone/>
            </a:pPr>
            <a:endParaRPr lang="ru-RU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eration Serif" panose="02020603050405020304" pitchFamily="18" charset="0"/>
            </a:endParaRPr>
          </a:p>
          <a:p>
            <a:pPr marL="0" indent="0" algn="just">
              <a:buNone/>
            </a:pPr>
            <a:endParaRPr lang="ru-RU" b="1" i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just">
              <a:buNone/>
            </a:pPr>
            <a:endParaRPr lang="ru-RU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just">
              <a:buNone/>
            </a:pPr>
            <a:endParaRPr lang="ru-RU" b="1" i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709F94-ABE8-459E-80A7-28BBB853D49B}" type="slidenum">
              <a:rPr lang="ru-RU" smtClean="0"/>
              <a:pPr>
                <a:defRPr/>
              </a:pPr>
              <a:t>73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6668130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Заголовок 1"/>
          <p:cNvSpPr>
            <a:spLocks/>
          </p:cNvSpPr>
          <p:nvPr/>
        </p:nvSpPr>
        <p:spPr bwMode="auto">
          <a:xfrm>
            <a:off x="389431" y="332656"/>
            <a:ext cx="86391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ru-RU" sz="3200" b="1" dirty="0">
                <a:solidFill>
                  <a:srgbClr val="000000"/>
                </a:solidFill>
              </a:rPr>
              <a:t>Обеспеченность торговыми площадями</a:t>
            </a:r>
          </a:p>
          <a:p>
            <a:pPr algn="ctr"/>
            <a:r>
              <a:rPr lang="ru-RU" sz="3200" b="1" dirty="0">
                <a:solidFill>
                  <a:srgbClr val="000000"/>
                </a:solidFill>
              </a:rPr>
              <a:t> на 1000 жителей, кв</a:t>
            </a:r>
            <a:r>
              <a:rPr lang="ru-RU" sz="3200" b="1" dirty="0" smtClean="0">
                <a:solidFill>
                  <a:srgbClr val="000000"/>
                </a:solidFill>
              </a:rPr>
              <a:t>. м. </a:t>
            </a:r>
            <a:endParaRPr lang="ru-RU" sz="3200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581233161"/>
              </p:ext>
            </p:extLst>
          </p:nvPr>
        </p:nvGraphicFramePr>
        <p:xfrm>
          <a:off x="899592" y="1988840"/>
          <a:ext cx="7488832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833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Номер слайда 4"/>
          <p:cNvSpPr txBox="1">
            <a:spLocks noGrp="1"/>
          </p:cNvSpPr>
          <p:nvPr/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r" eaLnBrk="1" hangingPunct="1"/>
            <a:fld id="{852EA592-1B46-4846-890C-BB179FAB85A9}" type="slidenum">
              <a:rPr lang="ru-RU" sz="1200"/>
              <a:pPr algn="r" eaLnBrk="1" hangingPunct="1"/>
              <a:t>9</a:t>
            </a:fld>
            <a:endParaRPr lang="ru-RU" sz="1200"/>
          </a:p>
        </p:txBody>
      </p:sp>
      <p:sp>
        <p:nvSpPr>
          <p:cNvPr id="9" name="Прямоугольник 8"/>
          <p:cNvSpPr/>
          <p:nvPr/>
        </p:nvSpPr>
        <p:spPr>
          <a:xfrm>
            <a:off x="428625" y="1428750"/>
            <a:ext cx="8358188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     </a:t>
            </a:r>
            <a:endParaRPr lang="ru-RU" dirty="0"/>
          </a:p>
        </p:txBody>
      </p:sp>
      <p:sp>
        <p:nvSpPr>
          <p:cNvPr id="2053" name="Прямоугольник 9"/>
          <p:cNvSpPr>
            <a:spLocks noChangeArrowheads="1"/>
          </p:cNvSpPr>
          <p:nvPr/>
        </p:nvSpPr>
        <p:spPr bwMode="auto">
          <a:xfrm>
            <a:off x="357188" y="428625"/>
            <a:ext cx="835818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3200" b="1" dirty="0"/>
              <a:t>Объем инвестиций в экономику города</a:t>
            </a:r>
            <a:r>
              <a:rPr lang="ru-RU" sz="3200" b="1" i="1" dirty="0"/>
              <a:t> </a:t>
            </a:r>
          </a:p>
        </p:txBody>
      </p:sp>
      <p:sp>
        <p:nvSpPr>
          <p:cNvPr id="2054" name="Прямоугольник 6"/>
          <p:cNvSpPr>
            <a:spLocks noChangeArrowheads="1"/>
          </p:cNvSpPr>
          <p:nvPr/>
        </p:nvSpPr>
        <p:spPr bwMode="auto">
          <a:xfrm>
            <a:off x="7000875" y="1214438"/>
            <a:ext cx="18351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2400"/>
              <a:t>млн. рублей </a:t>
            </a: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4042666"/>
              </p:ext>
            </p:extLst>
          </p:nvPr>
        </p:nvGraphicFramePr>
        <p:xfrm>
          <a:off x="527050" y="1476375"/>
          <a:ext cx="7959725" cy="4700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460" name="Лист" r:id="rId4" imgW="7934285" imgH="4705260" progId="Excel.Sheet.8">
                  <p:embed/>
                </p:oleObj>
              </mc:Choice>
              <mc:Fallback>
                <p:oleObj name="Лист" r:id="rId4" imgW="7934285" imgH="470526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050" y="1476375"/>
                        <a:ext cx="7959725" cy="4700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539552" y="6237312"/>
            <a:ext cx="139563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200" dirty="0">
                <a:solidFill>
                  <a:prstClr val="black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*-</a:t>
            </a:r>
            <a:r>
              <a:rPr lang="ru-RU" sz="1200" dirty="0">
                <a:solidFill>
                  <a:prstClr val="black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предварительно</a:t>
            </a:r>
          </a:p>
        </p:txBody>
      </p:sp>
    </p:spTree>
    <p:extLst>
      <p:ext uri="{BB962C8B-B14F-4D97-AF65-F5344CB8AC3E}">
        <p14:creationId xmlns:p14="http://schemas.microsoft.com/office/powerpoint/2010/main" val="906875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14241</TotalTime>
  <Words>4884</Words>
  <Application>Microsoft Office PowerPoint</Application>
  <PresentationFormat>Экран (4:3)</PresentationFormat>
  <Paragraphs>1253</Paragraphs>
  <Slides>73</Slides>
  <Notes>13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73</vt:i4>
      </vt:variant>
    </vt:vector>
  </HeadingPairs>
  <TitlesOfParts>
    <vt:vector size="75" baseType="lpstr">
      <vt:lpstr>Исполнительная</vt:lpstr>
      <vt:lpstr>Лист</vt:lpstr>
      <vt:lpstr> Отчет  об исполнении бюджета Муниципального образования город Ирбит за 2023 год    в доступной для граждан форме </vt:lpstr>
      <vt:lpstr>Используемые понятия и термины</vt:lpstr>
      <vt:lpstr>Презентация PowerPoint</vt:lpstr>
      <vt:lpstr>Презентация PowerPoint</vt:lpstr>
      <vt:lpstr>   Муниципальные учреждения МО город Ирбит</vt:lpstr>
      <vt:lpstr>Муниципальные унитарные предприятия Городского округа «город Ирбит» Свердловской области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Демография</vt:lpstr>
      <vt:lpstr>   Жилищное строительство        </vt:lpstr>
      <vt:lpstr>                       (млн.руб.)                                                                                                                             </vt:lpstr>
      <vt:lpstr>Объем   доходов   бюджета  в  расчете  на одного  жителя  в  динамике</vt:lpstr>
      <vt:lpstr>Налог на доходы физических лиц</vt:lpstr>
      <vt:lpstr> Налог, взимаемый в связи с упрощенной системы налогообложения</vt:lpstr>
      <vt:lpstr>Налог, взимаемый в связи с применением патентной системы налогообложения </vt:lpstr>
      <vt:lpstr>Доходы от использования имущества</vt:lpstr>
      <vt:lpstr>Доходы   от   реализации   имущества</vt:lpstr>
      <vt:lpstr>Штрафы, санкции, возмещение ущерба</vt:lpstr>
      <vt:lpstr>Межбюджетные трансферты в общем объеме доходов </vt:lpstr>
      <vt:lpstr>Динамика поступлений межбюджетных трансфертов, млн.руб.</vt:lpstr>
      <vt:lpstr>Динамика безвозмездных поступлений в бюджет ГО город Ирбит</vt:lpstr>
      <vt:lpstr>Объем безвозмездных поступлений в расчете на одного жителя в динамике</vt:lpstr>
      <vt:lpstr>Презентация PowerPoint</vt:lpstr>
      <vt:lpstr>Динамика расходов бюджета в расчете на одного жителя</vt:lpstr>
      <vt:lpstr>     Структура расходов                                                                                                                                       (млн. руб.)</vt:lpstr>
      <vt:lpstr>Расходы в области национальной экономики  (в  млн.руб.)</vt:lpstr>
      <vt:lpstr> Расходы   на    ЖКХ                (в  млн.руб.)</vt:lpstr>
      <vt:lpstr> Расходы  на  образование              (в млн.руб.)</vt:lpstr>
      <vt:lpstr>Расходы на культуру  (в млн.руб.)</vt:lpstr>
      <vt:lpstr>                     Реализация Муниципальных программ  в 2023 году </vt:lpstr>
      <vt:lpstr>Муниципальная программа «Развитие системы образования в Городском округе «город Ирбит» Свердловской области до 2025 года»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Муниципальная программа «Развитие жилищно-коммунального хозяйства и повышение энергетической эффективности в Городском округе «город Ирбит» Свердловской области до 2025 года»</vt:lpstr>
      <vt:lpstr> Муниципальная программа «Развитие туризма на территории Городского округа «город Ирбит» Свердловской области до 2025 года»</vt:lpstr>
      <vt:lpstr>Муниципальная программа «Развитие сферы культуры в Городском округе «город Ирбит» Свердловской области до 2025 года»</vt:lpstr>
      <vt:lpstr>Динамика показателей культурно-досуговой сферы  в ГО город Ирбит (ДК им. В.К.Костевича)</vt:lpstr>
      <vt:lpstr>Динамика основных показателей деятельности «Ирбитского драматического театра им.А.Н.Островского»</vt:lpstr>
      <vt:lpstr>Динамика основных показателей деятельности библиотек </vt:lpstr>
      <vt:lpstr>Динамика основных показателей деятельности Историко-этнографического музея </vt:lpstr>
      <vt:lpstr> Муниципальная программа «Развитие физической культуры, спорта и молодежной политики в Городском округе  «город Ирбит» Свердловской области до 2025 года» </vt:lpstr>
      <vt:lpstr>Подпрограмма «Молодежь Городского округа «город Ирбит» Свердловской области до 2025 года»</vt:lpstr>
      <vt:lpstr>Подпрограмма «Патриотическое воспитание граждан Городского округа «город Ирбит» Свердловской области  до 2025 года»</vt:lpstr>
      <vt:lpstr>Подпрограмма «Развитие физической культуры и спорта в Городском округе «город Ирбит» Свердловской области  до 2025 года»</vt:lpstr>
      <vt:lpstr>Подпрограмма «Развитие инфраструктуры объектов спорта Муниципальной собственности в Городском округе «город Ирбит» Свердловской области до 2025 года» </vt:lpstr>
      <vt:lpstr>Презентация PowerPoint</vt:lpstr>
      <vt:lpstr>Муниципальная программа «Реализация основных направлений муниципальной политики в строительном комплексе Городского округа «город Ирбит» Свердловской области до 2025 года»</vt:lpstr>
      <vt:lpstr>Муниципальная программа «Развитие транспортного комплекса Городского округа «город Ирбит» Свердловской области до 2025 года»</vt:lpstr>
      <vt:lpstr>Презентация PowerPoint</vt:lpstr>
      <vt:lpstr>Муниципальная программа «Повышение инвестиционной привлекательности Городского округа «город Ирбит» Свердловской области до 2025 года»</vt:lpstr>
      <vt:lpstr>  Муниципальная программа «Обеспечение общественной безопасности на территории Городского округа «город Ирбит» Свердловской области до 2025 года»</vt:lpstr>
      <vt:lpstr>Муниципальная программа «Поддержка общественных организаций инвалидов, ветеранов войны и труда и социально-ориентированных некоммерческих организаций Городского округа «город Ирбит» Свердловской области до 2025 года»</vt:lpstr>
      <vt:lpstr>Муниципальная программа «Развитие кадровой политики в системе муниципального управления и противодействия коррупции в Городском округе «город Ирбит» Свердловской области до 2025 года»</vt:lpstr>
      <vt:lpstr>Муниципальная программа «Формирование современной городской среды Городского округа «город Ирбит» Свердловской области на 2018-2027 годы»</vt:lpstr>
      <vt:lpstr>Презентация PowerPoint</vt:lpstr>
      <vt:lpstr>Презентация PowerPoint</vt:lpstr>
      <vt:lpstr>Источники  внутреннего финансирования дефицита бюджета ГО город Ирбит,  тыс. руб.  </vt:lpstr>
      <vt:lpstr>Долговые обязательства ГО город Ирбит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Budjet23</dc:creator>
  <cp:lastModifiedBy>Budjet1</cp:lastModifiedBy>
  <cp:revision>1257</cp:revision>
  <cp:lastPrinted>2023-03-14T09:47:20Z</cp:lastPrinted>
  <dcterms:created xsi:type="dcterms:W3CDTF">2014-02-11T03:07:16Z</dcterms:created>
  <dcterms:modified xsi:type="dcterms:W3CDTF">2024-04-12T04:00:56Z</dcterms:modified>
</cp:coreProperties>
</file>